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3" r:id="rId13"/>
    <p:sldId id="272" r:id="rId14"/>
    <p:sldId id="271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733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8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D7E4F-42D5-DD4F-B30B-9596DA6212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589DB20-F129-D74B-B6EC-5196126DE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60CB82-5444-754B-9249-6103D2748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6E65-0A1C-AB48-B28F-F7FDCC678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D3F79-F9CF-034B-BBCC-41432FA58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9366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C48CC-ADF2-DE49-BE8C-3B431B73E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DEF1DAA-8E34-D446-96A6-72FE9785EB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BE7DF2-B1FE-074E-B04B-F06142019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2F6A3C-98E1-BB41-AFAA-4D7ADE2B0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D6473-BF47-4841-96F1-96227FE37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020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48DB777-4852-4047-A893-A43B235003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2E174CD-2353-1D46-8CE4-FD95FFAFBE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9434E1-B153-BB49-A008-E5283D702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4F07B2-4C81-584F-8A7F-E89710D328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675249-C301-174B-8DC8-26D574CE2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7351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05F89-8250-F34A-B1FA-BBD3B4C9B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FB4118-410B-2844-891B-02EAF1D42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19A01-933B-9249-9A37-12A9C162A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5629AD-7E5E-BC44-8D53-D77CB16BD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2B8474-3AC7-A842-8E00-B1D38D5157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545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1F84B7-0B88-FD43-A796-2E9E373A4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63308E-0999-374A-9808-680111316E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B31DF0-7E17-3A49-B890-4390490AD5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47E59-F477-0446-8DE7-660378909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F5BB1A-F376-3443-BC6F-593A45234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76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94518-6D65-3541-8897-424424DDBB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573B41-C28A-EA43-A95E-50AECCD85D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D70193-2582-EF48-BC6A-CCB1C40BEF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7313B0-AC2B-1349-A86B-1718FFAC04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4E5E60-92C8-6340-9D68-617C422CC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FEBE2A-D4CD-3F47-820A-27F605C8C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76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DBB1E-0FC1-3E49-B200-EB6AEEFCB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DFE50-11D6-8749-A502-27267416FA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05589-1C6E-5A4A-B06C-C0A6B6AF05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A53A4C-CA40-D246-B8A8-67AD905A3E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385942-DAEB-3C4A-BDEE-1D0567CD8C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8F2602-0BAB-C44E-8C23-2FCDF318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9AA241E-55BC-5045-B0CB-1D42F8EDE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8CEF840-6ADB-124D-BD35-9B099A637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22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F984B-59E8-8A47-A1A5-90F27ACDC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C49C21-07C9-1B42-80CF-8D4AF7DB4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45F5B5-F5CF-9E45-A89C-73E8A663E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5F54A8-382C-D14E-A214-7C8769F4B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19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2A6013-EB81-624F-9AE9-F503CB5AA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398215-BB3C-E541-AED6-C3C61FD0A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0B54CB-CFD6-6E49-9F58-D82FC35E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954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CE2CC-1B80-4A47-A518-0BBA3154A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0BA11-40B4-BC42-AE3A-A8CDCAD3EC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089365-7525-6C43-8936-A17976A96D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D82E6D-BD06-EC4D-9033-A36E0C305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5986C3-A63F-FF4E-9ECC-59CF2EE1F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E30DE0-D90E-B84A-9622-D0CEE53D8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0056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F01CD8-C847-A949-82C5-E5CB39ACD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1BB6F7-F0B3-7C45-8ABC-BEA31FD4F8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AF4571-1C2C-0046-B88C-BC2250C8B2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197630E-7F36-9542-9B94-94F28AA022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817472-C712-114F-B009-165191E2D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D28468-7C2B-A041-AC73-F13B8D9FA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976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42FE-279A-3149-B4D7-34EF59DC15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4B2027-9B8C-D44C-833F-F369BC078B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9B9E69-9694-0347-B9C1-9319F2B0D7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9603C9-7C3C-3445-879E-36687D85CC8C}" type="datetimeFigureOut">
              <a:rPr lang="en-US" smtClean="0"/>
              <a:t>6/20/22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99A138-F0D6-8845-8EC2-EEB38EB389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524B15-D4A6-974D-AC26-07E17EAE78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6805D-C01C-CC48-87F9-EE72C258DE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590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41E6A2C-E627-4B48-B353-0ED79D8D1066}"/>
              </a:ext>
            </a:extLst>
          </p:cNvPr>
          <p:cNvSpPr txBox="1"/>
          <p:nvPr/>
        </p:nvSpPr>
        <p:spPr>
          <a:xfrm>
            <a:off x="2511878" y="163285"/>
            <a:ext cx="7168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Here, consider the expression signal of miRNA from file shared by Victoria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E0B7DC-D764-D547-9286-A78DAC21DB60}"/>
              </a:ext>
            </a:extLst>
          </p:cNvPr>
          <p:cNvSpPr/>
          <p:nvPr/>
        </p:nvSpPr>
        <p:spPr>
          <a:xfrm>
            <a:off x="2511878" y="664420"/>
            <a:ext cx="80527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Use this file “</a:t>
            </a:r>
            <a:r>
              <a:rPr lang="en-US" b="1" dirty="0"/>
              <a:t>chipdata_5115.RMA-DABG - Group 3 </a:t>
            </a:r>
            <a:r>
              <a:rPr lang="en-US" b="1" dirty="0" err="1"/>
              <a:t>VC.txt</a:t>
            </a:r>
            <a:r>
              <a:rPr lang="en-US" dirty="0"/>
              <a:t>’ that contain the log2 scale expression signal of human miRNA (</a:t>
            </a:r>
            <a:r>
              <a:rPr lang="en-US" dirty="0" err="1"/>
              <a:t>rma</a:t>
            </a:r>
            <a:r>
              <a:rPr lang="en-US" dirty="0"/>
              <a:t> method to normalize the data)</a:t>
            </a:r>
          </a:p>
          <a:p>
            <a:endParaRPr lang="en-US" dirty="0"/>
          </a:p>
          <a:p>
            <a:r>
              <a:rPr lang="en-US" b="1" dirty="0"/>
              <a:t>3 young vs 4 old samples (match Victoria’s previous analysis: remove V17 and V18 )</a:t>
            </a:r>
          </a:p>
          <a:p>
            <a:endParaRPr lang="en-US" dirty="0"/>
          </a:p>
          <a:p>
            <a:r>
              <a:rPr lang="en-US" dirty="0"/>
              <a:t>Consider two condition groups:</a:t>
            </a:r>
          </a:p>
          <a:p>
            <a:pPr marL="342900" indent="-342900">
              <a:buAutoNum type="arabicPeriod"/>
            </a:pPr>
            <a:r>
              <a:rPr lang="en-US" b="1" dirty="0"/>
              <a:t>Consider all types: </a:t>
            </a:r>
            <a:r>
              <a:rPr lang="en-US" dirty="0"/>
              <a:t>6658</a:t>
            </a:r>
            <a:endParaRPr lang="en-US" b="1" dirty="0"/>
          </a:p>
          <a:p>
            <a:r>
              <a:rPr lang="en-US" dirty="0"/>
              <a:t>      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b="1" dirty="0"/>
          </a:p>
          <a:p>
            <a:r>
              <a:rPr lang="en-US" b="1" dirty="0"/>
              <a:t>2. Only consider the miRNA and stem-loop, Spike-in controls: 4625</a:t>
            </a:r>
          </a:p>
          <a:p>
            <a:endParaRPr lang="en-US" b="1" dirty="0"/>
          </a:p>
          <a:p>
            <a:r>
              <a:rPr lang="en-US" dirty="0"/>
              <a:t>RUVIII used to remove the batch effect and use spike-in control as negative control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0D30A53-AA71-DC47-B0DC-98B1F86FD4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7436" y="2764171"/>
            <a:ext cx="1983130" cy="1660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83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E4761B-4E80-AE49-B4CF-DA28A1BAEEDE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</a:t>
            </a:r>
            <a:r>
              <a:rPr lang="en-US" altLang="zh-CN" dirty="0"/>
              <a:t>2</a:t>
            </a:r>
            <a:r>
              <a:rPr lang="en-US" dirty="0"/>
              <a:t>-2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955737A-41A9-7648-A3D8-5F00890C6872}"/>
              </a:ext>
            </a:extLst>
          </p:cNvPr>
          <p:cNvSpPr/>
          <p:nvPr/>
        </p:nvSpPr>
        <p:spPr>
          <a:xfrm>
            <a:off x="3268435" y="0"/>
            <a:ext cx="56551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3 old samples </a:t>
            </a:r>
          </a:p>
          <a:p>
            <a:pPr algn="ctr"/>
            <a:r>
              <a:rPr lang="en-US" sz="1400" b="1" dirty="0"/>
              <a:t>match Victoria’s previous analysis: remove V17 and V18</a:t>
            </a:r>
          </a:p>
          <a:p>
            <a:pPr algn="ctr"/>
            <a:r>
              <a:rPr lang="en-US" sz="1400" b="1" dirty="0"/>
              <a:t>Meanwhile remove the VC10 (29505) based on the PCA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A03BE4E-B4E1-314E-AE7A-81A794A9E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939" y="1231106"/>
            <a:ext cx="2404006" cy="562689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FE9F0D-985A-354A-8F66-E6A424419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3998" y="1231103"/>
            <a:ext cx="2404006" cy="562689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803FD4-C1FF-D04D-913E-B0E9F9664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13057" y="1231103"/>
            <a:ext cx="2406508" cy="562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5381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856B762-4D3B-4A42-B48E-607776C6F8A2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</a:t>
            </a:r>
            <a:r>
              <a:rPr lang="en-US" altLang="zh-CN" dirty="0"/>
              <a:t>2</a:t>
            </a:r>
            <a:r>
              <a:rPr lang="en-US" dirty="0"/>
              <a:t>-2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B46FEE-85A4-D54C-A7C8-D978A3288344}"/>
              </a:ext>
            </a:extLst>
          </p:cNvPr>
          <p:cNvSpPr txBox="1"/>
          <p:nvPr/>
        </p:nvSpPr>
        <p:spPr>
          <a:xfrm>
            <a:off x="5128532" y="0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CF95814-C922-5A43-849D-34188EE55DC6}"/>
              </a:ext>
            </a:extLst>
          </p:cNvPr>
          <p:cNvSpPr txBox="1"/>
          <p:nvPr/>
        </p:nvSpPr>
        <p:spPr>
          <a:xfrm>
            <a:off x="3353480" y="258145"/>
            <a:ext cx="548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AFACDD-6D74-DC4D-8F64-B5B2CEC41A57}"/>
              </a:ext>
            </a:extLst>
          </p:cNvPr>
          <p:cNvSpPr txBox="1"/>
          <p:nvPr/>
        </p:nvSpPr>
        <p:spPr>
          <a:xfrm>
            <a:off x="415697" y="1181475"/>
            <a:ext cx="197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Total 1 DE miRNA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800BC8-2B3D-8E44-A794-2DB3485A613A}"/>
              </a:ext>
            </a:extLst>
          </p:cNvPr>
          <p:cNvSpPr txBox="1"/>
          <p:nvPr/>
        </p:nvSpPr>
        <p:spPr>
          <a:xfrm>
            <a:off x="406853" y="2860770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Total 8 DE miRNA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913735-73FB-AC41-A360-E7F5F74388FB}"/>
              </a:ext>
            </a:extLst>
          </p:cNvPr>
          <p:cNvSpPr txBox="1"/>
          <p:nvPr/>
        </p:nvSpPr>
        <p:spPr>
          <a:xfrm>
            <a:off x="522514" y="4348559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75 DE miRNA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A6FA958-D880-CE40-BB78-176E23581A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368185"/>
              </p:ext>
            </p:extLst>
          </p:nvPr>
        </p:nvGraphicFramePr>
        <p:xfrm>
          <a:off x="522513" y="1509172"/>
          <a:ext cx="11005458" cy="1284344"/>
        </p:xfrm>
        <a:graphic>
          <a:graphicData uri="http://schemas.openxmlformats.org/drawingml/2006/table">
            <a:tbl>
              <a:tblPr/>
              <a:tblGrid>
                <a:gridCol w="682935">
                  <a:extLst>
                    <a:ext uri="{9D8B030D-6E8A-4147-A177-3AD203B41FA5}">
                      <a16:colId xmlns:a16="http://schemas.microsoft.com/office/drawing/2014/main" val="2421652523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176242100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640453924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735819078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022721891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1402361114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1291672124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072534655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1475615269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962725916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963412697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991801290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770313452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902587053"/>
                    </a:ext>
                  </a:extLst>
                </a:gridCol>
                <a:gridCol w="1444368">
                  <a:extLst>
                    <a:ext uri="{9D8B030D-6E8A-4147-A177-3AD203B41FA5}">
                      <a16:colId xmlns:a16="http://schemas.microsoft.com/office/drawing/2014/main" val="446096463"/>
                    </a:ext>
                  </a:extLst>
                </a:gridCol>
              </a:tblGrid>
              <a:tr h="160543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4587872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-0.557112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1.01115168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-3.6544284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0.00653784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0.56798281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-2.0115226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1.096087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1.338948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1.434088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0.7322328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0.6832349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0.7823194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82944612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-0.3161342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0.94667345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-1.8497768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0.10179482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0.71457313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-4.4340051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1.177281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1.316048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0.7240336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52684184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-0.4081446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1.19726558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-1.4261803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0.19193018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0.78347493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-4.9596692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0.9844626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2.078917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0.7954559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68792817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-0.1543629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0.81758633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-0.9531387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0.36863307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0.85531895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-5.4484357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0.8111457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1.073106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0.555425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0.8657381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86070847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-0.1132752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1.03459745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-0.5393584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0.60443139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0.93814374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-5.7461416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1.370106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0.7193952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1.184204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1.188614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0.9797223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0.7655432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5408179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-0.0966594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0.92775775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-0.5268043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0.61272643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0.94388212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-5.752858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0.7009029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1.241644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0.9857154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0.8368254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0.7579688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88971319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-0.0328459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0.83316205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-0.1977158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0.84823573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0.98113673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-5.8745139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0.7857057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0.8308375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0.9322118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0.7079529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1.081551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0.6607134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1583823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108AB7A-4585-1F4C-90B6-30E2951F00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6672511"/>
              </p:ext>
            </p:extLst>
          </p:nvPr>
        </p:nvGraphicFramePr>
        <p:xfrm>
          <a:off x="522513" y="3235801"/>
          <a:ext cx="11005458" cy="963258"/>
        </p:xfrm>
        <a:graphic>
          <a:graphicData uri="http://schemas.openxmlformats.org/drawingml/2006/table">
            <a:tbl>
              <a:tblPr/>
              <a:tblGrid>
                <a:gridCol w="682935">
                  <a:extLst>
                    <a:ext uri="{9D8B030D-6E8A-4147-A177-3AD203B41FA5}">
                      <a16:colId xmlns:a16="http://schemas.microsoft.com/office/drawing/2014/main" val="908332755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834183435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604383395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765394024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970610387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902956642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36548626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53898263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4136809910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958977200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78160994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002983589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2215142080"/>
                    </a:ext>
                  </a:extLst>
                </a:gridCol>
                <a:gridCol w="682935">
                  <a:extLst>
                    <a:ext uri="{9D8B030D-6E8A-4147-A177-3AD203B41FA5}">
                      <a16:colId xmlns:a16="http://schemas.microsoft.com/office/drawing/2014/main" val="35447044"/>
                    </a:ext>
                  </a:extLst>
                </a:gridCol>
                <a:gridCol w="1444368">
                  <a:extLst>
                    <a:ext uri="{9D8B030D-6E8A-4147-A177-3AD203B41FA5}">
                      <a16:colId xmlns:a16="http://schemas.microsoft.com/office/drawing/2014/main" val="395736232"/>
                    </a:ext>
                  </a:extLst>
                </a:gridCol>
              </a:tblGrid>
              <a:tr h="160543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8493590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-0.5475907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1.35289878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-4.5430547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0.00251946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0.15980989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-1.1614958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1.45530003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1.64470077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1.78008154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1.11334378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1.05675297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1.06721358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4122903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-0.3051523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1.34084629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-2.0249252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0.08168299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0.42443968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-4.586123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1.59159914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1.6687048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1.21996341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1.26046805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1.25171035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1.052632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4941877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-0.1500561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0.97216837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-1.1138476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0.30138646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0.66581224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-5.7345226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0.97362808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0.93835237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1.22960883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0.72781246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0.96900457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0.99460393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65936026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-0.0898572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1.17190714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-0.5476064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0.60063317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0.85501029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-6.2036538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0.95753023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1.46007849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1.23289852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1.10909696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1.31033707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0.9615016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9077620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-0.0546098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0.05199174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-0.4026071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0.69900471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0.90052836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-6.277453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-0.0353885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0.13194353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0.14133491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-0.1631959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0.22775813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0.00949827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1873020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C84F924B-47B5-1747-9A1F-80E1D1CA47F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2203382"/>
              </p:ext>
            </p:extLst>
          </p:nvPr>
        </p:nvGraphicFramePr>
        <p:xfrm>
          <a:off x="522513" y="4805836"/>
          <a:ext cx="11005461" cy="1281904"/>
        </p:xfrm>
        <a:graphic>
          <a:graphicData uri="http://schemas.openxmlformats.org/drawingml/2006/table">
            <a:tbl>
              <a:tblPr/>
              <a:tblGrid>
                <a:gridCol w="681477">
                  <a:extLst>
                    <a:ext uri="{9D8B030D-6E8A-4147-A177-3AD203B41FA5}">
                      <a16:colId xmlns:a16="http://schemas.microsoft.com/office/drawing/2014/main" val="2335303629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839779109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475589302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3519431302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1214594542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3396011786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1272142915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2634605215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3070845538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2204281201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4114611874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1185356595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2591185236"/>
                    </a:ext>
                  </a:extLst>
                </a:gridCol>
                <a:gridCol w="681477">
                  <a:extLst>
                    <a:ext uri="{9D8B030D-6E8A-4147-A177-3AD203B41FA5}">
                      <a16:colId xmlns:a16="http://schemas.microsoft.com/office/drawing/2014/main" val="377188325"/>
                    </a:ext>
                  </a:extLst>
                </a:gridCol>
                <a:gridCol w="1464783">
                  <a:extLst>
                    <a:ext uri="{9D8B030D-6E8A-4147-A177-3AD203B41FA5}">
                      <a16:colId xmlns:a16="http://schemas.microsoft.com/office/drawing/2014/main" val="1297686238"/>
                    </a:ext>
                  </a:extLst>
                </a:gridCol>
              </a:tblGrid>
              <a:tr h="16023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1126685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-0.5329681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1.35962492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-6.6576057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0.00051056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0.04178737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0.45084875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1.54747764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1.63960161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1.69124758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1.16550153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1.03585337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1.07806777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1973653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-0.3097787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1.33871826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-2.3248703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0.05820448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0.26110156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-4.480256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1.56243572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1.67031809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1.24806896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1.24396623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1.25832263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1.04919792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0114132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-0.1302086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0.98129786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-1.3739344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0.217644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0.5068497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-5.7456525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1.09874212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0.93143121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1.10903317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0.79860695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0.94063722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1.00933648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6493395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-0.04112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1.19432536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-0.266405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0.79867322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0.90758871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-6.6455767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1.26475818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1.443083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0.93681495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1.28293873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1.24067868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0.99767861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3527070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-0.0149056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0.07025496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-0.135649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0.89644932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0.96062977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-6.6754673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0.21489786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0.11809799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-0.0998726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-0.021574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0.17101022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0.03897024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0301781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11" marR="7511" marT="751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4883375"/>
                  </a:ext>
                </a:extLst>
              </a:tr>
              <a:tr h="16023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20501160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0.97606181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9.7417217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6.21072906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0.00074441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0.04821167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0.06613821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9.02624245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9.38363268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9.35119726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10.4986083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10.075785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10.1148646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hsa-miR-29c-3p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98355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5787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5C303E4-E7E5-B64E-B5E0-748AA3D4A7BB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3-1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94C622-3028-2A40-92BB-94AE46421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278" y="1456266"/>
            <a:ext cx="3129485" cy="51477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05CD5-6F0B-0140-9435-81237926C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1257" y="1474287"/>
            <a:ext cx="3129485" cy="51297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DB5C6D-AACB-B348-9203-4288532FD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3236" y="1474287"/>
            <a:ext cx="3113825" cy="512971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603A73BB-B56C-BB46-9C73-3E18C116F530}"/>
              </a:ext>
            </a:extLst>
          </p:cNvPr>
          <p:cNvSpPr/>
          <p:nvPr/>
        </p:nvSpPr>
        <p:spPr>
          <a:xfrm>
            <a:off x="3268435" y="0"/>
            <a:ext cx="56551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3 old samples </a:t>
            </a:r>
          </a:p>
          <a:p>
            <a:pPr algn="ctr"/>
            <a:r>
              <a:rPr lang="en-US" sz="1400" b="1" dirty="0"/>
              <a:t>Match previous transcriptome analysis</a:t>
            </a:r>
          </a:p>
          <a:p>
            <a:pPr algn="ctr"/>
            <a:r>
              <a:rPr lang="en-US" sz="1400" b="1" dirty="0"/>
              <a:t>VC7, 8, 9 vs VC12,16,18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all types: 6658</a:t>
            </a:r>
            <a:endParaRPr lang="en-US" sz="1400" dirty="0"/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</p:spTree>
    <p:extLst>
      <p:ext uri="{BB962C8B-B14F-4D97-AF65-F5344CB8AC3E}">
        <p14:creationId xmlns:p14="http://schemas.microsoft.com/office/powerpoint/2010/main" val="34110040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985BDB8-A800-BA48-AA6D-24816282B8B2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3-1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F70C198-14D0-8441-A35E-A0FD5CF1CC2A}"/>
              </a:ext>
            </a:extLst>
          </p:cNvPr>
          <p:cNvSpPr txBox="1"/>
          <p:nvPr/>
        </p:nvSpPr>
        <p:spPr>
          <a:xfrm>
            <a:off x="415697" y="1181475"/>
            <a:ext cx="197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No DE miRNA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C74F6B6-2751-B141-AA7D-4F8F4A0E6B68}"/>
              </a:ext>
            </a:extLst>
          </p:cNvPr>
          <p:cNvSpPr txBox="1"/>
          <p:nvPr/>
        </p:nvSpPr>
        <p:spPr>
          <a:xfrm>
            <a:off x="336246" y="1718576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No DE miRNA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561A00-4B9F-754E-B5E1-F8A4653E8679}"/>
              </a:ext>
            </a:extLst>
          </p:cNvPr>
          <p:cNvSpPr txBox="1"/>
          <p:nvPr/>
        </p:nvSpPr>
        <p:spPr>
          <a:xfrm>
            <a:off x="571542" y="2255677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471 DE miRNA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832307-1085-204F-89D7-859CC4C6253E}"/>
              </a:ext>
            </a:extLst>
          </p:cNvPr>
          <p:cNvSpPr txBox="1"/>
          <p:nvPr/>
        </p:nvSpPr>
        <p:spPr>
          <a:xfrm>
            <a:off x="4984599" y="73479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B12326-75BA-D047-A064-620A69C2A29B}"/>
              </a:ext>
            </a:extLst>
          </p:cNvPr>
          <p:cNvSpPr txBox="1"/>
          <p:nvPr/>
        </p:nvSpPr>
        <p:spPr>
          <a:xfrm>
            <a:off x="4225320" y="333970"/>
            <a:ext cx="3453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all types: 6658</a:t>
            </a:r>
            <a:endParaRPr lang="en-US" dirty="0"/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193202AB-A829-A842-BA32-BAE234D9EA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58294"/>
              </p:ext>
            </p:extLst>
          </p:nvPr>
        </p:nvGraphicFramePr>
        <p:xfrm>
          <a:off x="497113" y="2965524"/>
          <a:ext cx="11127612" cy="1769361"/>
        </p:xfrm>
        <a:graphic>
          <a:graphicData uri="http://schemas.openxmlformats.org/drawingml/2006/table">
            <a:tbl>
              <a:tblPr/>
              <a:tblGrid>
                <a:gridCol w="691831">
                  <a:extLst>
                    <a:ext uri="{9D8B030D-6E8A-4147-A177-3AD203B41FA5}">
                      <a16:colId xmlns:a16="http://schemas.microsoft.com/office/drawing/2014/main" val="964888715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3599596041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016695747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3578074744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210110430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598239164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1876949190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96031695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920913064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22174403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1866315458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2849539918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4174021856"/>
                    </a:ext>
                  </a:extLst>
                </a:gridCol>
                <a:gridCol w="691831">
                  <a:extLst>
                    <a:ext uri="{9D8B030D-6E8A-4147-A177-3AD203B41FA5}">
                      <a16:colId xmlns:a16="http://schemas.microsoft.com/office/drawing/2014/main" val="1932049944"/>
                    </a:ext>
                  </a:extLst>
                </a:gridCol>
                <a:gridCol w="1441978">
                  <a:extLst>
                    <a:ext uri="{9D8B030D-6E8A-4147-A177-3AD203B41FA5}">
                      <a16:colId xmlns:a16="http://schemas.microsoft.com/office/drawing/2014/main" val="498356010"/>
                    </a:ext>
                  </a:extLst>
                </a:gridCol>
              </a:tblGrid>
              <a:tr h="160851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1568331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</a:t>
                      </a:r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0.4564436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1.02156426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-4.6681637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0.00319581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0.04837727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-1.5609507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1.23084439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1.1937956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1.32471826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0.77218483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0.64652407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0.96131842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79027575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-0.3024879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1.51062727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-2.8886873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0.0268763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0.13807283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-3.8261023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1.59806244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1.81083604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1.57671516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1.46329359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1.20108302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1.41377334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6055254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-0.2244014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0.84326667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-2.1034302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0.07881997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0.2466147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-4.9294287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1.00987897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0.77023394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1.08628922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0.61225279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0.8080695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0.77287562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0769357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-0.2679904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0.22226311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-1.2668712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0.25091918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0.47622002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-6.0203747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0.34849036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0.11049577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0.60978878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-0.0360292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-0.193889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0.49472199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04209129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-0.0890928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0.45468727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-1.1933556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0.27658648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0.49970683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-6.1035772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0.53422692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0.43426655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0.52920761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0.36183562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0.51361619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0.35497075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20582954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-0.1016236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0.45661161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-0.728242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0.49316563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0.69140954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-6.5466357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0.43211816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0.76876047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0.32139154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0.57281831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0.30418388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0.34039731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6785300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0.02533651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0.39854057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0.32713501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0.75437991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0.87350634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-6.7778361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0.34745293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0.47756971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0.33259428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0.47481408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0.31789365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0.44091874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0695920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40" marR="7540" marT="754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7618926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20500187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1.89834427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2.86477583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17.4902255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1.72E-06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0.00286314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5.63844322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1.91710172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1.79245147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2.03725789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3.74941464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3.69846794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3.99396131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hsa-miR-29b-1-5p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27811947"/>
                  </a:ext>
                </a:extLst>
              </a:tr>
              <a:tr h="160851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20501160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0.95211745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6.02476185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12.4046472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1.36E-05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0.00754458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3.94682368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5.56183941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5.58318633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5.50108365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6.51323787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6.5983106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6.39091327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hsa-miR-29c-3p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83323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51631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E7E160F-4957-424A-AFCB-2E54A7879374}"/>
              </a:ext>
            </a:extLst>
          </p:cNvPr>
          <p:cNvSpPr/>
          <p:nvPr/>
        </p:nvSpPr>
        <p:spPr>
          <a:xfrm>
            <a:off x="3268435" y="0"/>
            <a:ext cx="56551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3 old samples </a:t>
            </a:r>
          </a:p>
          <a:p>
            <a:pPr algn="ctr"/>
            <a:r>
              <a:rPr lang="en-US" sz="1400" b="1" dirty="0"/>
              <a:t>Match previous transcriptome analysis</a:t>
            </a:r>
          </a:p>
          <a:p>
            <a:pPr algn="ctr"/>
            <a:r>
              <a:rPr lang="en-US" sz="1400" b="1" dirty="0"/>
              <a:t>VC7, 8, 9 vs VC12,16,18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FC4032-3959-554F-A869-9BF8F5FE7A66}"/>
              </a:ext>
            </a:extLst>
          </p:cNvPr>
          <p:cNvSpPr txBox="1"/>
          <p:nvPr/>
        </p:nvSpPr>
        <p:spPr>
          <a:xfrm>
            <a:off x="266700" y="225879"/>
            <a:ext cx="128995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3-2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66AAC0-A70E-0F4C-AE30-2FCF5183D2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5936" y="1382789"/>
            <a:ext cx="3202461" cy="52493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C6BDED8-7D02-EE4C-B06C-B7BDFCBD2F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7304" y="1378853"/>
            <a:ext cx="3202461" cy="525326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2D4E85C-BEF4-AC46-A661-D7405C3BAC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672" y="1378853"/>
            <a:ext cx="3192560" cy="5253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905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05CD116-1D2F-784A-AF31-A5D9960C6A13}"/>
              </a:ext>
            </a:extLst>
          </p:cNvPr>
          <p:cNvSpPr txBox="1"/>
          <p:nvPr/>
        </p:nvSpPr>
        <p:spPr>
          <a:xfrm>
            <a:off x="266700" y="225879"/>
            <a:ext cx="1289957" cy="3693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3-2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125DEE-6528-3441-A5F9-3C6F8314E97F}"/>
              </a:ext>
            </a:extLst>
          </p:cNvPr>
          <p:cNvSpPr txBox="1"/>
          <p:nvPr/>
        </p:nvSpPr>
        <p:spPr>
          <a:xfrm>
            <a:off x="5128532" y="0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09EA80-DF95-E349-9085-64A16E8875EF}"/>
              </a:ext>
            </a:extLst>
          </p:cNvPr>
          <p:cNvSpPr txBox="1"/>
          <p:nvPr/>
        </p:nvSpPr>
        <p:spPr>
          <a:xfrm>
            <a:off x="3353480" y="258145"/>
            <a:ext cx="548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5F8E522-CF65-2547-8A9F-89162146C468}"/>
              </a:ext>
            </a:extLst>
          </p:cNvPr>
          <p:cNvSpPr txBox="1"/>
          <p:nvPr/>
        </p:nvSpPr>
        <p:spPr>
          <a:xfrm>
            <a:off x="415697" y="1181475"/>
            <a:ext cx="197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No DE miRNA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A6C7ED-F007-7A40-B20A-2F983494B8A7}"/>
              </a:ext>
            </a:extLst>
          </p:cNvPr>
          <p:cNvSpPr txBox="1"/>
          <p:nvPr/>
        </p:nvSpPr>
        <p:spPr>
          <a:xfrm>
            <a:off x="336246" y="1718576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No DE miRNA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831092-AE81-F143-B780-3B9025F16FD0}"/>
              </a:ext>
            </a:extLst>
          </p:cNvPr>
          <p:cNvSpPr txBox="1"/>
          <p:nvPr/>
        </p:nvSpPr>
        <p:spPr>
          <a:xfrm>
            <a:off x="497114" y="2255677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115 DE miRNA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3DC557EC-9FBD-7748-9D10-725F633181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361173"/>
              </p:ext>
            </p:extLst>
          </p:nvPr>
        </p:nvGraphicFramePr>
        <p:xfrm>
          <a:off x="497113" y="2792778"/>
          <a:ext cx="10986047" cy="1280680"/>
        </p:xfrm>
        <a:graphic>
          <a:graphicData uri="http://schemas.openxmlformats.org/drawingml/2006/table">
            <a:tbl>
              <a:tblPr/>
              <a:tblGrid>
                <a:gridCol w="679791">
                  <a:extLst>
                    <a:ext uri="{9D8B030D-6E8A-4147-A177-3AD203B41FA5}">
                      <a16:colId xmlns:a16="http://schemas.microsoft.com/office/drawing/2014/main" val="4150334726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309971656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1290116265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3885880704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2754675940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1882835346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2517916147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530056240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4252294350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528326369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3552547867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1958418632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2956962456"/>
                    </a:ext>
                  </a:extLst>
                </a:gridCol>
                <a:gridCol w="679791">
                  <a:extLst>
                    <a:ext uri="{9D8B030D-6E8A-4147-A177-3AD203B41FA5}">
                      <a16:colId xmlns:a16="http://schemas.microsoft.com/office/drawing/2014/main" val="3697117293"/>
                    </a:ext>
                  </a:extLst>
                </a:gridCol>
                <a:gridCol w="1468973">
                  <a:extLst>
                    <a:ext uri="{9D8B030D-6E8A-4147-A177-3AD203B41FA5}">
                      <a16:colId xmlns:a16="http://schemas.microsoft.com/office/drawing/2014/main" val="4195710750"/>
                    </a:ext>
                  </a:extLst>
                </a:gridCol>
              </a:tblGrid>
              <a:tr h="160085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3981676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-0.4676255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1.30929372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-4.1919088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0.00549087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0.08127745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-2.101364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1.44585006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1.49119811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1.69227116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1.030594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0.95562486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1.24022411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4124490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-0.2726727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0.45602085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-2.5250781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0.04421767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0.21171046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-4.3011154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0.5196442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0.4948808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0.76254653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0.25526836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0.45376138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0.25002382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13459384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-0.2572469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1.35607043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-1.8791822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0.10831934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0.33221284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-5.2007022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1.56281265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1.60889572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1.28237332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1.30689707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1.00913444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1.36630939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3811045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-0.3322338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0.64539253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-1.4065193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0.20826156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0.46308159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-5.814298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0.53642906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0.61610229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1.28199688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0.32676105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0.32553479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0.78553113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1211033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-0.1109908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0.59162204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-1.1960548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0.27594792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0.54026308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-6.0597379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0.61429789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0.58387583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0.74317864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0.49692985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0.6700199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0.44143015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8556225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0.04579159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0.25462684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0.51758254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0.62291879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0.80836122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-6.6467736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0.27877882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0.29885977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0.11755453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0.32133653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0.17529733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0.33593403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1090962"/>
                  </a:ext>
                </a:extLst>
              </a:tr>
              <a:tr h="160085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-0.0394198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0.58496184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-0.2636128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0.80072984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0.90640002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-6.7576856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0.73930066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0.76238231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0.3123322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0.67254416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0.40381671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0.61939503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04" marR="7504" marT="75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16148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5260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C7A419-196B-0C4D-8081-5887C9BDC9F2}"/>
              </a:ext>
            </a:extLst>
          </p:cNvPr>
          <p:cNvSpPr/>
          <p:nvPr/>
        </p:nvSpPr>
        <p:spPr>
          <a:xfrm>
            <a:off x="3268435" y="0"/>
            <a:ext cx="56551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4 old samples </a:t>
            </a:r>
          </a:p>
          <a:p>
            <a:pPr algn="ctr"/>
            <a:r>
              <a:rPr lang="en-US" sz="1400" b="1" dirty="0"/>
              <a:t>match Victoria’s previous analysis: remove V17 and V18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all types: 6658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A90CBF-3863-D440-9631-08DE5B835E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580" y="1085850"/>
            <a:ext cx="2484066" cy="577215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72CC9F6-0EC3-F24D-B89B-4F6C620DF0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7312" y="1085850"/>
            <a:ext cx="2468630" cy="5772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7611426-2BAE-1F4B-903A-F36A0E1AF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9791" y="1085850"/>
            <a:ext cx="2480644" cy="5772151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CDBDB1BF-021E-F94C-B3F4-BF34AE0F534B}"/>
              </a:ext>
            </a:extLst>
          </p:cNvPr>
          <p:cNvSpPr/>
          <p:nvPr/>
        </p:nvSpPr>
        <p:spPr>
          <a:xfrm>
            <a:off x="2645230" y="6392636"/>
            <a:ext cx="310241" cy="2612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B304E8C-EC86-E548-8CC7-22E9B14B2EA5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1-1</a:t>
            </a:r>
          </a:p>
        </p:txBody>
      </p:sp>
    </p:spTree>
    <p:extLst>
      <p:ext uri="{BB962C8B-B14F-4D97-AF65-F5344CB8AC3E}">
        <p14:creationId xmlns:p14="http://schemas.microsoft.com/office/powerpoint/2010/main" val="3978158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76A1D8A-BBB2-2249-AAAF-B90E53FA3036}"/>
              </a:ext>
            </a:extLst>
          </p:cNvPr>
          <p:cNvSpPr txBox="1"/>
          <p:nvPr/>
        </p:nvSpPr>
        <p:spPr>
          <a:xfrm>
            <a:off x="5128532" y="0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145079-4984-974C-B7B2-FAD0C3707B01}"/>
              </a:ext>
            </a:extLst>
          </p:cNvPr>
          <p:cNvSpPr txBox="1"/>
          <p:nvPr/>
        </p:nvSpPr>
        <p:spPr>
          <a:xfrm>
            <a:off x="4369253" y="260491"/>
            <a:ext cx="3453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all types: 6658</a:t>
            </a:r>
            <a:endParaRPr lang="en-US" dirty="0"/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31D457-7153-5041-A050-19E32FDD6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243" y="1992085"/>
            <a:ext cx="2952499" cy="33110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AA03B8-DB2D-804D-A0F2-FE746929FD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9764" y="1992085"/>
            <a:ext cx="2952500" cy="3312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E56C799-04F5-4C4F-83B6-5FE26D6C98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4092" y="1992085"/>
            <a:ext cx="2897187" cy="33110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736782-EEAB-8D4A-8985-2C6428F9F702}"/>
              </a:ext>
            </a:extLst>
          </p:cNvPr>
          <p:cNvSpPr txBox="1"/>
          <p:nvPr/>
        </p:nvSpPr>
        <p:spPr>
          <a:xfrm>
            <a:off x="1558017" y="1293234"/>
            <a:ext cx="1593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</a:t>
            </a:r>
          </a:p>
          <a:p>
            <a:pPr algn="ctr"/>
            <a:r>
              <a:rPr lang="en-US" sz="1400" dirty="0"/>
              <a:t>Total 9 DE miRNA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079FFAB-AE4A-8145-8594-39C451FF7344}"/>
              </a:ext>
            </a:extLst>
          </p:cNvPr>
          <p:cNvSpPr txBox="1"/>
          <p:nvPr/>
        </p:nvSpPr>
        <p:spPr>
          <a:xfrm>
            <a:off x="5470071" y="1292304"/>
            <a:ext cx="1593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</a:t>
            </a:r>
          </a:p>
          <a:p>
            <a:pPr algn="ctr"/>
            <a:r>
              <a:rPr lang="en-US" sz="1400" dirty="0"/>
              <a:t>Total 28 DE miRNA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D74EBEC-BEBC-CE44-8DE5-0639E7C88A7E}"/>
              </a:ext>
            </a:extLst>
          </p:cNvPr>
          <p:cNvSpPr txBox="1"/>
          <p:nvPr/>
        </p:nvSpPr>
        <p:spPr>
          <a:xfrm>
            <a:off x="9131753" y="1292304"/>
            <a:ext cx="1685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</a:t>
            </a:r>
          </a:p>
          <a:p>
            <a:pPr algn="ctr"/>
            <a:r>
              <a:rPr lang="en-US" sz="1400" dirty="0"/>
              <a:t>Total 225 DE miRNA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9F73860-5CE4-F549-BB2F-1D85802EF5CB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1-1</a:t>
            </a:r>
          </a:p>
        </p:txBody>
      </p:sp>
    </p:spTree>
    <p:extLst>
      <p:ext uri="{BB962C8B-B14F-4D97-AF65-F5344CB8AC3E}">
        <p14:creationId xmlns:p14="http://schemas.microsoft.com/office/powerpoint/2010/main" val="1892645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07E0C4D-FDC5-7C40-A59A-8525529DCD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7877627"/>
              </p:ext>
            </p:extLst>
          </p:nvPr>
        </p:nvGraphicFramePr>
        <p:xfrm>
          <a:off x="502102" y="865414"/>
          <a:ext cx="11187796" cy="1233461"/>
        </p:xfrm>
        <a:graphic>
          <a:graphicData uri="http://schemas.openxmlformats.org/drawingml/2006/table">
            <a:tbl>
              <a:tblPr/>
              <a:tblGrid>
                <a:gridCol w="649614">
                  <a:extLst>
                    <a:ext uri="{9D8B030D-6E8A-4147-A177-3AD203B41FA5}">
                      <a16:colId xmlns:a16="http://schemas.microsoft.com/office/drawing/2014/main" val="3257678392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1043660164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999582222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2510438581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1365217588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2864682305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4236634380"/>
                    </a:ext>
                  </a:extLst>
                </a:gridCol>
                <a:gridCol w="709348">
                  <a:extLst>
                    <a:ext uri="{9D8B030D-6E8A-4147-A177-3AD203B41FA5}">
                      <a16:colId xmlns:a16="http://schemas.microsoft.com/office/drawing/2014/main" val="3299519401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2570176224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3658224067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3761601476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3980307442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637079293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3139398891"/>
                    </a:ext>
                  </a:extLst>
                </a:gridCol>
                <a:gridCol w="649614">
                  <a:extLst>
                    <a:ext uri="{9D8B030D-6E8A-4147-A177-3AD203B41FA5}">
                      <a16:colId xmlns:a16="http://schemas.microsoft.com/office/drawing/2014/main" val="3017897977"/>
                    </a:ext>
                  </a:extLst>
                </a:gridCol>
                <a:gridCol w="1383852">
                  <a:extLst>
                    <a:ext uri="{9D8B030D-6E8A-4147-A177-3AD203B41FA5}">
                      <a16:colId xmlns:a16="http://schemas.microsoft.com/office/drawing/2014/main" val="79857791"/>
                    </a:ext>
                  </a:extLst>
                </a:gridCol>
              </a:tblGrid>
              <a:tr h="18190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5491981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-0.4986295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1.00477653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-3.5312056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0.00645405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0.31365746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-2.0798817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1.096087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1.338948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1.434088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0.9665256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0.7322328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0.6832349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0.7823194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5477176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-0.2806392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0.94437529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-1.8553048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0.09670357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0.59967417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-4.5538024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1.177281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1.316048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0.9305863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0.7240336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5672280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-0.42115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1.16068074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-1.6791048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0.12761284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0.64160097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-4.7926946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0.9844626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2.078917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0.9411717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0.7954559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181466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-0.1922783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0.98136176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-0.9820408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0.35186953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0.82346128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-5.5930769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1.370106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0.7193952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1.184204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0.6619476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1.188614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0.9797223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0.7655432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9003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-0.1358285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0.89847116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-0.8335448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0.42621435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0.86253349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-5.7224983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0.7009029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1.241644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0.9857154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0.7227516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0.8368254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0.7579688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79432867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-0.0385464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0.82755849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-0.2680991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0.79469734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0.96623354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-6.0367256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0.7857057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0.8308375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0.9322118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0.7939371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0.7079529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1.081551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0.6607134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6965261"/>
                  </a:ext>
                </a:extLst>
              </a:tr>
              <a:tr h="15022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-0.0222491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0.882054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-0.1220537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0.90555202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0.98681181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-6.0666019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0.8111457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1.073106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1.26886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0.555425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0.8657381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42" marR="7042" marT="70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19652732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7C609E51-A52F-CD46-B5A4-FE004D70B12C}"/>
              </a:ext>
            </a:extLst>
          </p:cNvPr>
          <p:cNvSpPr txBox="1"/>
          <p:nvPr/>
        </p:nvSpPr>
        <p:spPr>
          <a:xfrm>
            <a:off x="502102" y="557637"/>
            <a:ext cx="20505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Total 9 DE miRNA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A6AA87-FBF6-EB49-9217-E756D0D519A5}"/>
              </a:ext>
            </a:extLst>
          </p:cNvPr>
          <p:cNvSpPr txBox="1"/>
          <p:nvPr/>
        </p:nvSpPr>
        <p:spPr>
          <a:xfrm>
            <a:off x="502102" y="2406652"/>
            <a:ext cx="2383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Total 28 DE miRNA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7039B3E-160A-2B4A-AAD4-293C233652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9563765"/>
              </p:ext>
            </p:extLst>
          </p:nvPr>
        </p:nvGraphicFramePr>
        <p:xfrm>
          <a:off x="502102" y="2796071"/>
          <a:ext cx="11187793" cy="802808"/>
        </p:xfrm>
        <a:graphic>
          <a:graphicData uri="http://schemas.openxmlformats.org/drawingml/2006/table">
            <a:tbl>
              <a:tblPr/>
              <a:tblGrid>
                <a:gridCol w="654125">
                  <a:extLst>
                    <a:ext uri="{9D8B030D-6E8A-4147-A177-3AD203B41FA5}">
                      <a16:colId xmlns:a16="http://schemas.microsoft.com/office/drawing/2014/main" val="3119991281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043196360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217964199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402475747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242206711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4204182129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1728548248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784271021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1970384429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618985568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1686210892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539789509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1292703629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298214478"/>
                    </a:ext>
                  </a:extLst>
                </a:gridCol>
                <a:gridCol w="654125">
                  <a:extLst>
                    <a:ext uri="{9D8B030D-6E8A-4147-A177-3AD203B41FA5}">
                      <a16:colId xmlns:a16="http://schemas.microsoft.com/office/drawing/2014/main" val="3374467886"/>
                    </a:ext>
                  </a:extLst>
                </a:gridCol>
                <a:gridCol w="1375918">
                  <a:extLst>
                    <a:ext uri="{9D8B030D-6E8A-4147-A177-3AD203B41FA5}">
                      <a16:colId xmlns:a16="http://schemas.microsoft.com/office/drawing/2014/main" val="148524224"/>
                    </a:ext>
                  </a:extLst>
                </a:gridCol>
              </a:tblGrid>
              <a:tr h="197592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94907319"/>
                  </a:ext>
                </a:extLst>
              </a:tr>
              <a:tr h="1513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-0.4945415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1.16424218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-3.9440952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0.00378062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0.14773651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-1.6642327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1.26275053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1.48614152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1.59161995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1.13183949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0.90615261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0.85081902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0.92037214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81047899"/>
                  </a:ext>
                </a:extLst>
              </a:tr>
              <a:tr h="1513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-0.2723631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1.26721629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-1.9392506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0.08627684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0.44547874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-4.6791062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1.51469423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1.61404385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1.13981889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1.26526717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1.1729964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1.16016969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1.0035238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66718983"/>
                  </a:ext>
                </a:extLst>
              </a:tr>
              <a:tr h="1513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-0.1189879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1.55539509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-0.7907862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0.45054718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0.79253452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-6.0309198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1.38747872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1.84801247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1.63467338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1.40376755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1.5532937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1.73385823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1.32668157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723568"/>
                  </a:ext>
                </a:extLst>
              </a:tr>
              <a:tr h="151304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-0.0322928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0.49026487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-0.1826577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0.85934431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0.96565644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-6.3397622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0.4016722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0.43841372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0.68606776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0.8627024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0.12812364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0.38831631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0.52655807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92" marR="7092" marT="709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4277522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9C2CF21-C26C-E948-96D8-02B9771EADC2}"/>
              </a:ext>
            </a:extLst>
          </p:cNvPr>
          <p:cNvSpPr txBox="1"/>
          <p:nvPr/>
        </p:nvSpPr>
        <p:spPr>
          <a:xfrm>
            <a:off x="502102" y="4014363"/>
            <a:ext cx="25595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225 DE miRNA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977AFAF0-3469-B844-BF47-DDEABC8E36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3521723"/>
              </p:ext>
            </p:extLst>
          </p:nvPr>
        </p:nvGraphicFramePr>
        <p:xfrm>
          <a:off x="502102" y="4486683"/>
          <a:ext cx="11187799" cy="1217662"/>
        </p:xfrm>
        <a:graphic>
          <a:graphicData uri="http://schemas.openxmlformats.org/drawingml/2006/table">
            <a:tbl>
              <a:tblPr/>
              <a:tblGrid>
                <a:gridCol w="653686">
                  <a:extLst>
                    <a:ext uri="{9D8B030D-6E8A-4147-A177-3AD203B41FA5}">
                      <a16:colId xmlns:a16="http://schemas.microsoft.com/office/drawing/2014/main" val="4008594247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1898593320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659294134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3288093424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186534978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895873399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2912219811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495055088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1535716888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2084117743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2688904916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2844848681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812413959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2446518152"/>
                    </a:ext>
                  </a:extLst>
                </a:gridCol>
                <a:gridCol w="653686">
                  <a:extLst>
                    <a:ext uri="{9D8B030D-6E8A-4147-A177-3AD203B41FA5}">
                      <a16:colId xmlns:a16="http://schemas.microsoft.com/office/drawing/2014/main" val="625237190"/>
                    </a:ext>
                  </a:extLst>
                </a:gridCol>
                <a:gridCol w="1382509">
                  <a:extLst>
                    <a:ext uri="{9D8B030D-6E8A-4147-A177-3AD203B41FA5}">
                      <a16:colId xmlns:a16="http://schemas.microsoft.com/office/drawing/2014/main" val="4199417831"/>
                    </a:ext>
                  </a:extLst>
                </a:gridCol>
              </a:tblGrid>
              <a:tr h="15116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0698372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-0.5192428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1.0486753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-4.6846023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0.00164065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0.04903635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-0.9793834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1.12468081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1.36815059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1.54332509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0.9156144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0.80620447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0.77623476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0.80651697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3403627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-0.3122343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1.08067612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-2.8404329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0.02215003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0.1595225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-3.6476764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1.29183152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1.42359096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1.06186462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0.91625138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1.01166694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1.03978086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0.81974656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6330702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-0.1031357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0.15882132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-0.6541053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0.53167736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0.76650247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-6.4808756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0.00569094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0.10001807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0.54755905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0.24257305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-0.1585257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0.17441011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0.20002366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3234724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-0.0763411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1.75492108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-0.586283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0.57410153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0.7907257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-6.52538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1.62585582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2.05172357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1.71805436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1.77707975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1.72585396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1.86262781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1.5232523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107017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-0.0343521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0.12082409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-0.3235163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0.75472847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0.88577334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-6.6544206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0.0648132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0.19010802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0.16644043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0.16024541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-0.0896224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0.2907349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0.06304911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19538367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6" marR="7086" marT="7086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8312727"/>
                  </a:ext>
                </a:extLst>
              </a:tr>
              <a:tr h="151168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20501160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0.91970026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12.3700484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4.97964185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0.0011318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0.04166243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-0.5964984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11.899416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12.0243762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11.6097239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12.6690581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13.2323183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12.5225093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12.6329369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hsa-miR-29c-3p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68444936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020799D2-6405-6242-A621-EBD490575A40}"/>
              </a:ext>
            </a:extLst>
          </p:cNvPr>
          <p:cNvSpPr txBox="1"/>
          <p:nvPr/>
        </p:nvSpPr>
        <p:spPr>
          <a:xfrm>
            <a:off x="502102" y="5865208"/>
            <a:ext cx="61599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Problem about this analysis is that there are negative values after RUVIII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870BDC-033A-0249-AF3B-825CD74B8B72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1-1</a:t>
            </a:r>
          </a:p>
        </p:txBody>
      </p:sp>
    </p:spTree>
    <p:extLst>
      <p:ext uri="{BB962C8B-B14F-4D97-AF65-F5344CB8AC3E}">
        <p14:creationId xmlns:p14="http://schemas.microsoft.com/office/powerpoint/2010/main" val="9884790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5BF7BBE-B2FB-4448-B873-D779B151EFEB}"/>
              </a:ext>
            </a:extLst>
          </p:cNvPr>
          <p:cNvSpPr/>
          <p:nvPr/>
        </p:nvSpPr>
        <p:spPr>
          <a:xfrm>
            <a:off x="3268435" y="0"/>
            <a:ext cx="56551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3 old samples </a:t>
            </a:r>
          </a:p>
          <a:p>
            <a:pPr algn="ctr"/>
            <a:r>
              <a:rPr lang="en-US" sz="1400" b="1" dirty="0"/>
              <a:t>match Victoria’s previous analysis: remove V17 and V18</a:t>
            </a:r>
          </a:p>
          <a:p>
            <a:pPr algn="ctr"/>
            <a:r>
              <a:rPr lang="en-US" sz="1400" b="1" dirty="0"/>
              <a:t>Meanwhile remove the VC10 (29505) based on the PCA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all types: 6658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5D9CE-C464-C74B-BE1F-A52A6B3F9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133" y="1322614"/>
            <a:ext cx="2368202" cy="55353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F0449A8-62DF-3344-9E6A-6474962B0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0668" y="1322614"/>
            <a:ext cx="2370664" cy="553538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22982A5-DD0D-B341-90F0-FD2E96FCCAC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8506" y="1322614"/>
            <a:ext cx="2364910" cy="55353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DF30E73-CD9F-0045-9883-19009E023705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1-2</a:t>
            </a:r>
          </a:p>
        </p:txBody>
      </p:sp>
    </p:spTree>
    <p:extLst>
      <p:ext uri="{BB962C8B-B14F-4D97-AF65-F5344CB8AC3E}">
        <p14:creationId xmlns:p14="http://schemas.microsoft.com/office/powerpoint/2010/main" val="4028005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BECBA90-13A3-5A46-8AA1-9980D971217B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7D64FC-B118-544A-9F34-16A0E41B6174}"/>
              </a:ext>
            </a:extLst>
          </p:cNvPr>
          <p:cNvSpPr txBox="1"/>
          <p:nvPr/>
        </p:nvSpPr>
        <p:spPr>
          <a:xfrm>
            <a:off x="5128532" y="0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F94897-D3A2-E545-9D40-841A21F0FEBE}"/>
              </a:ext>
            </a:extLst>
          </p:cNvPr>
          <p:cNvSpPr txBox="1"/>
          <p:nvPr/>
        </p:nvSpPr>
        <p:spPr>
          <a:xfrm>
            <a:off x="4369253" y="260491"/>
            <a:ext cx="345349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all types: 6658</a:t>
            </a:r>
            <a:endParaRPr lang="en-US" dirty="0"/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DE1361-A65B-BC47-A177-A50785355CF9}"/>
              </a:ext>
            </a:extLst>
          </p:cNvPr>
          <p:cNvSpPr txBox="1"/>
          <p:nvPr/>
        </p:nvSpPr>
        <p:spPr>
          <a:xfrm>
            <a:off x="1558017" y="1293234"/>
            <a:ext cx="1593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</a:t>
            </a:r>
          </a:p>
          <a:p>
            <a:pPr algn="ctr"/>
            <a:r>
              <a:rPr lang="en-US" sz="1400" dirty="0"/>
              <a:t>Total 1 DE miRNA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7A303B7-327A-2549-BE54-00828206EB27}"/>
              </a:ext>
            </a:extLst>
          </p:cNvPr>
          <p:cNvSpPr txBox="1"/>
          <p:nvPr/>
        </p:nvSpPr>
        <p:spPr>
          <a:xfrm>
            <a:off x="5470071" y="1292304"/>
            <a:ext cx="1593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</a:t>
            </a:r>
          </a:p>
          <a:p>
            <a:pPr algn="ctr"/>
            <a:r>
              <a:rPr lang="en-US" sz="1400" dirty="0"/>
              <a:t>Total 42 DE miRNA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C5CF51-A068-3E40-B79F-E7133F775731}"/>
              </a:ext>
            </a:extLst>
          </p:cNvPr>
          <p:cNvSpPr txBox="1"/>
          <p:nvPr/>
        </p:nvSpPr>
        <p:spPr>
          <a:xfrm>
            <a:off x="9131753" y="1292304"/>
            <a:ext cx="16859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</a:t>
            </a:r>
          </a:p>
          <a:p>
            <a:pPr algn="ctr"/>
            <a:r>
              <a:rPr lang="en-US" sz="1400" dirty="0"/>
              <a:t>Total 195 DE miRNA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74C9842-590F-AB4B-B4BB-FBF30F02ED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1375" y="2106385"/>
            <a:ext cx="2787517" cy="312057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14B861A-5C4E-8E4D-8418-981E5E61DE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9251" y="2007177"/>
            <a:ext cx="2699599" cy="30353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B9D8BE8-EBAE-3743-A042-159E832CD2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99209" y="1998106"/>
            <a:ext cx="2696045" cy="3044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9849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247B3B-6E42-A943-9A2B-869E65AD1237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1-2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D848641-E80F-0549-BB5B-1464493072C1}"/>
              </a:ext>
            </a:extLst>
          </p:cNvPr>
          <p:cNvSpPr txBox="1"/>
          <p:nvPr/>
        </p:nvSpPr>
        <p:spPr>
          <a:xfrm>
            <a:off x="643617" y="509463"/>
            <a:ext cx="197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Total 1 DE miRNA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D17A68-1C25-2E42-8169-5C811645ED20}"/>
              </a:ext>
            </a:extLst>
          </p:cNvPr>
          <p:cNvSpPr txBox="1"/>
          <p:nvPr/>
        </p:nvSpPr>
        <p:spPr>
          <a:xfrm>
            <a:off x="643617" y="2408978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Total 42 DE miRNA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283587-0466-2D44-BCAE-5E395C28C639}"/>
              </a:ext>
            </a:extLst>
          </p:cNvPr>
          <p:cNvSpPr txBox="1"/>
          <p:nvPr/>
        </p:nvSpPr>
        <p:spPr>
          <a:xfrm>
            <a:off x="759278" y="3993760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195 DE miRNA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B30398FF-6564-9F4A-B891-E2F25FE187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484150"/>
              </p:ext>
            </p:extLst>
          </p:nvPr>
        </p:nvGraphicFramePr>
        <p:xfrm>
          <a:off x="643617" y="817240"/>
          <a:ext cx="10904771" cy="1295472"/>
        </p:xfrm>
        <a:graphic>
          <a:graphicData uri="http://schemas.openxmlformats.org/drawingml/2006/table">
            <a:tbl>
              <a:tblPr/>
              <a:tblGrid>
                <a:gridCol w="682529">
                  <a:extLst>
                    <a:ext uri="{9D8B030D-6E8A-4147-A177-3AD203B41FA5}">
                      <a16:colId xmlns:a16="http://schemas.microsoft.com/office/drawing/2014/main" val="2317100202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431433516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789803148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431193594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2999812798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1457556082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3639212214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80546812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861136850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4095731311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3993586911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3586376018"/>
                    </a:ext>
                  </a:extLst>
                </a:gridCol>
                <a:gridCol w="682529">
                  <a:extLst>
                    <a:ext uri="{9D8B030D-6E8A-4147-A177-3AD203B41FA5}">
                      <a16:colId xmlns:a16="http://schemas.microsoft.com/office/drawing/2014/main" val="2728896368"/>
                    </a:ext>
                  </a:extLst>
                </a:gridCol>
                <a:gridCol w="619767">
                  <a:extLst>
                    <a:ext uri="{9D8B030D-6E8A-4147-A177-3AD203B41FA5}">
                      <a16:colId xmlns:a16="http://schemas.microsoft.com/office/drawing/2014/main" val="1476115613"/>
                    </a:ext>
                  </a:extLst>
                </a:gridCol>
                <a:gridCol w="1412127">
                  <a:extLst>
                    <a:ext uri="{9D8B030D-6E8A-4147-A177-3AD203B41FA5}">
                      <a16:colId xmlns:a16="http://schemas.microsoft.com/office/drawing/2014/main" val="1115301711"/>
                    </a:ext>
                  </a:extLst>
                </a:gridCol>
              </a:tblGrid>
              <a:tr h="161934">
                <a:tc>
                  <a:txBody>
                    <a:bodyPr/>
                    <a:lstStyle/>
                    <a:p>
                      <a:pPr algn="ctr" fontAlgn="b"/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3342443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-0.557112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1.01115168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-3.7477884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0.00564115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0.31415462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-1.917961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1.096087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1.338948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1.434088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0.7322328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0.6832349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0.7823194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6336893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-0.3161342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0.94667345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-1.888625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0.09562474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0.66484372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-4.5552458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1.177281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1.316048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0.7240336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00921335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-0.4081446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1.19726558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-1.4402609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0.18775337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0.75711045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-5.1378716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0.9844626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2.078917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0.7954559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8432912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-0.1543629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0.81758633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-0.9750658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0.35808316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0.84608426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-5.6403758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0.8111457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1.073106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0.555425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0.8657381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28609351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-0.1132752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1.03459745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-0.5475097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0.59896532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0.9352512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-5.962905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1.370106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0.7193952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1.184204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1.188614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0.9797223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0.7655432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5778504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-0.0966594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0.92775775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-0.5366456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0.6061086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0.93957418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-5.9689825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0.7009029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1.241644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0.9857154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0.8368254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0.7579688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2671392"/>
                  </a:ext>
                </a:extLst>
              </a:tr>
              <a:tr h="161934"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-0.0328459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0.83316205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-0.2020713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0.84490456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0.97614973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-6.0986442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0.7857057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0.8308375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0.9322118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0.7079529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1.081551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0.6607134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91" marR="7591" marT="759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60333557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C11E2D67-7CBE-6041-AAD8-0BFD41796C7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147148"/>
              </p:ext>
            </p:extLst>
          </p:nvPr>
        </p:nvGraphicFramePr>
        <p:xfrm>
          <a:off x="643617" y="2716755"/>
          <a:ext cx="10904772" cy="963258"/>
        </p:xfrm>
        <a:graphic>
          <a:graphicData uri="http://schemas.openxmlformats.org/drawingml/2006/table">
            <a:tbl>
              <a:tblPr/>
              <a:tblGrid>
                <a:gridCol w="676687">
                  <a:extLst>
                    <a:ext uri="{9D8B030D-6E8A-4147-A177-3AD203B41FA5}">
                      <a16:colId xmlns:a16="http://schemas.microsoft.com/office/drawing/2014/main" val="2608150813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411945180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517366609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654200852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745701911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28264235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058436045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852682797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722985571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550967279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929082651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753279897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463505993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629516321"/>
                    </a:ext>
                  </a:extLst>
                </a:gridCol>
                <a:gridCol w="1431154">
                  <a:extLst>
                    <a:ext uri="{9D8B030D-6E8A-4147-A177-3AD203B41FA5}">
                      <a16:colId xmlns:a16="http://schemas.microsoft.com/office/drawing/2014/main" val="4091418934"/>
                    </a:ext>
                  </a:extLst>
                </a:gridCol>
              </a:tblGrid>
              <a:tr h="160543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6298658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-0.547882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1.35724439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-4.6135831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0.0022756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0.10621975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-1.1003712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1.4584107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1.65166606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1.78347935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1.11820361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1.05705408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1.07465255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5347578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-0.3041197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1.39717597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-2.0330159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0.08045179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0.41235412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-4.6499925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1.6489111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1.72310735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1.275689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1.32330381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1.30748625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1.10455829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6868366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-0.148782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1.02685033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-1.1266508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0.29605793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0.66638056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-5.804794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1.03022372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0.98913571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1.28436451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0.78880118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1.02608033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1.04249653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9369629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-0.0878686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1.25738176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-0.5407045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0.60503834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0.85837316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-6.2938295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1.04598556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1.53948149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1.31848109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1.20442993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1.39952113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1.03639138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68743254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-0.0526553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0.09038092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-0.3907311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0.70730773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0.90018898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-6.3690631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0.00808976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0.15968474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0.18235116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-0.1204143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0.27926357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0.03331056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0797861"/>
                  </a:ext>
                </a:extLst>
              </a:tr>
            </a:tbl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1F31B94A-1E03-FA4D-914E-9659CDABCB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2166997"/>
              </p:ext>
            </p:extLst>
          </p:nvPr>
        </p:nvGraphicFramePr>
        <p:xfrm>
          <a:off x="643616" y="4442229"/>
          <a:ext cx="10904772" cy="1284344"/>
        </p:xfrm>
        <a:graphic>
          <a:graphicData uri="http://schemas.openxmlformats.org/drawingml/2006/table">
            <a:tbl>
              <a:tblPr/>
              <a:tblGrid>
                <a:gridCol w="676687">
                  <a:extLst>
                    <a:ext uri="{9D8B030D-6E8A-4147-A177-3AD203B41FA5}">
                      <a16:colId xmlns:a16="http://schemas.microsoft.com/office/drawing/2014/main" val="2242493740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347760582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348347056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648020632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504809149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820119952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593759849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548922079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795690766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576792524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1191343275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472818751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2167654085"/>
                    </a:ext>
                  </a:extLst>
                </a:gridCol>
                <a:gridCol w="676687">
                  <a:extLst>
                    <a:ext uri="{9D8B030D-6E8A-4147-A177-3AD203B41FA5}">
                      <a16:colId xmlns:a16="http://schemas.microsoft.com/office/drawing/2014/main" val="3501504433"/>
                    </a:ext>
                  </a:extLst>
                </a:gridCol>
                <a:gridCol w="1431154">
                  <a:extLst>
                    <a:ext uri="{9D8B030D-6E8A-4147-A177-3AD203B41FA5}">
                      <a16:colId xmlns:a16="http://schemas.microsoft.com/office/drawing/2014/main" val="694324948"/>
                    </a:ext>
                  </a:extLst>
                </a:gridCol>
              </a:tblGrid>
              <a:tr h="160543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5186628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-0.5354085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1.39729724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-6.4185628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0.00061509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0.03598158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0.22874696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1.56002646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1.68852116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1.74645682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1.20109675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1.07168536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1.11599691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20515988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-0.3141741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1.36489078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-2.5107669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0.04495511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0.22462652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-4.2895159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1.56700222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1.69339976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1.30553155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1.25648656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1.29569249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1.07123206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72744933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-0.1227622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1.11040074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-1.4218808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0.2037952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0.48222761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-5.7631322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1.2421946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1.06601559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1.20713537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0.96171662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1.05660125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1.12874103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25757506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-0.0441795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1.39766892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-0.2923114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0.77967214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0.89721665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-6.715255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1.40189994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1.66856835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1.18880778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1.49476741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1.45076795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1.18120211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43335181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-0.0082066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0.23310714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-0.0756368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0.94211171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0.97781299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-6.7606612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0.37019212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0.29101593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0.05042333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0.17497108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0.33140138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0.18063898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084872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525" marR="7525" marT="7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06145674"/>
                  </a:ext>
                </a:extLst>
              </a:tr>
              <a:tr h="160543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20501160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0.96097526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9.90620174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5.49786719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0.00140572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0.04852166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-0.6352794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9.10849611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9.56628132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9.60236491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10.6331436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10.2358422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10.2910824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chemeClr val="accent2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</a:rPr>
                        <a:t>hsa-miR-29c-3p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96633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479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E8302D4-763E-374F-A7FC-77CE8BA05DB6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</a:t>
            </a:r>
            <a:r>
              <a:rPr lang="en-US" altLang="zh-CN" dirty="0"/>
              <a:t>2</a:t>
            </a:r>
            <a:r>
              <a:rPr lang="en-US" dirty="0"/>
              <a:t>-1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D402D7B-9582-F24E-AEC3-D4712943EFD5}"/>
              </a:ext>
            </a:extLst>
          </p:cNvPr>
          <p:cNvSpPr/>
          <p:nvPr/>
        </p:nvSpPr>
        <p:spPr>
          <a:xfrm>
            <a:off x="3268435" y="0"/>
            <a:ext cx="56551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3 young vs 4 old samples </a:t>
            </a:r>
          </a:p>
          <a:p>
            <a:pPr algn="ctr"/>
            <a:r>
              <a:rPr lang="en-US" sz="1400" b="1" dirty="0"/>
              <a:t>match Victoria’s previous analysis: remove V17 and V18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sz="1400" b="1" dirty="0">
                <a:solidFill>
                  <a:srgbClr val="C00000"/>
                </a:solidFill>
              </a:rPr>
              <a:t>RUVIII to remove the batch effect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5FBA515-E6F6-5044-A0A3-9D99519CF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9479" y="1015663"/>
            <a:ext cx="2513423" cy="58423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AAB6DE-82E3-E547-ACBC-0D6BD51AE4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6675" y="1015663"/>
            <a:ext cx="2498648" cy="58423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6CF745-CAD7-214B-8212-24B8511A66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9096" y="1015662"/>
            <a:ext cx="2498648" cy="5842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4409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4BF193-1BC3-DB44-8922-502FBD6AD20E}"/>
              </a:ext>
            </a:extLst>
          </p:cNvPr>
          <p:cNvSpPr txBox="1"/>
          <p:nvPr/>
        </p:nvSpPr>
        <p:spPr>
          <a:xfrm>
            <a:off x="114300" y="73479"/>
            <a:ext cx="128995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Analysis </a:t>
            </a:r>
            <a:r>
              <a:rPr lang="en-US" altLang="zh-CN" dirty="0"/>
              <a:t>2</a:t>
            </a:r>
            <a:r>
              <a:rPr lang="en-US" dirty="0"/>
              <a:t>-1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87CF3FE-1851-E940-91A7-825F0BBEABC3}"/>
              </a:ext>
            </a:extLst>
          </p:cNvPr>
          <p:cNvSpPr txBox="1"/>
          <p:nvPr/>
        </p:nvSpPr>
        <p:spPr>
          <a:xfrm>
            <a:off x="5128532" y="0"/>
            <a:ext cx="1934936" cy="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DE miRNA analysis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A77F5B3-62FD-4A49-A79E-5EB38A4E4249}"/>
              </a:ext>
            </a:extLst>
          </p:cNvPr>
          <p:cNvSpPr txBox="1"/>
          <p:nvPr/>
        </p:nvSpPr>
        <p:spPr>
          <a:xfrm>
            <a:off x="3353480" y="258145"/>
            <a:ext cx="54850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limma</a:t>
            </a:r>
            <a:r>
              <a:rPr lang="en-US" dirty="0"/>
              <a:t> used to calculate DE miRNA</a:t>
            </a:r>
          </a:p>
          <a:p>
            <a:pPr algn="ctr"/>
            <a:r>
              <a:rPr lang="en-US" b="1" dirty="0">
                <a:solidFill>
                  <a:srgbClr val="C00000"/>
                </a:solidFill>
              </a:rPr>
              <a:t>Consider miRNA and stem-loop, Spike-in controls: 4625 </a:t>
            </a:r>
          </a:p>
          <a:p>
            <a:pPr algn="ctr"/>
            <a:r>
              <a:rPr lang="en-US" dirty="0" err="1"/>
              <a:t>adj.P.Val</a:t>
            </a:r>
            <a:r>
              <a:rPr lang="en-US" dirty="0"/>
              <a:t>&lt;0.05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19CC285-EB55-374F-83F0-7C24FEDD026C}"/>
              </a:ext>
            </a:extLst>
          </p:cNvPr>
          <p:cNvSpPr txBox="1"/>
          <p:nvPr/>
        </p:nvSpPr>
        <p:spPr>
          <a:xfrm>
            <a:off x="415697" y="1181475"/>
            <a:ext cx="19771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RMA: Total 3 DE miRNA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B03573-AC93-9642-A247-93F64515BE5D}"/>
              </a:ext>
            </a:extLst>
          </p:cNvPr>
          <p:cNvSpPr txBox="1"/>
          <p:nvPr/>
        </p:nvSpPr>
        <p:spPr>
          <a:xfrm>
            <a:off x="406853" y="2860770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k=1: Total 22 DE miRNA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970720-3C70-844D-9516-BDB6B811095E}"/>
              </a:ext>
            </a:extLst>
          </p:cNvPr>
          <p:cNvSpPr txBox="1"/>
          <p:nvPr/>
        </p:nvSpPr>
        <p:spPr>
          <a:xfrm>
            <a:off x="522514" y="4348559"/>
            <a:ext cx="24633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RUVIII k=2: Total 195 DE miRNA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F63E4CA7-1B05-264A-84EE-A8803CC4E1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874095"/>
              </p:ext>
            </p:extLst>
          </p:nvPr>
        </p:nvGraphicFramePr>
        <p:xfrm>
          <a:off x="522514" y="1489252"/>
          <a:ext cx="11021782" cy="1207168"/>
        </p:xfrm>
        <a:graphic>
          <a:graphicData uri="http://schemas.openxmlformats.org/drawingml/2006/table">
            <a:tbl>
              <a:tblPr/>
              <a:tblGrid>
                <a:gridCol w="642691">
                  <a:extLst>
                    <a:ext uri="{9D8B030D-6E8A-4147-A177-3AD203B41FA5}">
                      <a16:colId xmlns:a16="http://schemas.microsoft.com/office/drawing/2014/main" val="2560416267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1289235779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786116046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29769307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1079389198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4030555939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76467175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727112626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500812060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192692056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523114877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1282568346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2718775243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3666087664"/>
                    </a:ext>
                  </a:extLst>
                </a:gridCol>
                <a:gridCol w="642691">
                  <a:extLst>
                    <a:ext uri="{9D8B030D-6E8A-4147-A177-3AD203B41FA5}">
                      <a16:colId xmlns:a16="http://schemas.microsoft.com/office/drawing/2014/main" val="2842664053"/>
                    </a:ext>
                  </a:extLst>
                </a:gridCol>
                <a:gridCol w="1381417">
                  <a:extLst>
                    <a:ext uri="{9D8B030D-6E8A-4147-A177-3AD203B41FA5}">
                      <a16:colId xmlns:a16="http://schemas.microsoft.com/office/drawing/2014/main" val="787235085"/>
                    </a:ext>
                  </a:extLst>
                </a:gridCol>
              </a:tblGrid>
              <a:tr h="150896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4154339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-0.4986295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1.00477653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-3.4813369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0.00714726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0.35034882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-2.1378421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1.096087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1.338948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1.434088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0.9665256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0.7322328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0.6832349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0.7823194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4254491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-0.2806392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0.94437529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-1.8306053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0.10109528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0.59644508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-4.5031784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1.177281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1.316048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0.9305863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0.8208927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0.7240336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705070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-0.42115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1.16068074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-1.6626522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0.13145361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0.63251206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-4.7251202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0.9844626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2.078917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0.9411717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1.140634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0.7954559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hsa-miR-196b-3p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26432123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20500456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-0.1922783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0.98136176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-0.9711495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0.35736547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0.81620509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-5.5003754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1.370106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0.7193952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1.184204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0.6619476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1.188614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0.9797223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0.7655432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hsa-miR-196a-3p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78545559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-0.1358285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0.89847116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-0.8230821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0.4321636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0.85857244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-5.6263478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0.7009029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1.241644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0.9857154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0.7227516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0.8368254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1.04349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0.7579688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49805045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20534479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-0.0385464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0.82755849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-0.2643726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0.79756997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0.96666224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-5.9291912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0.7857057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0.8308375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0.9322118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0.7939371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0.7079529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1.081551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0.6607134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2790008"/>
                  </a:ext>
                </a:extLst>
              </a:tr>
              <a:tr h="150896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-0.0222491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0.882054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-0.1206382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0.90668258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0.98600247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-5.9578656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0.8111457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1.073106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1.26886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0.555425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0.8000516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0.8657381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73" marR="7073" marT="7073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0817787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3DB33AD-8DDB-E34E-ADA8-B7B6B0CBEA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7704448"/>
              </p:ext>
            </p:extLst>
          </p:nvPr>
        </p:nvGraphicFramePr>
        <p:xfrm>
          <a:off x="522514" y="3220834"/>
          <a:ext cx="11021778" cy="757200"/>
        </p:xfrm>
        <a:graphic>
          <a:graphicData uri="http://schemas.openxmlformats.org/drawingml/2006/table">
            <a:tbl>
              <a:tblPr/>
              <a:tblGrid>
                <a:gridCol w="645141">
                  <a:extLst>
                    <a:ext uri="{9D8B030D-6E8A-4147-A177-3AD203B41FA5}">
                      <a16:colId xmlns:a16="http://schemas.microsoft.com/office/drawing/2014/main" val="2524362339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1330651750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889341419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1259404672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1955204496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446185725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2722118323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2036313567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432583713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521702012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1416486688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808540380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1688660970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4149108990"/>
                    </a:ext>
                  </a:extLst>
                </a:gridCol>
                <a:gridCol w="645141">
                  <a:extLst>
                    <a:ext uri="{9D8B030D-6E8A-4147-A177-3AD203B41FA5}">
                      <a16:colId xmlns:a16="http://schemas.microsoft.com/office/drawing/2014/main" val="3513147453"/>
                    </a:ext>
                  </a:extLst>
                </a:gridCol>
                <a:gridCol w="1344663">
                  <a:extLst>
                    <a:ext uri="{9D8B030D-6E8A-4147-A177-3AD203B41FA5}">
                      <a16:colId xmlns:a16="http://schemas.microsoft.com/office/drawing/2014/main" val="2310911673"/>
                    </a:ext>
                  </a:extLst>
                </a:gridCol>
              </a:tblGrid>
              <a:tr h="151440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1676298"/>
                  </a:ext>
                </a:extLst>
              </a:tr>
              <a:tr h="151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-0.4991101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0.9897152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-3.9194994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0.00400216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0.14790643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-1.7263949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1.08039718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1.32495773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1.41940795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0.95034587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0.71607253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0.66764516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0.76917999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59876525"/>
                  </a:ext>
                </a:extLst>
              </a:tr>
              <a:tr h="151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-0.2754756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1.10620509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-1.9609837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0.08373565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0.42004054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-4.6694087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1.34586374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1.46636956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0.97862582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1.10443306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0.99453034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0.9884002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0.86521289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439745"/>
                  </a:ext>
                </a:extLst>
              </a:tr>
              <a:tr h="151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-0.1103167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1.69801344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-0.7386294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0.48021788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0.79834927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-6.0939687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1.53380901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1.98432823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1.76501748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1.58166529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1.69470591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1.87108373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1.45548441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58582822"/>
                  </a:ext>
                </a:extLst>
              </a:tr>
              <a:tr h="1514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-0.0497829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0.01914114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-0.2796597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0.78648806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0.92770798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-6.3387919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-0.0877754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-0.0014967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0.23203755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0.34187004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-0.3704499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-0.093136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0.1129384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99" marR="7099" marT="7099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06583395"/>
                  </a:ext>
                </a:extLst>
              </a:tr>
            </a:tbl>
          </a:graphicData>
        </a:graphic>
      </p:graphicFrame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B9F418D0-6299-7E49-8A16-F4F9F0BCB4C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9017790"/>
              </p:ext>
            </p:extLst>
          </p:nvPr>
        </p:nvGraphicFramePr>
        <p:xfrm>
          <a:off x="522514" y="4787519"/>
          <a:ext cx="11021784" cy="755160"/>
        </p:xfrm>
        <a:graphic>
          <a:graphicData uri="http://schemas.openxmlformats.org/drawingml/2006/table">
            <a:tbl>
              <a:tblPr/>
              <a:tblGrid>
                <a:gridCol w="643410">
                  <a:extLst>
                    <a:ext uri="{9D8B030D-6E8A-4147-A177-3AD203B41FA5}">
                      <a16:colId xmlns:a16="http://schemas.microsoft.com/office/drawing/2014/main" val="2602826336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3160799061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3775498224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497084575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1831428322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1829317610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3561494923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1656744194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1137349903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958734010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3428860538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3644602465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86758007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230320255"/>
                    </a:ext>
                  </a:extLst>
                </a:gridCol>
                <a:gridCol w="643410">
                  <a:extLst>
                    <a:ext uri="{9D8B030D-6E8A-4147-A177-3AD203B41FA5}">
                      <a16:colId xmlns:a16="http://schemas.microsoft.com/office/drawing/2014/main" val="1058467157"/>
                    </a:ext>
                  </a:extLst>
                </a:gridCol>
                <a:gridCol w="1370634">
                  <a:extLst>
                    <a:ext uri="{9D8B030D-6E8A-4147-A177-3AD203B41FA5}">
                      <a16:colId xmlns:a16="http://schemas.microsoft.com/office/drawing/2014/main" val="2581015537"/>
                    </a:ext>
                  </a:extLst>
                </a:gridCol>
              </a:tblGrid>
              <a:tr h="151032">
                <a:tc>
                  <a:txBody>
                    <a:bodyPr/>
                    <a:lstStyle/>
                    <a:p>
                      <a:pPr algn="ctr" fontAlgn="b"/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logFC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AveExpr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P.Value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adj.P.Val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X29506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X29507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X29511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Type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Transcript.ID.Array.Design.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21508738"/>
                  </a:ext>
                </a:extLst>
              </a:tr>
              <a:tr h="151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20534520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-0.5094317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0.97153387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-4.3555571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0.00257404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0.07659418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-1.371395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1.04254958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1.30441602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1.44094751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0.89745536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0.69704597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0.67358225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0.74474039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4454977"/>
                  </a:ext>
                </a:extLst>
              </a:tr>
              <a:tr h="151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20535071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-0.3028648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1.05795967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-2.7243102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0.02667978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0.18158563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-3.7445444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1.24543252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1.41186071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1.03578253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0.96408445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0.94404205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1.0041547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0.80036072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stem-loop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6142861"/>
                  </a:ext>
                </a:extLst>
              </a:tr>
              <a:tr h="151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20501771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-0.0763859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-0.0277194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-0.4406348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0.67142683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0.8433865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-6.5071284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-0.1853237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-0.0544409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0.28755361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0.20555008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-0.4194889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-0.0778337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0.04994779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hsa-miR-196b-5p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6627815"/>
                  </a:ext>
                </a:extLst>
              </a:tr>
              <a:tr h="151032"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20500393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-0.0519814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1.80076984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-0.392978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0.70485132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0.86446325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-6.5286523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1.74771432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2.10042491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1.64328119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1.88058939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1.80223932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1.83752871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1.59361101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miRNA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hsa-miR-196a-5p</a:t>
                      </a:r>
                    </a:p>
                  </a:txBody>
                  <a:tcPr marL="7080" marR="7080" marT="708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39794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2657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2583</Words>
  <Application>Microsoft Macintosh PowerPoint</Application>
  <PresentationFormat>Widescreen</PresentationFormat>
  <Paragraphs>1609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Miao, Benpeng</dc:creator>
  <cp:lastModifiedBy>Miao, Benpeng</cp:lastModifiedBy>
  <cp:revision>42</cp:revision>
  <dcterms:created xsi:type="dcterms:W3CDTF">2022-06-20T19:04:34Z</dcterms:created>
  <dcterms:modified xsi:type="dcterms:W3CDTF">2022-06-21T02:43:00Z</dcterms:modified>
</cp:coreProperties>
</file>