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304" r:id="rId4"/>
    <p:sldId id="305" r:id="rId5"/>
    <p:sldId id="307" r:id="rId6"/>
    <p:sldId id="306" r:id="rId7"/>
    <p:sldId id="308" r:id="rId8"/>
    <p:sldId id="309" r:id="rId9"/>
    <p:sldId id="316" r:id="rId10"/>
    <p:sldId id="317" r:id="rId11"/>
    <p:sldId id="313" r:id="rId12"/>
    <p:sldId id="318" r:id="rId13"/>
    <p:sldId id="320" r:id="rId14"/>
    <p:sldId id="322" r:id="rId15"/>
    <p:sldId id="323" r:id="rId16"/>
    <p:sldId id="324" r:id="rId17"/>
    <p:sldId id="330" r:id="rId18"/>
    <p:sldId id="321" r:id="rId19"/>
    <p:sldId id="325" r:id="rId20"/>
    <p:sldId id="328" r:id="rId21"/>
    <p:sldId id="329" r:id="rId22"/>
    <p:sldId id="331" r:id="rId23"/>
    <p:sldId id="332" r:id="rId24"/>
    <p:sldId id="326" r:id="rId25"/>
    <p:sldId id="327" r:id="rId26"/>
    <p:sldId id="319" r:id="rId27"/>
    <p:sldId id="333" r:id="rId28"/>
    <p:sldId id="334" r:id="rId29"/>
    <p:sldId id="310" r:id="rId30"/>
    <p:sldId id="314" r:id="rId31"/>
    <p:sldId id="315" r:id="rId32"/>
    <p:sldId id="312" r:id="rId33"/>
    <p:sldId id="311" r:id="rId34"/>
    <p:sldId id="257" r:id="rId35"/>
    <p:sldId id="258" r:id="rId36"/>
    <p:sldId id="259" r:id="rId37"/>
    <p:sldId id="261" r:id="rId38"/>
    <p:sldId id="262" r:id="rId39"/>
    <p:sldId id="264" r:id="rId40"/>
    <p:sldId id="265" r:id="rId41"/>
    <p:sldId id="266" r:id="rId42"/>
    <p:sldId id="268" r:id="rId43"/>
    <p:sldId id="269" r:id="rId44"/>
    <p:sldId id="270" r:id="rId45"/>
    <p:sldId id="275" r:id="rId46"/>
    <p:sldId id="276" r:id="rId47"/>
    <p:sldId id="277" r:id="rId48"/>
    <p:sldId id="271" r:id="rId49"/>
    <p:sldId id="272" r:id="rId50"/>
    <p:sldId id="273" r:id="rId51"/>
    <p:sldId id="274" r:id="rId52"/>
    <p:sldId id="278" r:id="rId53"/>
    <p:sldId id="279" r:id="rId54"/>
    <p:sldId id="280" r:id="rId55"/>
    <p:sldId id="281" r:id="rId56"/>
    <p:sldId id="282" r:id="rId57"/>
    <p:sldId id="283" r:id="rId58"/>
    <p:sldId id="284" r:id="rId59"/>
    <p:sldId id="286" r:id="rId60"/>
    <p:sldId id="285" r:id="rId61"/>
    <p:sldId id="287" r:id="rId62"/>
    <p:sldId id="288" r:id="rId63"/>
    <p:sldId id="289" r:id="rId64"/>
    <p:sldId id="290" r:id="rId65"/>
    <p:sldId id="291" r:id="rId66"/>
    <p:sldId id="292" r:id="rId67"/>
    <p:sldId id="295" r:id="rId68"/>
    <p:sldId id="293" r:id="rId69"/>
    <p:sldId id="296" r:id="rId70"/>
    <p:sldId id="297" r:id="rId71"/>
    <p:sldId id="298" r:id="rId72"/>
    <p:sldId id="299" r:id="rId73"/>
    <p:sldId id="300" r:id="rId74"/>
    <p:sldId id="301" r:id="rId75"/>
    <p:sldId id="302" r:id="rId76"/>
    <p:sldId id="303" r:id="rId7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B3816-B0D1-44EC-BB82-2882D6763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EE39B3-1FFA-47F3-B49E-4DCF285904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BBD381-4263-4FD3-A934-520FB34F3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751E-EEDC-4DBC-8D31-0B84B3F865F7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38FE0-F613-4250-88AA-21ECC8B21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20A06-B1E0-4C0F-9CA4-52EA91FB6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FC7-FD1A-42BA-9AA2-63FDB5E64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472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3B4B0-B0F4-4FAE-A059-89ED837C0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491BBB-3FB6-418D-AFE8-68FE93F87F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DA967-966C-4371-8196-EEE39EC2C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751E-EEDC-4DBC-8D31-0B84B3F865F7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89A0A-43D5-4086-9185-747096C31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CF1D9-44EE-42A0-94B9-885FB93E0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FC7-FD1A-42BA-9AA2-63FDB5E64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3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0E9A3B-2BE3-47DD-820B-9AD3B06B06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4D487F-45E8-4EFB-8CDD-6A2055FD6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7B7051-2383-4791-A8C9-4060AFFFE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751E-EEDC-4DBC-8D31-0B84B3F865F7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DCAAB5-C512-4D1B-922D-9F502E886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9BDD5-492E-4242-A367-A49C19F8B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FC7-FD1A-42BA-9AA2-63FDB5E64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530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1EB53-DFDB-4B7B-9C24-65E259F52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2707D-F60B-4038-8254-A2EB5EE2A1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FB8745-EE39-4CBB-A41B-7EB6B53F3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751E-EEDC-4DBC-8D31-0B84B3F865F7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8E4F14-1453-417D-97EE-92CBD53ED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F639C2-4D9D-4081-B7CF-528B4DC6D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FC7-FD1A-42BA-9AA2-63FDB5E64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603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3C915-F7A2-425A-8603-D943E1507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FC8EE7-A26C-4BD0-A180-463EBA72A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A6B193-1924-4C3F-9088-488EF27C0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751E-EEDC-4DBC-8D31-0B84B3F865F7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13AC49-5CC1-4279-9853-26BC26C26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99B3C-6D8D-4B99-A439-F03B048B7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FC7-FD1A-42BA-9AA2-63FDB5E64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6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AC9A0-4287-4AA3-9E7A-6E34D6FEE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B5A3A-6154-4EEB-A48F-B27B1976CF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B45E2E-DDA9-43FD-8E57-EEE615E766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524738-7E38-4DA5-A21D-91413883E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751E-EEDC-4DBC-8D31-0B84B3F865F7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2F2C1B-E369-448D-8BFD-D01627103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67E8DB-A72A-44F3-AB54-1E78971AC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FC7-FD1A-42BA-9AA2-63FDB5E64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004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1A051-0CDA-4F70-96ED-F6E98E865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72CA44-CAB5-40AF-B459-F269DCDFD8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2856DF-5E79-48F9-BE93-EB8193EECB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C524FE-148C-4A89-B278-F978376795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B6FB83-266D-4EA1-AF74-DCA04A0A9F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A02E8E-4B4A-4DB8-9DBF-530C1F557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751E-EEDC-4DBC-8D31-0B84B3F865F7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C3187F-A1B0-499A-B476-6E3632D35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0EE16A9-6ED5-45CE-A245-09E3BE415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FC7-FD1A-42BA-9AA2-63FDB5E64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81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B3A51-896D-4D7E-90F9-37CA310EC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280320-AC1E-422E-B2F4-901FEC22D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751E-EEDC-4DBC-8D31-0B84B3F865F7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9A9598-5313-4385-9F6C-86E2AC5DD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73DF46-A475-4FE3-ACD1-A002F23E4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FC7-FD1A-42BA-9AA2-63FDB5E64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964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0CE1E8-C964-44AF-BADC-A0304C4CF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751E-EEDC-4DBC-8D31-0B84B3F865F7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14215-EA4A-4C67-9213-1AE55F9D7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DB971E-D2A2-48A7-8266-7F0DD38EE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FC7-FD1A-42BA-9AA2-63FDB5E64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001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B7B67-020B-4C6A-B4D6-B92726AA7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AC187D-86C2-41D8-8F33-9737F55156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3F21A-2507-49AE-8317-07E4CD0BEE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9B3792-BED3-4C8C-817E-67596CC6F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751E-EEDC-4DBC-8D31-0B84B3F865F7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CF4C83-3C09-4AF9-B764-0078B2738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A6ADC-88FA-4D72-BD33-C4A67A069A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FC7-FD1A-42BA-9AA2-63FDB5E64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317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27CF9-3EFE-4320-91BB-05B616220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BC5F3E-E46D-4EC4-92C1-C71F7F9261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EDD6D1-9A7D-45CB-8B51-4343E1656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51B464-C8EC-4776-A7CC-EED6080AE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751E-EEDC-4DBC-8D31-0B84B3F865F7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632E01-985B-4FC2-A070-EC3157C65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2C2896-511D-41E5-893C-D206E259A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66FC7-FD1A-42BA-9AA2-63FDB5E64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03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86C894-CC05-4AAA-8490-FAE7AD226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7C5C0-6585-473D-BD40-D53FFBF991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04A12F-E595-4D61-B51C-3A219A7352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7751E-EEDC-4DBC-8D31-0B84B3F865F7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18605F-4AEA-4779-B87C-41A9948677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2B552-AE35-4C28-BA9D-492A1C53C0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66FC7-FD1A-42BA-9AA2-63FDB5E646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898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CEACB-7540-4918-BE1B-790376728B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TaRGET</a:t>
            </a:r>
            <a:r>
              <a:rPr lang="en-US" dirty="0"/>
              <a:t>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38A6A9-8324-414E-854B-1703FD684C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2021-03-03</a:t>
            </a:r>
          </a:p>
        </p:txBody>
      </p:sp>
    </p:spTree>
    <p:extLst>
      <p:ext uri="{BB962C8B-B14F-4D97-AF65-F5344CB8AC3E}">
        <p14:creationId xmlns:p14="http://schemas.microsoft.com/office/powerpoint/2010/main" val="3643433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EAE508-1D45-4B0A-A3B6-B5795DE695A7}"/>
              </a:ext>
            </a:extLst>
          </p:cNvPr>
          <p:cNvSpPr txBox="1"/>
          <p:nvPr/>
        </p:nvSpPr>
        <p:spPr>
          <a:xfrm>
            <a:off x="981074" y="76200"/>
            <a:ext cx="505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Blood</a:t>
            </a:r>
            <a:r>
              <a:rPr lang="en-US" dirty="0"/>
              <a:t>: Up BPA vs Ctrl, Penn, </a:t>
            </a:r>
            <a:r>
              <a:rPr lang="en-US" dirty="0">
                <a:solidFill>
                  <a:schemeClr val="accent1"/>
                </a:solidFill>
              </a:rPr>
              <a:t>male</a:t>
            </a:r>
            <a:r>
              <a:rPr lang="en-US" dirty="0"/>
              <a:t>, hypo DMRs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E03EDD-7325-4D2B-9864-78D8198EF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266" y="479853"/>
            <a:ext cx="11458575" cy="47767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99DC916-A846-4E7D-8C04-8F6CF75522BA}"/>
              </a:ext>
            </a:extLst>
          </p:cNvPr>
          <p:cNvSpPr/>
          <p:nvPr/>
        </p:nvSpPr>
        <p:spPr>
          <a:xfrm>
            <a:off x="1367790" y="5470862"/>
            <a:ext cx="991552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“Molecular analysis of the apoptotic effects of BPA in acute myeloid leukemia cells”</a:t>
            </a:r>
          </a:p>
          <a:p>
            <a:r>
              <a:rPr lang="en-US" sz="1200" dirty="0"/>
              <a:t>“In the presence of BPA, the phagocytic activity was found to be elevated in the cells obtained from women and reduced in the cells from men. ”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6FC220EB-D1ED-4F76-9D84-FCBCACB8B2D4}"/>
              </a:ext>
            </a:extLst>
          </p:cNvPr>
          <p:cNvSpPr/>
          <p:nvPr/>
        </p:nvSpPr>
        <p:spPr>
          <a:xfrm>
            <a:off x="0" y="1068161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258B69E5-0BC0-45CB-A76E-5B23833C3B33}"/>
              </a:ext>
            </a:extLst>
          </p:cNvPr>
          <p:cNvSpPr/>
          <p:nvPr/>
        </p:nvSpPr>
        <p:spPr>
          <a:xfrm>
            <a:off x="23812" y="1839686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915F61CD-46CA-4928-8D0E-44D8B2DD8DB5}"/>
              </a:ext>
            </a:extLst>
          </p:cNvPr>
          <p:cNvSpPr/>
          <p:nvPr/>
        </p:nvSpPr>
        <p:spPr>
          <a:xfrm>
            <a:off x="-1" y="2524125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1394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02C5FE-DA40-424A-87DF-72CA705B66C4}"/>
              </a:ext>
            </a:extLst>
          </p:cNvPr>
          <p:cNvSpPr txBox="1"/>
          <p:nvPr/>
        </p:nvSpPr>
        <p:spPr>
          <a:xfrm>
            <a:off x="981074" y="76200"/>
            <a:ext cx="505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Blood</a:t>
            </a:r>
            <a:r>
              <a:rPr lang="en-US" dirty="0"/>
              <a:t>: Up BPA vs Ctrl, Penn, </a:t>
            </a:r>
            <a:r>
              <a:rPr lang="en-US" dirty="0">
                <a:solidFill>
                  <a:schemeClr val="accent1"/>
                </a:solidFill>
              </a:rPr>
              <a:t>female</a:t>
            </a:r>
            <a:r>
              <a:rPr lang="en-US" dirty="0"/>
              <a:t>, hyper DMRs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F2B6F3-9A40-4C76-9C57-B1C18F87E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387" y="561975"/>
            <a:ext cx="11270737" cy="5589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171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F299D6-A7E2-40DC-BAD0-3E2966E9C1FE}"/>
              </a:ext>
            </a:extLst>
          </p:cNvPr>
          <p:cNvSpPr txBox="1"/>
          <p:nvPr/>
        </p:nvSpPr>
        <p:spPr>
          <a:xfrm>
            <a:off x="981074" y="76200"/>
            <a:ext cx="505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Blood</a:t>
            </a:r>
            <a:r>
              <a:rPr lang="en-US" dirty="0"/>
              <a:t>: Up BPA vs Ctrl, Penn, </a:t>
            </a:r>
            <a:r>
              <a:rPr lang="en-US" dirty="0">
                <a:solidFill>
                  <a:schemeClr val="accent1"/>
                </a:solidFill>
              </a:rPr>
              <a:t>female</a:t>
            </a:r>
            <a:r>
              <a:rPr lang="en-US" dirty="0"/>
              <a:t>, hypo DMRs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3A183D-7DBC-4231-85B8-CF7B8D821F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120" y="361547"/>
            <a:ext cx="11588080" cy="56677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C249DDA-3BE4-40CF-BBE6-0A2712DAD929}"/>
              </a:ext>
            </a:extLst>
          </p:cNvPr>
          <p:cNvSpPr txBox="1"/>
          <p:nvPr/>
        </p:nvSpPr>
        <p:spPr>
          <a:xfrm>
            <a:off x="981074" y="6135469"/>
            <a:ext cx="10578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“he </a:t>
            </a:r>
            <a:r>
              <a:rPr lang="en-US" sz="1200" dirty="0" err="1"/>
              <a:t>ErbB</a:t>
            </a:r>
            <a:r>
              <a:rPr lang="en-US" sz="1200" dirty="0"/>
              <a:t> family of proteins contains four receptor tyrosine kinases, structurally related to the epidermal growth factor receptor (EGFR),”</a:t>
            </a:r>
          </a:p>
          <a:p>
            <a:r>
              <a:rPr lang="en-US" sz="1200" dirty="0"/>
              <a:t>“Bisphenol A activates EGFR and ERK promoting proliferation, tumor spheroid formation and resistance to EGFR pathway inhibition in estrogen receptor-negative inflammatory breast cancer cells”</a:t>
            </a: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1AAC99BC-588C-48F7-B29E-A61B89F1F026}"/>
              </a:ext>
            </a:extLst>
          </p:cNvPr>
          <p:cNvSpPr/>
          <p:nvPr/>
        </p:nvSpPr>
        <p:spPr>
          <a:xfrm>
            <a:off x="131479" y="3849461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128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F056C8-90E4-4AF9-BF1C-455F7FAFAE19}"/>
              </a:ext>
            </a:extLst>
          </p:cNvPr>
          <p:cNvSpPr txBox="1"/>
          <p:nvPr/>
        </p:nvSpPr>
        <p:spPr>
          <a:xfrm>
            <a:off x="981074" y="76200"/>
            <a:ext cx="505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Liver</a:t>
            </a:r>
            <a:r>
              <a:rPr lang="en-US" dirty="0"/>
              <a:t>: Up BPA vs Ctrl, Penn, </a:t>
            </a:r>
            <a:r>
              <a:rPr lang="en-US" dirty="0">
                <a:solidFill>
                  <a:schemeClr val="accent1"/>
                </a:solidFill>
              </a:rPr>
              <a:t>male</a:t>
            </a:r>
            <a:r>
              <a:rPr lang="en-US" dirty="0"/>
              <a:t>, hyper DMRs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166732-8758-4C3C-9BDD-539453159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445532"/>
            <a:ext cx="11144250" cy="5517851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AAB34265-FD41-4F4B-9BBA-6F3E1A0256CE}"/>
              </a:ext>
            </a:extLst>
          </p:cNvPr>
          <p:cNvSpPr/>
          <p:nvPr/>
        </p:nvSpPr>
        <p:spPr>
          <a:xfrm>
            <a:off x="87629" y="2477861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032009-0175-4572-9C3E-9BB647B295C5}"/>
              </a:ext>
            </a:extLst>
          </p:cNvPr>
          <p:cNvSpPr/>
          <p:nvPr/>
        </p:nvSpPr>
        <p:spPr>
          <a:xfrm>
            <a:off x="896318" y="6037668"/>
            <a:ext cx="39418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“Novel Insights on Notch signaling pathways in liver fibrosis”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93726F07-B0EC-47C1-9228-3C8374C3DD3A}"/>
              </a:ext>
            </a:extLst>
          </p:cNvPr>
          <p:cNvSpPr/>
          <p:nvPr/>
        </p:nvSpPr>
        <p:spPr>
          <a:xfrm>
            <a:off x="87628" y="2868386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17BC55-1AAB-4F9C-B5DD-750070699880}"/>
              </a:ext>
            </a:extLst>
          </p:cNvPr>
          <p:cNvSpPr txBox="1"/>
          <p:nvPr/>
        </p:nvSpPr>
        <p:spPr>
          <a:xfrm>
            <a:off x="4838166" y="914400"/>
            <a:ext cx="686334" cy="512326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044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1F80AF-AB09-448F-B3B4-3334D2D9F816}"/>
              </a:ext>
            </a:extLst>
          </p:cNvPr>
          <p:cNvSpPr txBox="1"/>
          <p:nvPr/>
        </p:nvSpPr>
        <p:spPr>
          <a:xfrm>
            <a:off x="981074" y="76200"/>
            <a:ext cx="505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Liver</a:t>
            </a:r>
            <a:r>
              <a:rPr lang="en-US" dirty="0"/>
              <a:t>: Up BPA vs Ctrl, Penn, </a:t>
            </a:r>
            <a:r>
              <a:rPr lang="en-US" dirty="0">
                <a:solidFill>
                  <a:schemeClr val="accent1"/>
                </a:solidFill>
              </a:rPr>
              <a:t>male</a:t>
            </a:r>
            <a:r>
              <a:rPr lang="en-US" dirty="0"/>
              <a:t>, hypo DMRs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3859AD-389F-4583-A1E8-2CB7BD71A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75" y="445533"/>
            <a:ext cx="10749785" cy="53358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B3D1888-1AA3-475C-9423-77CB4E1B585E}"/>
              </a:ext>
            </a:extLst>
          </p:cNvPr>
          <p:cNvSpPr/>
          <p:nvPr/>
        </p:nvSpPr>
        <p:spPr>
          <a:xfrm>
            <a:off x="714374" y="6006404"/>
            <a:ext cx="11115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“The liver consists of endoderm-derived hepatobiliary lineages and various mesoderm-derived cells”</a:t>
            </a:r>
          </a:p>
        </p:txBody>
      </p:sp>
    </p:spTree>
    <p:extLst>
      <p:ext uri="{BB962C8B-B14F-4D97-AF65-F5344CB8AC3E}">
        <p14:creationId xmlns:p14="http://schemas.microsoft.com/office/powerpoint/2010/main" val="491281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86E985-BF3B-4813-8A21-71BFAB5C5CBC}"/>
              </a:ext>
            </a:extLst>
          </p:cNvPr>
          <p:cNvSpPr txBox="1"/>
          <p:nvPr/>
        </p:nvSpPr>
        <p:spPr>
          <a:xfrm>
            <a:off x="981074" y="76200"/>
            <a:ext cx="505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Liver</a:t>
            </a:r>
            <a:r>
              <a:rPr lang="en-US" dirty="0"/>
              <a:t>: Up BPA vs Ctrl, Penn, </a:t>
            </a:r>
            <a:r>
              <a:rPr lang="en-US" dirty="0">
                <a:solidFill>
                  <a:schemeClr val="accent1"/>
                </a:solidFill>
              </a:rPr>
              <a:t>female</a:t>
            </a:r>
            <a:r>
              <a:rPr lang="en-US" dirty="0"/>
              <a:t>, hyper DMRs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A653C6-1BD9-4215-8404-28A346256469}"/>
              </a:ext>
            </a:extLst>
          </p:cNvPr>
          <p:cNvSpPr/>
          <p:nvPr/>
        </p:nvSpPr>
        <p:spPr>
          <a:xfrm>
            <a:off x="228600" y="6112187"/>
            <a:ext cx="110775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“The foregut is the section of the upper gastrointestinal tract that includes the esophagus, stomach, pancreas, liver and bile ducts.”</a:t>
            </a:r>
          </a:p>
          <a:p>
            <a:r>
              <a:rPr lang="en-US" sz="1200" dirty="0"/>
              <a:t>“showed that low dose BPA disrupted whole body metabolism and insulin signaling in mice peripheral tissues during short time treatment by impairment of mitogen-activated protein kinases (MAPK) signaling in skeletal muscle and decreased phosphorylation of the insulin receptor b subunit in the liver 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ABC3A8-7DD5-4D85-80AB-E5BA32EE1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869" y="652906"/>
            <a:ext cx="10885105" cy="5358956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7877D2F9-A5FA-4122-842B-ACF7BE7BA047}"/>
              </a:ext>
            </a:extLst>
          </p:cNvPr>
          <p:cNvSpPr/>
          <p:nvPr/>
        </p:nvSpPr>
        <p:spPr>
          <a:xfrm>
            <a:off x="558228" y="1982561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F4C90584-D05A-483A-8945-22D75C64CC53}"/>
              </a:ext>
            </a:extLst>
          </p:cNvPr>
          <p:cNvSpPr/>
          <p:nvPr/>
        </p:nvSpPr>
        <p:spPr>
          <a:xfrm>
            <a:off x="522097" y="1750694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6A29A6EB-8ABB-41CB-ACD6-82760FC4FAF0}"/>
              </a:ext>
            </a:extLst>
          </p:cNvPr>
          <p:cNvSpPr/>
          <p:nvPr/>
        </p:nvSpPr>
        <p:spPr>
          <a:xfrm>
            <a:off x="522096" y="5335361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280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F2AE0B-8057-4D37-B29A-7C085E69FD1C}"/>
              </a:ext>
            </a:extLst>
          </p:cNvPr>
          <p:cNvSpPr txBox="1"/>
          <p:nvPr/>
        </p:nvSpPr>
        <p:spPr>
          <a:xfrm>
            <a:off x="981074" y="76200"/>
            <a:ext cx="505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Liver</a:t>
            </a:r>
            <a:r>
              <a:rPr lang="en-US" dirty="0"/>
              <a:t>: Up BPA vs Ctrl, Penn, </a:t>
            </a:r>
            <a:r>
              <a:rPr lang="en-US" dirty="0">
                <a:solidFill>
                  <a:schemeClr val="accent1"/>
                </a:solidFill>
              </a:rPr>
              <a:t>female</a:t>
            </a:r>
            <a:r>
              <a:rPr lang="en-US" dirty="0"/>
              <a:t>, hypo DMRs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A472D1-95A6-476F-9A35-1DCCBD86D6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458" y="445532"/>
            <a:ext cx="11518542" cy="5601100"/>
          </a:xfrm>
          <a:prstGeom prst="rect">
            <a:avLst/>
          </a:prstGeom>
        </p:spPr>
      </p:pic>
      <p:sp>
        <p:nvSpPr>
          <p:cNvPr id="4" name="Left Brace 3">
            <a:extLst>
              <a:ext uri="{FF2B5EF4-FFF2-40B4-BE49-F238E27FC236}">
                <a16:creationId xmlns:a16="http://schemas.microsoft.com/office/drawing/2014/main" id="{77340AD1-5118-4F5B-BF74-E8BDECBF65F8}"/>
              </a:ext>
            </a:extLst>
          </p:cNvPr>
          <p:cNvSpPr/>
          <p:nvPr/>
        </p:nvSpPr>
        <p:spPr>
          <a:xfrm>
            <a:off x="405396" y="1209675"/>
            <a:ext cx="268062" cy="1590675"/>
          </a:xfrm>
          <a:prstGeom prst="leftBrac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657F68-A304-4C26-959B-033BC9A4BB05}"/>
              </a:ext>
            </a:extLst>
          </p:cNvPr>
          <p:cNvSpPr/>
          <p:nvPr/>
        </p:nvSpPr>
        <p:spPr>
          <a:xfrm>
            <a:off x="673458" y="6216241"/>
            <a:ext cx="104298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“Bisphenol A induces endoplasmic reticulum stress-associated apoptosis in mouse non-parenchymal hepatocytes”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677C3916-B903-495A-9E63-F6682255890D}"/>
              </a:ext>
            </a:extLst>
          </p:cNvPr>
          <p:cNvSpPr/>
          <p:nvPr/>
        </p:nvSpPr>
        <p:spPr>
          <a:xfrm>
            <a:off x="66674" y="3970565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287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7183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2965F1-FE99-42B6-8B2F-FA95CCAA2652}"/>
              </a:ext>
            </a:extLst>
          </p:cNvPr>
          <p:cNvSpPr txBox="1"/>
          <p:nvPr/>
        </p:nvSpPr>
        <p:spPr>
          <a:xfrm>
            <a:off x="981074" y="76200"/>
            <a:ext cx="505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Blood</a:t>
            </a:r>
            <a:r>
              <a:rPr lang="en-US" dirty="0"/>
              <a:t>: Low BPA vs Ctrl, Penn, </a:t>
            </a:r>
            <a:r>
              <a:rPr lang="en-US" dirty="0">
                <a:solidFill>
                  <a:schemeClr val="accent1"/>
                </a:solidFill>
              </a:rPr>
              <a:t>male</a:t>
            </a:r>
            <a:r>
              <a:rPr lang="en-US" dirty="0"/>
              <a:t>, hyper DMRs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349749-72C5-4A31-BDC8-875416809D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099" y="1739085"/>
            <a:ext cx="10774439" cy="23235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73EF5F-3B1B-4F6B-BE27-C7D2888E2330}"/>
              </a:ext>
            </a:extLst>
          </p:cNvPr>
          <p:cNvSpPr txBox="1"/>
          <p:nvPr/>
        </p:nvSpPr>
        <p:spPr>
          <a:xfrm>
            <a:off x="4819116" y="1543050"/>
            <a:ext cx="686334" cy="2862322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6466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2DF81-554F-48C9-AFD3-628D0DA1D4EB}"/>
              </a:ext>
            </a:extLst>
          </p:cNvPr>
          <p:cNvSpPr txBox="1"/>
          <p:nvPr/>
        </p:nvSpPr>
        <p:spPr>
          <a:xfrm>
            <a:off x="981074" y="76200"/>
            <a:ext cx="505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Blood</a:t>
            </a:r>
            <a:r>
              <a:rPr lang="en-US" dirty="0"/>
              <a:t>: Low BPA vs Ctrl, Penn, </a:t>
            </a:r>
            <a:r>
              <a:rPr lang="en-US" dirty="0">
                <a:solidFill>
                  <a:schemeClr val="accent1"/>
                </a:solidFill>
              </a:rPr>
              <a:t>male</a:t>
            </a:r>
            <a:r>
              <a:rPr lang="en-US" dirty="0"/>
              <a:t>, hypo DMRs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286189-41BC-443E-8193-F6BA3BA4A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298" y="613969"/>
            <a:ext cx="11726912" cy="563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844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50089-E0D2-44D4-A808-F80DFDB83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47CBC-F7F4-457C-95C5-EC7AD86474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Metilene</a:t>
            </a:r>
            <a:r>
              <a:rPr lang="en-US" dirty="0"/>
              <a:t>, read coverage &gt;=10</a:t>
            </a:r>
          </a:p>
          <a:p>
            <a:r>
              <a:rPr lang="en-US" dirty="0"/>
              <a:t>P-value &lt;0.01, n&gt;=3, M&gt;=200</a:t>
            </a:r>
          </a:p>
        </p:txBody>
      </p:sp>
    </p:spTree>
    <p:extLst>
      <p:ext uri="{BB962C8B-B14F-4D97-AF65-F5344CB8AC3E}">
        <p14:creationId xmlns:p14="http://schemas.microsoft.com/office/powerpoint/2010/main" val="4019236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6C599F-76BB-412C-9F59-C4392F137323}"/>
              </a:ext>
            </a:extLst>
          </p:cNvPr>
          <p:cNvSpPr txBox="1"/>
          <p:nvPr/>
        </p:nvSpPr>
        <p:spPr>
          <a:xfrm>
            <a:off x="981074" y="76200"/>
            <a:ext cx="505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Blood</a:t>
            </a:r>
            <a:r>
              <a:rPr lang="en-US" dirty="0"/>
              <a:t>: Low BPA vs Ctrl, Penn, </a:t>
            </a:r>
            <a:r>
              <a:rPr lang="en-US" dirty="0">
                <a:solidFill>
                  <a:schemeClr val="accent1"/>
                </a:solidFill>
              </a:rPr>
              <a:t>female</a:t>
            </a:r>
            <a:r>
              <a:rPr lang="en-US" dirty="0"/>
              <a:t>, hyper DMRs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8BD0FC-6285-48FE-878F-8DBE5AD45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917" y="474107"/>
            <a:ext cx="11525083" cy="55439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9337DC8-6713-47E2-AEE8-515E4A3D1A06}"/>
              </a:ext>
            </a:extLst>
          </p:cNvPr>
          <p:cNvSpPr/>
          <p:nvPr/>
        </p:nvSpPr>
        <p:spPr>
          <a:xfrm>
            <a:off x="1333417" y="6362700"/>
            <a:ext cx="765818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“Association of Bisphenol A Exposure With Hypertension and Early Macrovascular Diseases in Chinese Adults”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2CDA69B7-5428-4693-8AC7-782E44DF9F85}"/>
              </a:ext>
            </a:extLst>
          </p:cNvPr>
          <p:cNvSpPr/>
          <p:nvPr/>
        </p:nvSpPr>
        <p:spPr>
          <a:xfrm>
            <a:off x="118276" y="1446440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4567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6C599F-76BB-412C-9F59-C4392F137323}"/>
              </a:ext>
            </a:extLst>
          </p:cNvPr>
          <p:cNvSpPr txBox="1"/>
          <p:nvPr/>
        </p:nvSpPr>
        <p:spPr>
          <a:xfrm>
            <a:off x="981074" y="76200"/>
            <a:ext cx="505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Blood</a:t>
            </a:r>
            <a:r>
              <a:rPr lang="en-US" dirty="0"/>
              <a:t>: Low BPA vs Ctrl, Penn, </a:t>
            </a:r>
            <a:r>
              <a:rPr lang="en-US" dirty="0">
                <a:solidFill>
                  <a:schemeClr val="accent1"/>
                </a:solidFill>
              </a:rPr>
              <a:t>female</a:t>
            </a:r>
            <a:r>
              <a:rPr lang="en-US" dirty="0"/>
              <a:t>, hypo DMRs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8B4C10E-4388-461A-B0FE-73A44D2CB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15" y="509180"/>
            <a:ext cx="11898385" cy="583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0839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B9D367-1447-4A93-B696-2DF9F1F0AF07}"/>
              </a:ext>
            </a:extLst>
          </p:cNvPr>
          <p:cNvSpPr txBox="1"/>
          <p:nvPr/>
        </p:nvSpPr>
        <p:spPr>
          <a:xfrm>
            <a:off x="981074" y="76200"/>
            <a:ext cx="505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Liver</a:t>
            </a:r>
            <a:r>
              <a:rPr lang="en-US" dirty="0"/>
              <a:t>: Low BPA vs Ctrl, Penn, </a:t>
            </a:r>
            <a:r>
              <a:rPr lang="en-US" dirty="0">
                <a:solidFill>
                  <a:schemeClr val="accent1"/>
                </a:solidFill>
              </a:rPr>
              <a:t>male</a:t>
            </a:r>
            <a:r>
              <a:rPr lang="en-US" dirty="0"/>
              <a:t>, hyper DMRs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1C523E-0E33-4241-B5E7-C334F8F48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4" y="535542"/>
            <a:ext cx="10955131" cy="54106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509AB8-02B0-4E00-948C-14D25B567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963" y="445532"/>
            <a:ext cx="11342037" cy="56016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A0EFAE8-7C33-4E16-A491-894892291AD1}"/>
              </a:ext>
            </a:extLst>
          </p:cNvPr>
          <p:cNvSpPr txBox="1"/>
          <p:nvPr/>
        </p:nvSpPr>
        <p:spPr>
          <a:xfrm>
            <a:off x="590550" y="6493134"/>
            <a:ext cx="9877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“BPA increases glucose production and reduces glycogen synthesis in liver with a reduction of glucose oxidation and impairment in insulin signaling. ”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8A7474F5-635C-4782-A1D0-31201C6659CB}"/>
              </a:ext>
            </a:extLst>
          </p:cNvPr>
          <p:cNvSpPr/>
          <p:nvPr/>
        </p:nvSpPr>
        <p:spPr>
          <a:xfrm>
            <a:off x="301322" y="2608490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774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B9D367-1447-4A93-B696-2DF9F1F0AF07}"/>
              </a:ext>
            </a:extLst>
          </p:cNvPr>
          <p:cNvSpPr txBox="1"/>
          <p:nvPr/>
        </p:nvSpPr>
        <p:spPr>
          <a:xfrm>
            <a:off x="981074" y="76200"/>
            <a:ext cx="505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Liver</a:t>
            </a:r>
            <a:r>
              <a:rPr lang="en-US" dirty="0"/>
              <a:t>: Low BPA vs Ctrl, Penn, </a:t>
            </a:r>
            <a:r>
              <a:rPr lang="en-US" dirty="0">
                <a:solidFill>
                  <a:schemeClr val="accent1"/>
                </a:solidFill>
              </a:rPr>
              <a:t>male</a:t>
            </a:r>
            <a:r>
              <a:rPr lang="en-US" dirty="0"/>
              <a:t>, hypo DMRs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E2566F-DB43-4F9D-B6B3-87DD39D6C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21" y="532996"/>
            <a:ext cx="11567779" cy="56582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3ED20D-01B3-4D07-A7E8-7EC25330F36F}"/>
              </a:ext>
            </a:extLst>
          </p:cNvPr>
          <p:cNvSpPr/>
          <p:nvPr/>
        </p:nvSpPr>
        <p:spPr>
          <a:xfrm>
            <a:off x="533400" y="6412468"/>
            <a:ext cx="11658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“Bisphenol A exposure induces cholesterol synthesis and hepatic steatosis in C57BL/6 mice by down-regulating the DNA methylation levels of SREBP-2”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7041D701-045C-4A43-BEED-AABE302BBBDA}"/>
              </a:ext>
            </a:extLst>
          </p:cNvPr>
          <p:cNvSpPr/>
          <p:nvPr/>
        </p:nvSpPr>
        <p:spPr>
          <a:xfrm>
            <a:off x="61626" y="2170340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672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BA85A42-F79A-4E36-9706-A00B7E69290A}"/>
              </a:ext>
            </a:extLst>
          </p:cNvPr>
          <p:cNvSpPr txBox="1"/>
          <p:nvPr/>
        </p:nvSpPr>
        <p:spPr>
          <a:xfrm>
            <a:off x="981074" y="76200"/>
            <a:ext cx="505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Liver</a:t>
            </a:r>
            <a:r>
              <a:rPr lang="en-US" dirty="0"/>
              <a:t>: Low BPA vs Ctrl, Penn, </a:t>
            </a:r>
            <a:r>
              <a:rPr lang="en-US" dirty="0">
                <a:solidFill>
                  <a:schemeClr val="accent1"/>
                </a:solidFill>
              </a:rPr>
              <a:t>female</a:t>
            </a:r>
            <a:r>
              <a:rPr lang="en-US" dirty="0"/>
              <a:t>, hyper DMRs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973DFE-FDDF-4AD9-98A0-CF38E8880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17" y="1905000"/>
            <a:ext cx="11590183" cy="1862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7928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BD245B2-6C7B-4621-A5D9-3E80F1264564}"/>
              </a:ext>
            </a:extLst>
          </p:cNvPr>
          <p:cNvSpPr txBox="1"/>
          <p:nvPr/>
        </p:nvSpPr>
        <p:spPr>
          <a:xfrm>
            <a:off x="981074" y="76200"/>
            <a:ext cx="505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Liver</a:t>
            </a:r>
            <a:r>
              <a:rPr lang="en-US" dirty="0"/>
              <a:t>: Low BPA vs Ctrl, Penn, </a:t>
            </a:r>
            <a:r>
              <a:rPr lang="en-US" dirty="0">
                <a:solidFill>
                  <a:schemeClr val="accent1"/>
                </a:solidFill>
              </a:rPr>
              <a:t>female</a:t>
            </a:r>
            <a:r>
              <a:rPr lang="en-US" dirty="0"/>
              <a:t>, hypo DMRs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5E5D74-BCA1-4AAF-965F-6AE0FBA7C6D4}"/>
              </a:ext>
            </a:extLst>
          </p:cNvPr>
          <p:cNvSpPr/>
          <p:nvPr/>
        </p:nvSpPr>
        <p:spPr>
          <a:xfrm>
            <a:off x="619124" y="6301656"/>
            <a:ext cx="110013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“Bisphenol A Exposure May Induce Hepatic Lipid Accumulation via Reprogramming the DNA Methylation Patterns of Genes Involved in Lipid Metabolism”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F4E1F5-80E2-44C2-AF74-D438CFCE01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315" y="445532"/>
            <a:ext cx="11192809" cy="5383768"/>
          </a:xfrm>
          <a:prstGeom prst="rect">
            <a:avLst/>
          </a:prstGeom>
        </p:spPr>
      </p:pic>
      <p:sp>
        <p:nvSpPr>
          <p:cNvPr id="7" name="Arrow: Right 6">
            <a:extLst>
              <a:ext uri="{FF2B5EF4-FFF2-40B4-BE49-F238E27FC236}">
                <a16:creationId xmlns:a16="http://schemas.microsoft.com/office/drawing/2014/main" id="{4B38F39E-4D74-4799-AC49-2CD15DBBBA7A}"/>
              </a:ext>
            </a:extLst>
          </p:cNvPr>
          <p:cNvSpPr/>
          <p:nvPr/>
        </p:nvSpPr>
        <p:spPr>
          <a:xfrm>
            <a:off x="232576" y="2370365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518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40198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47075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6773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extLst>
              <a:ext uri="{FF2B5EF4-FFF2-40B4-BE49-F238E27FC236}">
                <a16:creationId xmlns:a16="http://schemas.microsoft.com/office/drawing/2014/main" id="{E5DC85C9-3B1E-43B0-984D-199C0083F6DC}"/>
              </a:ext>
            </a:extLst>
          </p:cNvPr>
          <p:cNvSpPr/>
          <p:nvPr/>
        </p:nvSpPr>
        <p:spPr>
          <a:xfrm>
            <a:off x="362765" y="2373086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8F28A075-468F-4DA2-AC35-6E261CCF515D}"/>
              </a:ext>
            </a:extLst>
          </p:cNvPr>
          <p:cNvSpPr/>
          <p:nvPr/>
        </p:nvSpPr>
        <p:spPr>
          <a:xfrm>
            <a:off x="362764" y="2735036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13DE47-C460-40F0-A348-11B44A23E34B}"/>
              </a:ext>
            </a:extLst>
          </p:cNvPr>
          <p:cNvSpPr/>
          <p:nvPr/>
        </p:nvSpPr>
        <p:spPr>
          <a:xfrm>
            <a:off x="362764" y="5513194"/>
            <a:ext cx="115434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12121"/>
                </a:solidFill>
                <a:latin typeface="Merriweather"/>
              </a:rPr>
              <a:t>“MAPK and NF-</a:t>
            </a:r>
            <a:r>
              <a:rPr lang="en-US" sz="1200" dirty="0" err="1">
                <a:solidFill>
                  <a:srgbClr val="212121"/>
                </a:solidFill>
                <a:latin typeface="Merriweather"/>
              </a:rPr>
              <a:t>κB</a:t>
            </a:r>
            <a:r>
              <a:rPr lang="en-US" sz="1200" dirty="0">
                <a:solidFill>
                  <a:srgbClr val="212121"/>
                </a:solidFill>
                <a:latin typeface="Merriweather"/>
              </a:rPr>
              <a:t> pathways are involved in bisphenol A-induced TNF-α and IL-6 production in BV2 microglial cells”</a:t>
            </a:r>
          </a:p>
          <a:p>
            <a:r>
              <a:rPr lang="en-US" sz="1200" i="0" dirty="0">
                <a:solidFill>
                  <a:srgbClr val="212121"/>
                </a:solidFill>
                <a:effectLst/>
                <a:latin typeface="Merriweather"/>
              </a:rPr>
              <a:t>“</a:t>
            </a:r>
            <a:r>
              <a:rPr lang="en-US" sz="1200" dirty="0"/>
              <a:t>All three bisphenols generally suppressed the secretion of cytokines/chemokines at 1 µM, while increased their secretion at 10 µM. The most increased cytokines/chemokines were interferon (IFN)-γ, interleukin (IL)-1RA, IL-8 and MIP-1β, and the most decreased was IL-10</a:t>
            </a:r>
            <a:r>
              <a:rPr lang="en-US" sz="1200" i="0" dirty="0">
                <a:solidFill>
                  <a:srgbClr val="212121"/>
                </a:solidFill>
                <a:effectLst/>
                <a:latin typeface="Merriweather"/>
              </a:rPr>
              <a:t>”</a:t>
            </a:r>
          </a:p>
          <a:p>
            <a:r>
              <a:rPr lang="en-US" sz="1200" dirty="0">
                <a:solidFill>
                  <a:srgbClr val="212121"/>
                </a:solidFill>
                <a:latin typeface="Merriweather"/>
              </a:rPr>
              <a:t>“Sprouting angiogenesis can therefore add blood vessels to portions of tissues previously devoid of blood vessels”</a:t>
            </a:r>
            <a:endParaRPr lang="en-US" sz="1200" i="0" dirty="0">
              <a:solidFill>
                <a:srgbClr val="212121"/>
              </a:solidFill>
              <a:effectLst/>
              <a:latin typeface="Merriweather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6336AD19-7A37-4849-9CFA-171A76B88FE9}"/>
              </a:ext>
            </a:extLst>
          </p:cNvPr>
          <p:cNvSpPr/>
          <p:nvPr/>
        </p:nvSpPr>
        <p:spPr>
          <a:xfrm>
            <a:off x="362763" y="4297136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792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A5FC1F8-91AA-4995-B772-82B03ECFE4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663168"/>
              </p:ext>
            </p:extLst>
          </p:nvPr>
        </p:nvGraphicFramePr>
        <p:xfrm>
          <a:off x="328216" y="743234"/>
          <a:ext cx="11535568" cy="408199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48584">
                  <a:extLst>
                    <a:ext uri="{9D8B030D-6E8A-4147-A177-3AD203B41FA5}">
                      <a16:colId xmlns:a16="http://schemas.microsoft.com/office/drawing/2014/main" val="2520296221"/>
                    </a:ext>
                  </a:extLst>
                </a:gridCol>
                <a:gridCol w="801189">
                  <a:extLst>
                    <a:ext uri="{9D8B030D-6E8A-4147-A177-3AD203B41FA5}">
                      <a16:colId xmlns:a16="http://schemas.microsoft.com/office/drawing/2014/main" val="2053838921"/>
                    </a:ext>
                  </a:extLst>
                </a:gridCol>
                <a:gridCol w="4980388">
                  <a:extLst>
                    <a:ext uri="{9D8B030D-6E8A-4147-A177-3AD203B41FA5}">
                      <a16:colId xmlns:a16="http://schemas.microsoft.com/office/drawing/2014/main" val="517816328"/>
                    </a:ext>
                  </a:extLst>
                </a:gridCol>
                <a:gridCol w="1205407">
                  <a:extLst>
                    <a:ext uri="{9D8B030D-6E8A-4147-A177-3AD203B41FA5}">
                      <a16:colId xmlns:a16="http://schemas.microsoft.com/office/drawing/2014/main" val="3797639263"/>
                    </a:ext>
                  </a:extLst>
                </a:gridCol>
              </a:tblGrid>
              <a:tr h="8280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up_comparison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up_DMR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down_comparison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dn_DMR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extLst>
                  <a:ext uri="{0D108BD9-81ED-4DB2-BD59-A6C34878D82A}">
                    <a16:rowId xmlns:a16="http://schemas.microsoft.com/office/drawing/2014/main" val="591078463"/>
                  </a:ext>
                </a:extLst>
              </a:tr>
              <a:tr h="2841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p001_up_Female_10_ppb_As_vs_ctrl_Hopkins_Zhibin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6665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DMR_p001_dn_Female_10_ppb_As_vs_ctrl_Hopkins_Zhibin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10788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extLst>
                  <a:ext uri="{0D108BD9-81ED-4DB2-BD59-A6C34878D82A}">
                    <a16:rowId xmlns:a16="http://schemas.microsoft.com/office/drawing/2014/main" val="785254728"/>
                  </a:ext>
                </a:extLst>
              </a:tr>
              <a:tr h="2035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p001_up_Female_DEHP_vs_ctrl_Michigan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2788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DMR_p001_dn_Female_DEHP_vs_ctrl_Michigan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2716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extLst>
                  <a:ext uri="{0D108BD9-81ED-4DB2-BD59-A6C34878D82A}">
                    <a16:rowId xmlns:a16="http://schemas.microsoft.com/office/drawing/2014/main" val="652141299"/>
                  </a:ext>
                </a:extLst>
              </a:tr>
              <a:tr h="20314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p001_up_Female_LOW_BPA_10UG.KGBW.DAY_vs_ctrl_Penn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2167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DMR_p001_dn_Female_LOW_BPA_10UG.KGBW.DAY_vs_ctrl_Penn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4209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6766198"/>
                  </a:ext>
                </a:extLst>
              </a:tr>
              <a:tr h="2035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p001_up_Female_Lead_vs_ctrl_Michigan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3325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DMR_p001_dn_Female_Lead_vs_ctrl_Michigan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3823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extLst>
                  <a:ext uri="{0D108BD9-81ED-4DB2-BD59-A6C34878D82A}">
                    <a16:rowId xmlns:a16="http://schemas.microsoft.com/office/drawing/2014/main" val="1268836297"/>
                  </a:ext>
                </a:extLst>
              </a:tr>
              <a:tr h="2035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p001_up_Female_PM2.5_vs_ctrl_Chicago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3925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DMR_p001_dn_Female_PM2.5_vs_ctrl_Chicago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11245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extLst>
                  <a:ext uri="{0D108BD9-81ED-4DB2-BD59-A6C34878D82A}">
                    <a16:rowId xmlns:a16="http://schemas.microsoft.com/office/drawing/2014/main" val="2983279979"/>
                  </a:ext>
                </a:extLst>
              </a:tr>
              <a:tr h="24385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p001_up_Female_PM2.5_vs_ctrl_Hopkins_Biswal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2233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DMR_p001_dn_Female_PM2.5_vs_ctrl_Hopkins_Biswal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3117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extLst>
                  <a:ext uri="{0D108BD9-81ED-4DB2-BD59-A6C34878D82A}">
                    <a16:rowId xmlns:a16="http://schemas.microsoft.com/office/drawing/2014/main" val="202088945"/>
                  </a:ext>
                </a:extLst>
              </a:tr>
              <a:tr h="2035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p001_up_Female_TBT_vs_ctrl_Baylor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9950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DMR_p001_dn_Female_TBT_vs_ctrl_Baylor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14303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extLst>
                  <a:ext uri="{0D108BD9-81ED-4DB2-BD59-A6C34878D82A}">
                    <a16:rowId xmlns:a16="http://schemas.microsoft.com/office/drawing/2014/main" val="663034841"/>
                  </a:ext>
                </a:extLst>
              </a:tr>
              <a:tr h="24385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p001_up_Female_TCDD_vs_ctrl_NC_State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2363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DMR_p001_dn_Female_TCDD_vs_ctrl_NC_State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3688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extLst>
                  <a:ext uri="{0D108BD9-81ED-4DB2-BD59-A6C34878D82A}">
                    <a16:rowId xmlns:a16="http://schemas.microsoft.com/office/drawing/2014/main" val="3061291646"/>
                  </a:ext>
                </a:extLst>
              </a:tr>
              <a:tr h="20835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p001_up_Female_UP_BPA_10MG.KG_BW.DAY_vs_ctrl_Penn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3428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DMR_p001_dn_Female_UP_BPA_10MG.KG_BW.DAY_vs_ctrl_Penn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2603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714010"/>
                  </a:ext>
                </a:extLst>
              </a:tr>
              <a:tr h="24385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p001_up_Male_10_ppb_As_vs_ctrl_Hopkins_Zhibin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6706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DMR_p001_dn_Male_10_ppb_As_vs_ctrl_Hopkins_Zhibin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17793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extLst>
                  <a:ext uri="{0D108BD9-81ED-4DB2-BD59-A6C34878D82A}">
                    <a16:rowId xmlns:a16="http://schemas.microsoft.com/office/drawing/2014/main" val="2614605070"/>
                  </a:ext>
                </a:extLst>
              </a:tr>
              <a:tr h="2035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p001_up_Male_DEHP_vs_ctrl_Michigan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3897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DMR_p001_dn_Male_DEHP_vs_ctrl_Michigan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3108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extLst>
                  <a:ext uri="{0D108BD9-81ED-4DB2-BD59-A6C34878D82A}">
                    <a16:rowId xmlns:a16="http://schemas.microsoft.com/office/drawing/2014/main" val="2138456367"/>
                  </a:ext>
                </a:extLst>
              </a:tr>
              <a:tr h="20832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p001_up_Male_LOW_BPA_10UG.KGBW.DAY_vs_ctrl_Penn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2566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DMR_p001_dn_Male_LOW_BPA_10UG.KGBW.DAY_vs_ctrl_Penn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2053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3114540"/>
                  </a:ext>
                </a:extLst>
              </a:tr>
              <a:tr h="2035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p001_up_Male_Lead_vs_ctrl_Michigan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3427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DMR_p001_dn_Male_Lead_vs_ctrl_Michigan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2950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extLst>
                  <a:ext uri="{0D108BD9-81ED-4DB2-BD59-A6C34878D82A}">
                    <a16:rowId xmlns:a16="http://schemas.microsoft.com/office/drawing/2014/main" val="2774033298"/>
                  </a:ext>
                </a:extLst>
              </a:tr>
              <a:tr h="2035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p001_up_Male_PM2.5_vs_ctrl_Chicago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4660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DMR_p001_dn_Male_PM2.5_vs_ctrl_Chicago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3056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extLst>
                  <a:ext uri="{0D108BD9-81ED-4DB2-BD59-A6C34878D82A}">
                    <a16:rowId xmlns:a16="http://schemas.microsoft.com/office/drawing/2014/main" val="2100273765"/>
                  </a:ext>
                </a:extLst>
              </a:tr>
              <a:tr h="24385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p001_up_Male_PM2.5_vs_ctrl_Hopkins_Biswal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1986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DMR_p001_dn_Male_PM2.5_vs_ctrl_Hopkins_Biswal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2507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extLst>
                  <a:ext uri="{0D108BD9-81ED-4DB2-BD59-A6C34878D82A}">
                    <a16:rowId xmlns:a16="http://schemas.microsoft.com/office/drawing/2014/main" val="4040031236"/>
                  </a:ext>
                </a:extLst>
              </a:tr>
              <a:tr h="2035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p001_up_Male_TBT_vs_ctrl_Baylor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2118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DMR_p001_dn_Male_TBT_vs_ctrl_Baylor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1622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extLst>
                  <a:ext uri="{0D108BD9-81ED-4DB2-BD59-A6C34878D82A}">
                    <a16:rowId xmlns:a16="http://schemas.microsoft.com/office/drawing/2014/main" val="3781875523"/>
                  </a:ext>
                </a:extLst>
              </a:tr>
              <a:tr h="20359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p001_up_Male_TCDD_vs_ctrl_NC_State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3556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DMR_p001_dn_Male_TCDD_vs_ctrl_NC_State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3215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/>
                </a:tc>
                <a:extLst>
                  <a:ext uri="{0D108BD9-81ED-4DB2-BD59-A6C34878D82A}">
                    <a16:rowId xmlns:a16="http://schemas.microsoft.com/office/drawing/2014/main" val="462406734"/>
                  </a:ext>
                </a:extLst>
              </a:tr>
              <a:tr h="14357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p001_up_Male_UP_BPA_10MG.KG_BW.DAY_vs_ctrl_Penn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3364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DMR_p001_dn_Male_UP_BPA_10MG.KG_BW.DAY_vs_ctrl_Penn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2389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288" marR="2288" marT="2288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925265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2BC28D2-B3C8-4130-B3B0-F36AEE4C82EE}"/>
              </a:ext>
            </a:extLst>
          </p:cNvPr>
          <p:cNvSpPr txBox="1"/>
          <p:nvPr/>
        </p:nvSpPr>
        <p:spPr>
          <a:xfrm>
            <a:off x="2194560" y="113211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Liver treatment</a:t>
            </a:r>
          </a:p>
        </p:txBody>
      </p:sp>
    </p:spTree>
    <p:extLst>
      <p:ext uri="{BB962C8B-B14F-4D97-AF65-F5344CB8AC3E}">
        <p14:creationId xmlns:p14="http://schemas.microsoft.com/office/powerpoint/2010/main" val="33026207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0691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6692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43046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30465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10 ppb As vs ctrl Female Hypo DMRs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34F2E8-6FC0-4826-9076-0BB239C50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863" y="1219200"/>
            <a:ext cx="11072633" cy="5188922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2A1CBB21-9985-4B72-8A52-C110536C8E68}"/>
              </a:ext>
            </a:extLst>
          </p:cNvPr>
          <p:cNvSpPr/>
          <p:nvPr/>
        </p:nvSpPr>
        <p:spPr>
          <a:xfrm>
            <a:off x="448490" y="2525486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91DC780F-9BF5-4396-AA5B-2F398852CB17}"/>
              </a:ext>
            </a:extLst>
          </p:cNvPr>
          <p:cNvSpPr/>
          <p:nvPr/>
        </p:nvSpPr>
        <p:spPr>
          <a:xfrm>
            <a:off x="335278" y="4158344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77958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DEHP vs ctrl Female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18E7A1-414C-43CA-A6DF-C746F13F3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863" y="785439"/>
            <a:ext cx="11067724" cy="5043861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C4AA9758-60E2-400D-93B9-EB6831180BD3}"/>
              </a:ext>
            </a:extLst>
          </p:cNvPr>
          <p:cNvSpPr/>
          <p:nvPr/>
        </p:nvSpPr>
        <p:spPr>
          <a:xfrm>
            <a:off x="460222" y="1734911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CED74490-6249-4B80-929C-030DEEA32E62}"/>
              </a:ext>
            </a:extLst>
          </p:cNvPr>
          <p:cNvSpPr/>
          <p:nvPr/>
        </p:nvSpPr>
        <p:spPr>
          <a:xfrm>
            <a:off x="460221" y="2858554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146D6F93-9310-450D-8EB0-1904C83456EE}"/>
              </a:ext>
            </a:extLst>
          </p:cNvPr>
          <p:cNvSpPr/>
          <p:nvPr/>
        </p:nvSpPr>
        <p:spPr>
          <a:xfrm>
            <a:off x="460220" y="2619128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7BAFA52F-A211-4B96-9BE6-E48D45DADDA3}"/>
              </a:ext>
            </a:extLst>
          </p:cNvPr>
          <p:cNvSpPr/>
          <p:nvPr/>
        </p:nvSpPr>
        <p:spPr>
          <a:xfrm>
            <a:off x="460219" y="4104501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2778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Lead vs ctrl Female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7A3A07-19E6-49FA-8E4A-83F3AA33F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733425"/>
            <a:ext cx="11267156" cy="5561120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5AFBEC5E-C1C0-4FF1-8B73-59CBC06BE5D0}"/>
              </a:ext>
            </a:extLst>
          </p:cNvPr>
          <p:cNvSpPr/>
          <p:nvPr/>
        </p:nvSpPr>
        <p:spPr>
          <a:xfrm>
            <a:off x="60958" y="2723903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49631086-752F-4DF6-8B34-E7C252B2EB14}"/>
              </a:ext>
            </a:extLst>
          </p:cNvPr>
          <p:cNvSpPr/>
          <p:nvPr/>
        </p:nvSpPr>
        <p:spPr>
          <a:xfrm>
            <a:off x="60958" y="3959927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3580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low BPA vs ctrl Female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D7C9F3-0E71-4863-B8C0-17C83CF3F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75" y="784575"/>
            <a:ext cx="11245088" cy="5464226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9CF8C871-C0A4-4C1B-A865-F2ABC5C98078}"/>
              </a:ext>
            </a:extLst>
          </p:cNvPr>
          <p:cNvSpPr/>
          <p:nvPr/>
        </p:nvSpPr>
        <p:spPr>
          <a:xfrm>
            <a:off x="241934" y="1418978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E7644F29-77EE-472E-976C-22CE14C7B3F8}"/>
              </a:ext>
            </a:extLst>
          </p:cNvPr>
          <p:cNvSpPr/>
          <p:nvPr/>
        </p:nvSpPr>
        <p:spPr>
          <a:xfrm>
            <a:off x="241934" y="1722795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2650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PM2.5 vs ctrl Female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FF47D4-5FA8-4788-9369-59F1332E1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49" y="654929"/>
            <a:ext cx="11392725" cy="5558547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D97D6D34-5D01-43B1-8041-81F46F96E1FE}"/>
              </a:ext>
            </a:extLst>
          </p:cNvPr>
          <p:cNvSpPr/>
          <p:nvPr/>
        </p:nvSpPr>
        <p:spPr>
          <a:xfrm>
            <a:off x="335278" y="1552328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339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TBT vs ctrl Female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0E8B60-8290-4BA8-9760-FDA30EE1F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866" y="800099"/>
            <a:ext cx="11418133" cy="5056205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D856DFD1-91E7-4A4F-AA78-A999006E72CE}"/>
              </a:ext>
            </a:extLst>
          </p:cNvPr>
          <p:cNvSpPr/>
          <p:nvPr/>
        </p:nvSpPr>
        <p:spPr>
          <a:xfrm>
            <a:off x="89532" y="2581028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197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86D2E12-B0BA-44E8-B9BE-4CD1CC6D8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58960"/>
              </p:ext>
            </p:extLst>
          </p:nvPr>
        </p:nvGraphicFramePr>
        <p:xfrm>
          <a:off x="391885" y="946059"/>
          <a:ext cx="11286308" cy="39715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805646">
                  <a:extLst>
                    <a:ext uri="{9D8B030D-6E8A-4147-A177-3AD203B41FA5}">
                      <a16:colId xmlns:a16="http://schemas.microsoft.com/office/drawing/2014/main" val="2104743293"/>
                    </a:ext>
                  </a:extLst>
                </a:gridCol>
                <a:gridCol w="836023">
                  <a:extLst>
                    <a:ext uri="{9D8B030D-6E8A-4147-A177-3AD203B41FA5}">
                      <a16:colId xmlns:a16="http://schemas.microsoft.com/office/drawing/2014/main" val="3530789695"/>
                    </a:ext>
                  </a:extLst>
                </a:gridCol>
                <a:gridCol w="3823062">
                  <a:extLst>
                    <a:ext uri="{9D8B030D-6E8A-4147-A177-3AD203B41FA5}">
                      <a16:colId xmlns:a16="http://schemas.microsoft.com/office/drawing/2014/main" val="440848870"/>
                    </a:ext>
                  </a:extLst>
                </a:gridCol>
                <a:gridCol w="2821577">
                  <a:extLst>
                    <a:ext uri="{9D8B030D-6E8A-4147-A177-3AD203B41FA5}">
                      <a16:colId xmlns:a16="http://schemas.microsoft.com/office/drawing/2014/main" val="813083320"/>
                    </a:ext>
                  </a:extLst>
                </a:gridCol>
              </a:tblGrid>
              <a:tr h="10059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up_comparison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up_DMR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down_comparison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dn_DMR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extLst>
                  <a:ext uri="{0D108BD9-81ED-4DB2-BD59-A6C34878D82A}">
                    <a16:rowId xmlns:a16="http://schemas.microsoft.com/office/drawing/2014/main" val="306411113"/>
                  </a:ext>
                </a:extLst>
              </a:tr>
              <a:tr h="29624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p001_up_Female_10_ppb_As_vs_ctrl_Hopkins_Zhibin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p001_dn_Female_10_ppb_As_vs_ctrl_Hopkins_Zhibin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3160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extLst>
                  <a:ext uri="{0D108BD9-81ED-4DB2-BD59-A6C34878D82A}">
                    <a16:rowId xmlns:a16="http://schemas.microsoft.com/office/drawing/2014/main" val="3210038812"/>
                  </a:ext>
                </a:extLst>
              </a:tr>
              <a:tr h="24733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p001_up_Female_DEHP_vs_ctrl_Michigan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1355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p001_dn_Female_DEHP_vs_ctrl_Michigan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1499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extLst>
                  <a:ext uri="{0D108BD9-81ED-4DB2-BD59-A6C34878D82A}">
                    <a16:rowId xmlns:a16="http://schemas.microsoft.com/office/drawing/2014/main" val="3407808045"/>
                  </a:ext>
                </a:extLst>
              </a:tr>
              <a:tr h="22318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p001_up_Female_LOW_BPA_10UG.KGBW.DAY_vs_ctrl_Penn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5804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p001_dn_Female_LOW_BPA_10UG.KGBW.DAY_vs_ctrl_Penn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3350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4558972"/>
                  </a:ext>
                </a:extLst>
              </a:tr>
              <a:tr h="24733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p001_up_Female_Lead_vs_ctrl_Michigan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p001_dn_Female_Lead_vs_ctrl_Michigan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1142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extLst>
                  <a:ext uri="{0D108BD9-81ED-4DB2-BD59-A6C34878D82A}">
                    <a16:rowId xmlns:a16="http://schemas.microsoft.com/office/drawing/2014/main" val="3491998462"/>
                  </a:ext>
                </a:extLst>
              </a:tr>
              <a:tr h="24733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p001_up_Female_PM2.5_vs_ctrl_Hopkins_Biswal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2718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p001_dn_Female_PM2.5_vs_ctrl_Hopkins_Biswal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4403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extLst>
                  <a:ext uri="{0D108BD9-81ED-4DB2-BD59-A6C34878D82A}">
                    <a16:rowId xmlns:a16="http://schemas.microsoft.com/office/drawing/2014/main" val="3505664595"/>
                  </a:ext>
                </a:extLst>
              </a:tr>
              <a:tr h="198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p001_up_Female_TBT_vs_ctrl_Baylor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6400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p001_dn_Female_TBT_vs_ctrl_Baylor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14801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extLst>
                  <a:ext uri="{0D108BD9-81ED-4DB2-BD59-A6C34878D82A}">
                    <a16:rowId xmlns:a16="http://schemas.microsoft.com/office/drawing/2014/main" val="1907216011"/>
                  </a:ext>
                </a:extLst>
              </a:tr>
              <a:tr h="24733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p001_up_Female_TCDD_vs_ctrl_NC_State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3910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p001_dn_Female_TCDD_vs_ctrl_NC_State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6163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extLst>
                  <a:ext uri="{0D108BD9-81ED-4DB2-BD59-A6C34878D82A}">
                    <a16:rowId xmlns:a16="http://schemas.microsoft.com/office/drawing/2014/main" val="3009374041"/>
                  </a:ext>
                </a:extLst>
              </a:tr>
              <a:tr h="235198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p001_up_Female_UP_BPA_10MG.KG_BW.DAY_vs_ctrl_Penn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3180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p001_dn_Female_UP_BPA_10MG.KG_BW.DAY_vs_ctrl_Penn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20245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779273"/>
                  </a:ext>
                </a:extLst>
              </a:tr>
              <a:tr h="29624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p001_up_Male_10_ppb_As_vs_ctrl_Hopkins_Zhibin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2271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p001_dn_Male_10_ppb_As_vs_ctrl_Hopkins_Zhibin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1472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extLst>
                  <a:ext uri="{0D108BD9-81ED-4DB2-BD59-A6C34878D82A}">
                    <a16:rowId xmlns:a16="http://schemas.microsoft.com/office/drawing/2014/main" val="1011198384"/>
                  </a:ext>
                </a:extLst>
              </a:tr>
              <a:tr h="24733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p001_up_Male_DEHP_vs_ctrl_Michigan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1074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p001_dn_Male_DEHP_vs_ctrl_Michigan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523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extLst>
                  <a:ext uri="{0D108BD9-81ED-4DB2-BD59-A6C34878D82A}">
                    <a16:rowId xmlns:a16="http://schemas.microsoft.com/office/drawing/2014/main" val="2545910180"/>
                  </a:ext>
                </a:extLst>
              </a:tr>
              <a:tr h="222833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p001_up_Male_LOW_BPA_10UG.KGBW.DAY_vs_ctrl_Penn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1371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p001_dn_Male_LOW_BPA_10UG.KGBW.DAY_vs_ctrl_Penn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1546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9684233"/>
                  </a:ext>
                </a:extLst>
              </a:tr>
              <a:tr h="198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p001_up_Male_Lead_vs_ctrl_Michigan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965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p001_dn_Male_Lead_vs_ctrl_Michigan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835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extLst>
                  <a:ext uri="{0D108BD9-81ED-4DB2-BD59-A6C34878D82A}">
                    <a16:rowId xmlns:a16="http://schemas.microsoft.com/office/drawing/2014/main" val="979765615"/>
                  </a:ext>
                </a:extLst>
              </a:tr>
              <a:tr h="24733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p001_up_Male_PM2.5_vs_ctrl_Hopkins_Biswal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p001_dn_Male_PM2.5_vs_ctrl_Hopkins_Biswal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3617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extLst>
                  <a:ext uri="{0D108BD9-81ED-4DB2-BD59-A6C34878D82A}">
                    <a16:rowId xmlns:a16="http://schemas.microsoft.com/office/drawing/2014/main" val="386121385"/>
                  </a:ext>
                </a:extLst>
              </a:tr>
              <a:tr h="198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p001_up_Male_TBT_vs_ctrl_Baylor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4080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p001_dn_Male_TBT_vs_ctrl_Baylor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1939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extLst>
                  <a:ext uri="{0D108BD9-81ED-4DB2-BD59-A6C34878D82A}">
                    <a16:rowId xmlns:a16="http://schemas.microsoft.com/office/drawing/2014/main" val="326483259"/>
                  </a:ext>
                </a:extLst>
              </a:tr>
              <a:tr h="24733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p001_up_Male_TCDD_vs_ctrl_NC_State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2223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p001_dn_Male_TCDD_vs_ctrl_NC_State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2027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/>
                </a:tc>
                <a:extLst>
                  <a:ext uri="{0D108BD9-81ED-4DB2-BD59-A6C34878D82A}">
                    <a16:rowId xmlns:a16="http://schemas.microsoft.com/office/drawing/2014/main" val="2669791639"/>
                  </a:ext>
                </a:extLst>
              </a:tr>
              <a:tr h="15352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p001_up_Male_UP_BPA_10MG.KG_BW.DAY_vs_ctrl_Penn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1917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p001_dn_Male_UP_BPA_10MG.KG_BW.DAY_vs_ctrl_Penn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3820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779" marR="2779" marT="2779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004906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53F2CB0-9B3C-467D-A9C4-52E6B4130890}"/>
              </a:ext>
            </a:extLst>
          </p:cNvPr>
          <p:cNvSpPr txBox="1"/>
          <p:nvPr/>
        </p:nvSpPr>
        <p:spPr>
          <a:xfrm>
            <a:off x="2194560" y="113211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treatment</a:t>
            </a:r>
          </a:p>
        </p:txBody>
      </p:sp>
    </p:spTree>
    <p:extLst>
      <p:ext uri="{BB962C8B-B14F-4D97-AF65-F5344CB8AC3E}">
        <p14:creationId xmlns:p14="http://schemas.microsoft.com/office/powerpoint/2010/main" val="12255515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TCDD vs ctrl Female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24CFA9-7C77-4F61-9A6B-1A7C08B29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740097"/>
            <a:ext cx="11452871" cy="5689431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50AE8FA8-BFD7-4315-96FB-206673D0F05A}"/>
              </a:ext>
            </a:extLst>
          </p:cNvPr>
          <p:cNvSpPr/>
          <p:nvPr/>
        </p:nvSpPr>
        <p:spPr>
          <a:xfrm>
            <a:off x="60958" y="2285753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9848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up BPA vs ctrl Female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EFBBE1-DDF9-4649-8E8C-3756255CA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032" y="654929"/>
            <a:ext cx="11508968" cy="5581803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63ADC50C-E435-4B97-B66F-B35510735ADF}"/>
              </a:ext>
            </a:extLst>
          </p:cNvPr>
          <p:cNvSpPr/>
          <p:nvPr/>
        </p:nvSpPr>
        <p:spPr>
          <a:xfrm>
            <a:off x="38620" y="1638053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05258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10 ppb As vs ctrl 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0A44CA-D8EA-413E-8914-1E8C0BEBA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0" y="783193"/>
            <a:ext cx="11163869" cy="5419878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2059B1CC-7BC9-4B3C-BE97-5752A0E5C66D}"/>
              </a:ext>
            </a:extLst>
          </p:cNvPr>
          <p:cNvSpPr/>
          <p:nvPr/>
        </p:nvSpPr>
        <p:spPr>
          <a:xfrm>
            <a:off x="162445" y="3038228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9907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DEHP vs ctrl 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A2AEA6-86D6-4A90-8028-591C79CAEC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250" y="2295525"/>
            <a:ext cx="10737728" cy="1133475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EF15FA8B-C798-4108-BD1A-63E28199677B}"/>
              </a:ext>
            </a:extLst>
          </p:cNvPr>
          <p:cNvSpPr/>
          <p:nvPr/>
        </p:nvSpPr>
        <p:spPr>
          <a:xfrm>
            <a:off x="676273" y="3181103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64996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Lead vs ctrl 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62AAF3-E3A0-462B-8749-E9566098E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800100"/>
            <a:ext cx="11451086" cy="5562753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BABE01AC-37C7-4A3C-81B0-7547A0193222}"/>
              </a:ext>
            </a:extLst>
          </p:cNvPr>
          <p:cNvSpPr/>
          <p:nvPr/>
        </p:nvSpPr>
        <p:spPr>
          <a:xfrm>
            <a:off x="60958" y="2200028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5255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low BPA vs ctrl 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958A9D-FF5E-48D7-97D6-B880BFE22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592" y="770868"/>
            <a:ext cx="11765017" cy="5801535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65B64FAC-B733-4D1C-BDDC-1FA41284C2A0}"/>
              </a:ext>
            </a:extLst>
          </p:cNvPr>
          <p:cNvSpPr/>
          <p:nvPr/>
        </p:nvSpPr>
        <p:spPr>
          <a:xfrm>
            <a:off x="60958" y="1433673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0623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PM 2.5 vs ctrl 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1AAF9F-E8BE-4C94-B53E-FDC08CDF7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847263"/>
            <a:ext cx="11087921" cy="5382486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21B7EE28-3D50-4AC9-A7B9-6EFF7856CBF8}"/>
              </a:ext>
            </a:extLst>
          </p:cNvPr>
          <p:cNvSpPr/>
          <p:nvPr/>
        </p:nvSpPr>
        <p:spPr>
          <a:xfrm>
            <a:off x="60958" y="1471773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5371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TBT vs ctrl 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D4FA02-A6AC-4262-BBAC-3B2DEFC23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654929"/>
            <a:ext cx="11466612" cy="5705475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1A5B6FD6-1BAF-4CF6-85AC-F83377DD0061}"/>
              </a:ext>
            </a:extLst>
          </p:cNvPr>
          <p:cNvSpPr/>
          <p:nvPr/>
        </p:nvSpPr>
        <p:spPr>
          <a:xfrm>
            <a:off x="60958" y="1233648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5379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TCDD vs ctrl 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7487A8-0A98-46D6-87FC-A9BD3986C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857250"/>
            <a:ext cx="11478337" cy="5572278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8E4A0DA7-35C4-4A6C-82CE-D7C51B3B1ECD}"/>
              </a:ext>
            </a:extLst>
          </p:cNvPr>
          <p:cNvSpPr/>
          <p:nvPr/>
        </p:nvSpPr>
        <p:spPr>
          <a:xfrm>
            <a:off x="60958" y="6034248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1B14805E-B334-4541-BCDF-534D50DFEBE6}"/>
              </a:ext>
            </a:extLst>
          </p:cNvPr>
          <p:cNvSpPr/>
          <p:nvPr/>
        </p:nvSpPr>
        <p:spPr>
          <a:xfrm>
            <a:off x="66674" y="3254829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7285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up BPA vs ctrl 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FDE96B-4EE1-45FD-99DD-AE1B77A82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877933"/>
            <a:ext cx="11453861" cy="5694470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70C0EC25-1DA9-4CF5-AA96-756C017EAB1F}"/>
              </a:ext>
            </a:extLst>
          </p:cNvPr>
          <p:cNvSpPr/>
          <p:nvPr/>
        </p:nvSpPr>
        <p:spPr>
          <a:xfrm>
            <a:off x="0" y="1454604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3C1F629-5C28-4E19-93A4-F2DAB08EFE25}"/>
              </a:ext>
            </a:extLst>
          </p:cNvPr>
          <p:cNvSpPr/>
          <p:nvPr/>
        </p:nvSpPr>
        <p:spPr>
          <a:xfrm>
            <a:off x="60958" y="2245179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35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7548E78-8D7A-4166-804A-D34FE27A8925}"/>
              </a:ext>
            </a:extLst>
          </p:cNvPr>
          <p:cNvSpPr txBox="1"/>
          <p:nvPr/>
        </p:nvSpPr>
        <p:spPr>
          <a:xfrm>
            <a:off x="661851" y="400594"/>
            <a:ext cx="2534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Ctrl liver sex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AF069E6-6426-4554-BF8C-0C06B691BA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8187350"/>
              </p:ext>
            </p:extLst>
          </p:nvPr>
        </p:nvGraphicFramePr>
        <p:xfrm>
          <a:off x="539931" y="1329238"/>
          <a:ext cx="10877008" cy="322181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719252">
                  <a:extLst>
                    <a:ext uri="{9D8B030D-6E8A-4147-A177-3AD203B41FA5}">
                      <a16:colId xmlns:a16="http://schemas.microsoft.com/office/drawing/2014/main" val="2361308312"/>
                    </a:ext>
                  </a:extLst>
                </a:gridCol>
                <a:gridCol w="1251857">
                  <a:extLst>
                    <a:ext uri="{9D8B030D-6E8A-4147-A177-3AD203B41FA5}">
                      <a16:colId xmlns:a16="http://schemas.microsoft.com/office/drawing/2014/main" val="140101965"/>
                    </a:ext>
                  </a:extLst>
                </a:gridCol>
                <a:gridCol w="4186647">
                  <a:extLst>
                    <a:ext uri="{9D8B030D-6E8A-4147-A177-3AD203B41FA5}">
                      <a16:colId xmlns:a16="http://schemas.microsoft.com/office/drawing/2014/main" val="1745359372"/>
                    </a:ext>
                  </a:extLst>
                </a:gridCol>
                <a:gridCol w="2719252">
                  <a:extLst>
                    <a:ext uri="{9D8B030D-6E8A-4147-A177-3AD203B41FA5}">
                      <a16:colId xmlns:a16="http://schemas.microsoft.com/office/drawing/2014/main" val="2574871796"/>
                    </a:ext>
                  </a:extLst>
                </a:gridCol>
              </a:tblGrid>
              <a:tr h="16654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up_comparison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up_DMR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down_comparison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dn_DMR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extLst>
                  <a:ext uri="{0D108BD9-81ED-4DB2-BD59-A6C34878D82A}">
                    <a16:rowId xmlns:a16="http://schemas.microsoft.com/office/drawing/2014/main" val="4020067546"/>
                  </a:ext>
                </a:extLst>
              </a:tr>
              <a:tr h="32847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p001_up_ctrl_Male_vs_Female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5425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p001_dn_ctrl_Male_vs_Female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24446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extLst>
                  <a:ext uri="{0D108BD9-81ED-4DB2-BD59-A6C34878D82A}">
                    <a16:rowId xmlns:a16="http://schemas.microsoft.com/office/drawing/2014/main" val="2279586770"/>
                  </a:ext>
                </a:extLst>
              </a:tr>
              <a:tr h="32847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p001_up_ctrl_Male_vs_Female_Baylor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7638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p001_dn_ctrl_Male_vs_Female_Baylor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15655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extLst>
                  <a:ext uri="{0D108BD9-81ED-4DB2-BD59-A6C34878D82A}">
                    <a16:rowId xmlns:a16="http://schemas.microsoft.com/office/drawing/2014/main" val="2635664479"/>
                  </a:ext>
                </a:extLst>
              </a:tr>
              <a:tr h="4094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p001_up_ctrl_Male_vs_Female_Chicago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5361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p001_dn_ctrl_Male_vs_Female_Chicago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18602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extLst>
                  <a:ext uri="{0D108BD9-81ED-4DB2-BD59-A6C34878D82A}">
                    <a16:rowId xmlns:a16="http://schemas.microsoft.com/office/drawing/2014/main" val="2829946367"/>
                  </a:ext>
                </a:extLst>
              </a:tr>
              <a:tr h="4094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p001_up_ctrl_Male_vs_Female_Hopkins_Biswal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8659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p001_dn_ctrl_Male_vs_Female_Hopkins_Biswal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15288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extLst>
                  <a:ext uri="{0D108BD9-81ED-4DB2-BD59-A6C34878D82A}">
                    <a16:rowId xmlns:a16="http://schemas.microsoft.com/office/drawing/2014/main" val="3407223909"/>
                  </a:ext>
                </a:extLst>
              </a:tr>
              <a:tr h="4094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p001_up_ctrl_Male_vs_Female_Hopkins_Zhibin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4856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p001_dn_ctrl_Male_vs_Female_Hopkins_Zhibin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9545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extLst>
                  <a:ext uri="{0D108BD9-81ED-4DB2-BD59-A6C34878D82A}">
                    <a16:rowId xmlns:a16="http://schemas.microsoft.com/office/drawing/2014/main" val="2258421745"/>
                  </a:ext>
                </a:extLst>
              </a:tr>
              <a:tr h="4094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p001_up_ctrl_Male_vs_Female_Michigan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6743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p001_dn_ctrl_Male_vs_Female_Michigan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18596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extLst>
                  <a:ext uri="{0D108BD9-81ED-4DB2-BD59-A6C34878D82A}">
                    <a16:rowId xmlns:a16="http://schemas.microsoft.com/office/drawing/2014/main" val="1504500559"/>
                  </a:ext>
                </a:extLst>
              </a:tr>
              <a:tr h="4094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p001_up_ctrl_Male_vs_Female_NC_State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6580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p001_dn_ctrl_Male_vs_Female_NC_State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25996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extLst>
                  <a:ext uri="{0D108BD9-81ED-4DB2-BD59-A6C34878D82A}">
                    <a16:rowId xmlns:a16="http://schemas.microsoft.com/office/drawing/2014/main" val="2539094229"/>
                  </a:ext>
                </a:extLst>
              </a:tr>
              <a:tr h="32847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p001_up_ctrl_Male_vs_Female_Penn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6625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p001_dn_ctrl_Male_vs_Female_Penn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17980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57" marR="6257" marT="6257" marB="0" anchor="b"/>
                </a:tc>
                <a:extLst>
                  <a:ext uri="{0D108BD9-81ED-4DB2-BD59-A6C34878D82A}">
                    <a16:rowId xmlns:a16="http://schemas.microsoft.com/office/drawing/2014/main" val="3452120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72559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10 ppb As vs ctrl Female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57E6B4-F38C-437D-BFD7-422960B45D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639" y="1027024"/>
            <a:ext cx="11264336" cy="5545379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227E672C-DB4E-44F0-9F91-72B515117587}"/>
              </a:ext>
            </a:extLst>
          </p:cNvPr>
          <p:cNvSpPr/>
          <p:nvPr/>
        </p:nvSpPr>
        <p:spPr>
          <a:xfrm>
            <a:off x="178998" y="3254829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6757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DEHP vs ctrl Female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72644D-3387-460F-BA3A-61070993B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558" y="893247"/>
            <a:ext cx="11460483" cy="5424258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693032EA-5DC1-471B-8D38-4307502E2910}"/>
              </a:ext>
            </a:extLst>
          </p:cNvPr>
          <p:cNvSpPr/>
          <p:nvPr/>
        </p:nvSpPr>
        <p:spPr>
          <a:xfrm>
            <a:off x="60958" y="2769054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027BF94B-B016-4014-ABDD-09FE335C064A}"/>
              </a:ext>
            </a:extLst>
          </p:cNvPr>
          <p:cNvSpPr/>
          <p:nvPr/>
        </p:nvSpPr>
        <p:spPr>
          <a:xfrm>
            <a:off x="70482" y="3431205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B5A7B4A6-9CF1-4EF8-9DD9-2E51479416AC}"/>
              </a:ext>
            </a:extLst>
          </p:cNvPr>
          <p:cNvSpPr/>
          <p:nvPr/>
        </p:nvSpPr>
        <p:spPr>
          <a:xfrm>
            <a:off x="121917" y="2263808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4216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lead vs ctrl Female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25B6A3-418C-44F5-BC29-2976FD2E3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69" y="1147431"/>
            <a:ext cx="11534531" cy="4634244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6949508F-E7BE-4032-8BEA-2E05480C4A22}"/>
              </a:ext>
            </a:extLst>
          </p:cNvPr>
          <p:cNvSpPr/>
          <p:nvPr/>
        </p:nvSpPr>
        <p:spPr>
          <a:xfrm>
            <a:off x="60958" y="2769054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6273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low BPA vs ctrl Female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41C356-B42C-471D-8DAB-C34CCEF02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759704"/>
            <a:ext cx="11564704" cy="5617680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87D74D8C-C101-4267-9642-BDE2C66492AA}"/>
              </a:ext>
            </a:extLst>
          </p:cNvPr>
          <p:cNvSpPr/>
          <p:nvPr/>
        </p:nvSpPr>
        <p:spPr>
          <a:xfrm>
            <a:off x="17697" y="2340429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67234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PM 2.5 vs ctrl Female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E48A09-08A6-49B4-B68A-DA66B19C1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50" y="654930"/>
            <a:ext cx="11410950" cy="5585262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D379EDED-F8A9-4396-A6A1-479ED533B260}"/>
              </a:ext>
            </a:extLst>
          </p:cNvPr>
          <p:cNvSpPr/>
          <p:nvPr/>
        </p:nvSpPr>
        <p:spPr>
          <a:xfrm>
            <a:off x="232409" y="1254579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6185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TBT vs ctrl Female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B5B9A9-E44A-4489-BAFB-9B8A6E5E3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944346"/>
            <a:ext cx="11487150" cy="5628057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E03FA368-9F11-4F2B-A2C2-EC2A2003BC62}"/>
              </a:ext>
            </a:extLst>
          </p:cNvPr>
          <p:cNvSpPr/>
          <p:nvPr/>
        </p:nvSpPr>
        <p:spPr>
          <a:xfrm>
            <a:off x="99057" y="1826079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5192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TCDD vs ctrl Female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4156B3-2EEB-4C73-86EE-135BCEC267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272" y="981075"/>
            <a:ext cx="11651728" cy="5591328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E81C0F3C-14A9-4876-B916-8B6180557ED9}"/>
              </a:ext>
            </a:extLst>
          </p:cNvPr>
          <p:cNvSpPr/>
          <p:nvPr/>
        </p:nvSpPr>
        <p:spPr>
          <a:xfrm>
            <a:off x="-8369" y="1854654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3CB7CF04-BF04-4F5E-B018-57051921F6FE}"/>
              </a:ext>
            </a:extLst>
          </p:cNvPr>
          <p:cNvSpPr/>
          <p:nvPr/>
        </p:nvSpPr>
        <p:spPr>
          <a:xfrm>
            <a:off x="60958" y="2133175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2822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up BPA vs ctrl Female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7753C1-B9B3-4460-AD8C-1556289FC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4" y="930773"/>
            <a:ext cx="11496675" cy="5641629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F07A238F-D510-4243-ADC2-928CF5821C28}"/>
              </a:ext>
            </a:extLst>
          </p:cNvPr>
          <p:cNvSpPr/>
          <p:nvPr/>
        </p:nvSpPr>
        <p:spPr>
          <a:xfrm>
            <a:off x="146683" y="2076025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551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10 ppb As vs ctrl 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27C12F-F6B9-4C05-B0C2-5B75C5B0E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454" y="1152309"/>
            <a:ext cx="11467546" cy="5553291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C66FF99E-6D19-44EC-827B-87D0543494E6}"/>
              </a:ext>
            </a:extLst>
          </p:cNvPr>
          <p:cNvSpPr/>
          <p:nvPr/>
        </p:nvSpPr>
        <p:spPr>
          <a:xfrm>
            <a:off x="130091" y="4208472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3375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10 ppb As vs ctrl 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27C12F-F6B9-4C05-B0C2-5B75C5B0E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454" y="1152309"/>
            <a:ext cx="11467546" cy="5553291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C66FF99E-6D19-44EC-827B-87D0543494E6}"/>
              </a:ext>
            </a:extLst>
          </p:cNvPr>
          <p:cNvSpPr/>
          <p:nvPr/>
        </p:nvSpPr>
        <p:spPr>
          <a:xfrm>
            <a:off x="130091" y="4208472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652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B76C446-A136-4920-B069-3150E974CD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65624"/>
              </p:ext>
            </p:extLst>
          </p:nvPr>
        </p:nvGraphicFramePr>
        <p:xfrm>
          <a:off x="287381" y="1253332"/>
          <a:ext cx="10467704" cy="306494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614059">
                  <a:extLst>
                    <a:ext uri="{9D8B030D-6E8A-4147-A177-3AD203B41FA5}">
                      <a16:colId xmlns:a16="http://schemas.microsoft.com/office/drawing/2014/main" val="3658950783"/>
                    </a:ext>
                  </a:extLst>
                </a:gridCol>
                <a:gridCol w="966651">
                  <a:extLst>
                    <a:ext uri="{9D8B030D-6E8A-4147-A177-3AD203B41FA5}">
                      <a16:colId xmlns:a16="http://schemas.microsoft.com/office/drawing/2014/main" val="4280203068"/>
                    </a:ext>
                  </a:extLst>
                </a:gridCol>
                <a:gridCol w="3270068">
                  <a:extLst>
                    <a:ext uri="{9D8B030D-6E8A-4147-A177-3AD203B41FA5}">
                      <a16:colId xmlns:a16="http://schemas.microsoft.com/office/drawing/2014/main" val="3262219417"/>
                    </a:ext>
                  </a:extLst>
                </a:gridCol>
                <a:gridCol w="2616926">
                  <a:extLst>
                    <a:ext uri="{9D8B030D-6E8A-4147-A177-3AD203B41FA5}">
                      <a16:colId xmlns:a16="http://schemas.microsoft.com/office/drawing/2014/main" val="556842918"/>
                    </a:ext>
                  </a:extLst>
                </a:gridCol>
              </a:tblGrid>
              <a:tr h="18251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up_comparison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up_DMR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down_comparison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dn_DMR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extLst>
                  <a:ext uri="{0D108BD9-81ED-4DB2-BD59-A6C34878D82A}">
                    <a16:rowId xmlns:a16="http://schemas.microsoft.com/office/drawing/2014/main" val="3276611293"/>
                  </a:ext>
                </a:extLst>
              </a:tr>
              <a:tr h="35999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p001_up_ctrl_Male_vs_Female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3632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p001_dn_ctrl_Male_vs_Female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2152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extLst>
                  <a:ext uri="{0D108BD9-81ED-4DB2-BD59-A6C34878D82A}">
                    <a16:rowId xmlns:a16="http://schemas.microsoft.com/office/drawing/2014/main" val="2185746894"/>
                  </a:ext>
                </a:extLst>
              </a:tr>
              <a:tr h="35999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p001_up_ctrl_Male_vs_Female_Baylor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7662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p001_dn_ctrl_Male_vs_Female_Baylor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9120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extLst>
                  <a:ext uri="{0D108BD9-81ED-4DB2-BD59-A6C34878D82A}">
                    <a16:rowId xmlns:a16="http://schemas.microsoft.com/office/drawing/2014/main" val="3107246144"/>
                  </a:ext>
                </a:extLst>
              </a:tr>
              <a:tr h="44872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p001_up_ctrl_Male_vs_Female_Hopkins_Biswal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5863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p001_dn_ctrl_Male_vs_Female_Hopkins_Biswal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4424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extLst>
                  <a:ext uri="{0D108BD9-81ED-4DB2-BD59-A6C34878D82A}">
                    <a16:rowId xmlns:a16="http://schemas.microsoft.com/office/drawing/2014/main" val="1656008127"/>
                  </a:ext>
                </a:extLst>
              </a:tr>
              <a:tr h="44872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p001_up_ctrl_Male_vs_Female_Hopkins_Zhibin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3002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p001_dn_ctrl_Male_vs_Female_Hopkins_Zhibin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4443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extLst>
                  <a:ext uri="{0D108BD9-81ED-4DB2-BD59-A6C34878D82A}">
                    <a16:rowId xmlns:a16="http://schemas.microsoft.com/office/drawing/2014/main" val="263759183"/>
                  </a:ext>
                </a:extLst>
              </a:tr>
              <a:tr h="44872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p001_up_ctrl_Male_vs_Female_Michigan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8446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p001_dn_ctrl_Male_vs_Female_Michigan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6198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extLst>
                  <a:ext uri="{0D108BD9-81ED-4DB2-BD59-A6C34878D82A}">
                    <a16:rowId xmlns:a16="http://schemas.microsoft.com/office/drawing/2014/main" val="3382234651"/>
                  </a:ext>
                </a:extLst>
              </a:tr>
              <a:tr h="44872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p001_up_ctrl_Male_vs_Female_NC_State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6046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p001_dn_ctrl_Male_vs_Female_NC_State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5532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extLst>
                  <a:ext uri="{0D108BD9-81ED-4DB2-BD59-A6C34878D82A}">
                    <a16:rowId xmlns:a16="http://schemas.microsoft.com/office/drawing/2014/main" val="3170059376"/>
                  </a:ext>
                </a:extLst>
              </a:tr>
              <a:tr h="35999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p001_up_ctrl_Male_vs_Female_Penn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7832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p001_dn_ctrl_Male_vs_Female_Penn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4552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76" marR="7176" marT="7176" marB="0" anchor="b"/>
                </a:tc>
                <a:extLst>
                  <a:ext uri="{0D108BD9-81ED-4DB2-BD59-A6C34878D82A}">
                    <a16:rowId xmlns:a16="http://schemas.microsoft.com/office/drawing/2014/main" val="390412699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7A4A099-35C3-4CB2-8BD7-849B1576F05D}"/>
              </a:ext>
            </a:extLst>
          </p:cNvPr>
          <p:cNvSpPr txBox="1"/>
          <p:nvPr/>
        </p:nvSpPr>
        <p:spPr>
          <a:xfrm>
            <a:off x="661851" y="400594"/>
            <a:ext cx="2534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Ctrl blood sex</a:t>
            </a:r>
          </a:p>
        </p:txBody>
      </p:sp>
    </p:spTree>
    <p:extLst>
      <p:ext uri="{BB962C8B-B14F-4D97-AF65-F5344CB8AC3E}">
        <p14:creationId xmlns:p14="http://schemas.microsoft.com/office/powerpoint/2010/main" val="304234473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DEHP vs ctrl 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C90F87-3244-4A73-A4CF-99B3E173C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158" y="1549328"/>
            <a:ext cx="11382842" cy="3479871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D0CB21BB-F800-41C8-B515-B276E5DFD712}"/>
              </a:ext>
            </a:extLst>
          </p:cNvPr>
          <p:cNvSpPr/>
          <p:nvPr/>
        </p:nvSpPr>
        <p:spPr>
          <a:xfrm>
            <a:off x="260517" y="3779847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29312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Lead vs ctrl 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223ECE-A0E4-41F0-A836-51F7F9D22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" y="1180786"/>
            <a:ext cx="11439525" cy="4354399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3B5FC8B3-3FA6-45EC-80FE-1DA609408968}"/>
              </a:ext>
            </a:extLst>
          </p:cNvPr>
          <p:cNvSpPr/>
          <p:nvPr/>
        </p:nvSpPr>
        <p:spPr>
          <a:xfrm>
            <a:off x="194308" y="2303472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28055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low BPA vs ctrl 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A90B3E-0A3E-495B-9235-3138F7E1F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656" y="1709560"/>
            <a:ext cx="11329043" cy="2443340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A83C616A-40DD-4F42-BD30-595FDE559947}"/>
              </a:ext>
            </a:extLst>
          </p:cNvPr>
          <p:cNvSpPr/>
          <p:nvPr/>
        </p:nvSpPr>
        <p:spPr>
          <a:xfrm>
            <a:off x="114301" y="2627322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5715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PM 2.5 vs ctrl 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D9F6FE-1504-4631-B97B-EF5D5947D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654929"/>
            <a:ext cx="11643359" cy="5618323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43F00BD3-3AFD-4474-B9D9-6205763E2C30}"/>
              </a:ext>
            </a:extLst>
          </p:cNvPr>
          <p:cNvSpPr/>
          <p:nvPr/>
        </p:nvSpPr>
        <p:spPr>
          <a:xfrm>
            <a:off x="0" y="2408247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22689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TBT vs ctrl 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1674DE-92BF-464A-98E4-5DE9D1472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603" y="822090"/>
            <a:ext cx="11607397" cy="5597760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D656CACC-1322-40C7-8B9D-AEC9F28EB59E}"/>
              </a:ext>
            </a:extLst>
          </p:cNvPr>
          <p:cNvSpPr/>
          <p:nvPr/>
        </p:nvSpPr>
        <p:spPr>
          <a:xfrm>
            <a:off x="35962" y="4608522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6151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TCDD vs ctrl 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D8DCB7-6229-43F2-BA38-C53FD39D0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32" y="914400"/>
            <a:ext cx="11615768" cy="5658003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D606AE45-9F86-4C07-BD69-01056CCD41DD}"/>
              </a:ext>
            </a:extLst>
          </p:cNvPr>
          <p:cNvSpPr/>
          <p:nvPr/>
        </p:nvSpPr>
        <p:spPr>
          <a:xfrm>
            <a:off x="0" y="2036772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6234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up BPA vs ctrl Male Hyper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C8A619-5709-4823-BD72-7F3A2843C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5" y="905082"/>
            <a:ext cx="11325225" cy="5543496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52BBFCF7-303E-42C1-83E3-E06BEA0FC49E}"/>
              </a:ext>
            </a:extLst>
          </p:cNvPr>
          <p:cNvSpPr/>
          <p:nvPr/>
        </p:nvSpPr>
        <p:spPr>
          <a:xfrm>
            <a:off x="318134" y="1589097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7808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20562-8F0E-4EEA-94D9-0010E0C17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F75FF-84D1-4139-9CF8-48F143892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6287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Liver 10 ppb As vs ctrl Female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68C3AC-C4D5-4D17-A03F-E91EEF7C2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" y="818501"/>
            <a:ext cx="11372850" cy="5566614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BDEAA1BA-4336-49E1-BB74-377228F6A536}"/>
              </a:ext>
            </a:extLst>
          </p:cNvPr>
          <p:cNvSpPr/>
          <p:nvPr/>
        </p:nvSpPr>
        <p:spPr>
          <a:xfrm>
            <a:off x="270509" y="2208222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6944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Liver DEHP vs ctrl Female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7820B2-3530-4EA6-80A3-C3C55E716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809624"/>
            <a:ext cx="11582401" cy="5665001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FF4835BC-CEFA-46E6-9330-BB90726F3FC4}"/>
              </a:ext>
            </a:extLst>
          </p:cNvPr>
          <p:cNvSpPr/>
          <p:nvPr/>
        </p:nvSpPr>
        <p:spPr>
          <a:xfrm>
            <a:off x="60958" y="4427547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195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3D6742-B2C5-45E0-8B6B-7513DBCBB6C8}"/>
              </a:ext>
            </a:extLst>
          </p:cNvPr>
          <p:cNvSpPr txBox="1"/>
          <p:nvPr/>
        </p:nvSpPr>
        <p:spPr>
          <a:xfrm>
            <a:off x="748938" y="278675"/>
            <a:ext cx="327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Liver ctrl one to others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093DAC5-F6D1-4945-97F3-9CC125459F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099488"/>
              </p:ext>
            </p:extLst>
          </p:nvPr>
        </p:nvGraphicFramePr>
        <p:xfrm>
          <a:off x="470262" y="1571435"/>
          <a:ext cx="11321144" cy="283925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857898">
                  <a:extLst>
                    <a:ext uri="{9D8B030D-6E8A-4147-A177-3AD203B41FA5}">
                      <a16:colId xmlns:a16="http://schemas.microsoft.com/office/drawing/2014/main" val="3068588664"/>
                    </a:ext>
                  </a:extLst>
                </a:gridCol>
                <a:gridCol w="984069">
                  <a:extLst>
                    <a:ext uri="{9D8B030D-6E8A-4147-A177-3AD203B41FA5}">
                      <a16:colId xmlns:a16="http://schemas.microsoft.com/office/drawing/2014/main" val="1111167641"/>
                    </a:ext>
                  </a:extLst>
                </a:gridCol>
                <a:gridCol w="3648891">
                  <a:extLst>
                    <a:ext uri="{9D8B030D-6E8A-4147-A177-3AD203B41FA5}">
                      <a16:colId xmlns:a16="http://schemas.microsoft.com/office/drawing/2014/main" val="537317580"/>
                    </a:ext>
                  </a:extLst>
                </a:gridCol>
                <a:gridCol w="2830286">
                  <a:extLst>
                    <a:ext uri="{9D8B030D-6E8A-4147-A177-3AD203B41FA5}">
                      <a16:colId xmlns:a16="http://schemas.microsoft.com/office/drawing/2014/main" val="4061655285"/>
                    </a:ext>
                  </a:extLst>
                </a:gridCol>
              </a:tblGrid>
              <a:tr h="17912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up_comparison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up_DMR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down_comparison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dn_DMR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extLst>
                  <a:ext uri="{0D108BD9-81ED-4DB2-BD59-A6C34878D82A}">
                    <a16:rowId xmlns:a16="http://schemas.microsoft.com/office/drawing/2014/main" val="3368313772"/>
                  </a:ext>
                </a:extLst>
              </a:tr>
              <a:tr h="35329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p001_up_ctrl_liver_Baylor_vs_others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1759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p001_dn_ctrl_liver_Baylor_vs_others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506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extLst>
                  <a:ext uri="{0D108BD9-81ED-4DB2-BD59-A6C34878D82A}">
                    <a16:rowId xmlns:a16="http://schemas.microsoft.com/office/drawing/2014/main" val="310781912"/>
                  </a:ext>
                </a:extLst>
              </a:tr>
              <a:tr h="35329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p001_up_ctrl_liver_Chicago_vs_others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1560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p001_dn_ctrl_liver_Chicago_vs_others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5318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extLst>
                  <a:ext uri="{0D108BD9-81ED-4DB2-BD59-A6C34878D82A}">
                    <a16:rowId xmlns:a16="http://schemas.microsoft.com/office/drawing/2014/main" val="2762248444"/>
                  </a:ext>
                </a:extLst>
              </a:tr>
              <a:tr h="44038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p001_up_ctrl_liver_Hopkins_Biswal_vs_others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667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p001_dn_ctrl_liver_Hopkins_Biswal_vs_others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1766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extLst>
                  <a:ext uri="{0D108BD9-81ED-4DB2-BD59-A6C34878D82A}">
                    <a16:rowId xmlns:a16="http://schemas.microsoft.com/office/drawing/2014/main" val="2554495899"/>
                  </a:ext>
                </a:extLst>
              </a:tr>
              <a:tr h="35501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p001_up_ctrl_liver_Hopkins_Zhibin_vs_others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7362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p001_dn_ctrl_liver_Hopkins_Zhibin_vs_others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1024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extLst>
                  <a:ext uri="{0D108BD9-81ED-4DB2-BD59-A6C34878D82A}">
                    <a16:rowId xmlns:a16="http://schemas.microsoft.com/office/drawing/2014/main" val="2431900781"/>
                  </a:ext>
                </a:extLst>
              </a:tr>
              <a:tr h="35329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p001_up_ctrl_liver_Michigan_vs_others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5677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p001_dn_ctrl_liver_Michigan_vs_others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27931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extLst>
                  <a:ext uri="{0D108BD9-81ED-4DB2-BD59-A6C34878D82A}">
                    <a16:rowId xmlns:a16="http://schemas.microsoft.com/office/drawing/2014/main" val="79127162"/>
                  </a:ext>
                </a:extLst>
              </a:tr>
              <a:tr h="44038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p001_up_ctrl_liver_NC_State_vs_others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2192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p001_dn_ctrl_liver_NC_State_vs_others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258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extLst>
                  <a:ext uri="{0D108BD9-81ED-4DB2-BD59-A6C34878D82A}">
                    <a16:rowId xmlns:a16="http://schemas.microsoft.com/office/drawing/2014/main" val="2881073269"/>
                  </a:ext>
                </a:extLst>
              </a:tr>
              <a:tr h="35329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p001_up_ctrl_liver_Penn_vs_others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290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p001_dn_ctrl_liver_Penn_vs_others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1139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390" marR="7390" marT="7390" marB="0" anchor="b"/>
                </a:tc>
                <a:extLst>
                  <a:ext uri="{0D108BD9-81ED-4DB2-BD59-A6C34878D82A}">
                    <a16:rowId xmlns:a16="http://schemas.microsoft.com/office/drawing/2014/main" val="4104834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964833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Liver lead vs ctrl Female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E88F1E-48D0-4C8B-9E14-BAAE14686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748046"/>
            <a:ext cx="11582401" cy="5613154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5714E468-88C5-4901-98C7-26FE8825F30B}"/>
              </a:ext>
            </a:extLst>
          </p:cNvPr>
          <p:cNvSpPr/>
          <p:nvPr/>
        </p:nvSpPr>
        <p:spPr>
          <a:xfrm>
            <a:off x="60958" y="3554623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71849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Liver low BPA vs ctrl Female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F6C4D3-44B4-4B28-B65B-5BB2E941F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442" y="654929"/>
            <a:ext cx="11659557" cy="5669671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E1E752CD-F5BD-4163-81F1-01F436D26934}"/>
              </a:ext>
            </a:extLst>
          </p:cNvPr>
          <p:cNvSpPr/>
          <p:nvPr/>
        </p:nvSpPr>
        <p:spPr>
          <a:xfrm>
            <a:off x="-16199" y="5812048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17200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Liver Chicago PM 2.5 vs ctrl Female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00D061-11F2-4D3B-9FE3-4040CF40F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866775"/>
            <a:ext cx="11351663" cy="5570639"/>
          </a:xfrm>
          <a:prstGeom prst="rect">
            <a:avLst/>
          </a:prstGeom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CF0B42D3-2625-4932-BC7D-B02C12779A0F}"/>
              </a:ext>
            </a:extLst>
          </p:cNvPr>
          <p:cNvSpPr/>
          <p:nvPr/>
        </p:nvSpPr>
        <p:spPr>
          <a:xfrm>
            <a:off x="60958" y="4992898"/>
            <a:ext cx="548641" cy="174171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30851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Liver Hopkins PM2.5 vs ctrl Female Hypo DMRs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06C7F0-0CE3-4893-9EBD-ED4E1C0A3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25" y="877393"/>
            <a:ext cx="11496675" cy="564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9005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Liver vs ctrl Female Hypo DMRs</a:t>
            </a:r>
          </a:p>
        </p:txBody>
      </p:sp>
    </p:spTree>
    <p:extLst>
      <p:ext uri="{BB962C8B-B14F-4D97-AF65-F5344CB8AC3E}">
        <p14:creationId xmlns:p14="http://schemas.microsoft.com/office/powerpoint/2010/main" val="94982030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Liver vs ctrl Female Hypo DMRs</a:t>
            </a:r>
          </a:p>
        </p:txBody>
      </p:sp>
    </p:spTree>
    <p:extLst>
      <p:ext uri="{BB962C8B-B14F-4D97-AF65-F5344CB8AC3E}">
        <p14:creationId xmlns:p14="http://schemas.microsoft.com/office/powerpoint/2010/main" val="307131233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5AFDC4-25E3-4538-A89E-5A0F57BD12DB}"/>
              </a:ext>
            </a:extLst>
          </p:cNvPr>
          <p:cNvSpPr txBox="1"/>
          <p:nvPr/>
        </p:nvSpPr>
        <p:spPr>
          <a:xfrm>
            <a:off x="609599" y="285597"/>
            <a:ext cx="5416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Liver vs ctrl Female Hypo DMRs</a:t>
            </a:r>
          </a:p>
        </p:txBody>
      </p:sp>
    </p:spTree>
    <p:extLst>
      <p:ext uri="{BB962C8B-B14F-4D97-AF65-F5344CB8AC3E}">
        <p14:creationId xmlns:p14="http://schemas.microsoft.com/office/powerpoint/2010/main" val="355786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BBFCD64-C9DD-4262-9D4C-73D0B5DDE9AB}"/>
              </a:ext>
            </a:extLst>
          </p:cNvPr>
          <p:cNvSpPr txBox="1"/>
          <p:nvPr/>
        </p:nvSpPr>
        <p:spPr>
          <a:xfrm>
            <a:off x="748938" y="278675"/>
            <a:ext cx="3274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Blood ctrl one to others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1849569-158B-4AB3-9855-314247873A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294531"/>
              </p:ext>
            </p:extLst>
          </p:nvPr>
        </p:nvGraphicFramePr>
        <p:xfrm>
          <a:off x="687976" y="1825626"/>
          <a:ext cx="9945188" cy="257293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718561">
                  <a:extLst>
                    <a:ext uri="{9D8B030D-6E8A-4147-A177-3AD203B41FA5}">
                      <a16:colId xmlns:a16="http://schemas.microsoft.com/office/drawing/2014/main" val="1267196639"/>
                    </a:ext>
                  </a:extLst>
                </a:gridCol>
                <a:gridCol w="1254033">
                  <a:extLst>
                    <a:ext uri="{9D8B030D-6E8A-4147-A177-3AD203B41FA5}">
                      <a16:colId xmlns:a16="http://schemas.microsoft.com/office/drawing/2014/main" val="393190849"/>
                    </a:ext>
                  </a:extLst>
                </a:gridCol>
                <a:gridCol w="3962401">
                  <a:extLst>
                    <a:ext uri="{9D8B030D-6E8A-4147-A177-3AD203B41FA5}">
                      <a16:colId xmlns:a16="http://schemas.microsoft.com/office/drawing/2014/main" val="2525803891"/>
                    </a:ext>
                  </a:extLst>
                </a:gridCol>
                <a:gridCol w="1010193">
                  <a:extLst>
                    <a:ext uri="{9D8B030D-6E8A-4147-A177-3AD203B41FA5}">
                      <a16:colId xmlns:a16="http://schemas.microsoft.com/office/drawing/2014/main" val="1661843151"/>
                    </a:ext>
                  </a:extLst>
                </a:gridCol>
              </a:tblGrid>
              <a:tr h="172866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up_comparison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up_DMR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down_comparison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dn_DMR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extLst>
                  <a:ext uri="{0D108BD9-81ED-4DB2-BD59-A6C34878D82A}">
                    <a16:rowId xmlns:a16="http://schemas.microsoft.com/office/drawing/2014/main" val="2659208895"/>
                  </a:ext>
                </a:extLst>
              </a:tr>
              <a:tr h="3409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p001_up_ctrl_blood_Baylor_vs_others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2350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p001_dn_ctrl_blood_Baylor_vs_others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2314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extLst>
                  <a:ext uri="{0D108BD9-81ED-4DB2-BD59-A6C34878D82A}">
                    <a16:rowId xmlns:a16="http://schemas.microsoft.com/office/drawing/2014/main" val="3822794573"/>
                  </a:ext>
                </a:extLst>
              </a:tr>
              <a:tr h="4250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p001_up_ctrl_blood_Hopkins_Biswal_vs_others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1634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p001_dn_ctrl_blood_Hopkins_Biswal_vs_others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836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extLst>
                  <a:ext uri="{0D108BD9-81ED-4DB2-BD59-A6C34878D82A}">
                    <a16:rowId xmlns:a16="http://schemas.microsoft.com/office/drawing/2014/main" val="1608557065"/>
                  </a:ext>
                </a:extLst>
              </a:tr>
              <a:tr h="4250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p001_up_ctrl_blood_Hopkins_Zhibin_vs_others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1921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p001_dn_ctrl_blood_Hopkins_Zhibin_vs_others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313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extLst>
                  <a:ext uri="{0D108BD9-81ED-4DB2-BD59-A6C34878D82A}">
                    <a16:rowId xmlns:a16="http://schemas.microsoft.com/office/drawing/2014/main" val="2988930270"/>
                  </a:ext>
                </a:extLst>
              </a:tr>
              <a:tr h="4250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p001_up_ctrl_blood_Michigan_vs_others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4140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p001_dn_ctrl_blood_Michigan_vs_others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27965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extLst>
                  <a:ext uri="{0D108BD9-81ED-4DB2-BD59-A6C34878D82A}">
                    <a16:rowId xmlns:a16="http://schemas.microsoft.com/office/drawing/2014/main" val="3531563556"/>
                  </a:ext>
                </a:extLst>
              </a:tr>
              <a:tr h="42500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p001_up_ctrl_blood_NC_State_vs_others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3965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p001_dn_ctrl_blood_NC_State_vs_others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334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extLst>
                  <a:ext uri="{0D108BD9-81ED-4DB2-BD59-A6C34878D82A}">
                    <a16:rowId xmlns:a16="http://schemas.microsoft.com/office/drawing/2014/main" val="1835425799"/>
                  </a:ext>
                </a:extLst>
              </a:tr>
              <a:tr h="3409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p001_up_ctrl_blood_Penn_vs_others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924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p001_dn_ctrl_blood_Penn_vs_others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 dirty="0">
                          <a:effectLst/>
                        </a:rPr>
                        <a:t>484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133" marR="8133" marT="8133" marB="0" anchor="b"/>
                </a:tc>
                <a:extLst>
                  <a:ext uri="{0D108BD9-81ED-4DB2-BD59-A6C34878D82A}">
                    <a16:rowId xmlns:a16="http://schemas.microsoft.com/office/drawing/2014/main" val="615539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249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DAF78B2-B2C0-409F-9B30-C6D1BF521407}"/>
              </a:ext>
            </a:extLst>
          </p:cNvPr>
          <p:cNvSpPr txBox="1"/>
          <p:nvPr/>
        </p:nvSpPr>
        <p:spPr>
          <a:xfrm>
            <a:off x="981074" y="76200"/>
            <a:ext cx="505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Blood</a:t>
            </a:r>
            <a:r>
              <a:rPr lang="en-US" dirty="0"/>
              <a:t>: Up BPA vs Ctrl, Penn, </a:t>
            </a:r>
            <a:r>
              <a:rPr lang="en-US" dirty="0">
                <a:solidFill>
                  <a:schemeClr val="accent1"/>
                </a:solidFill>
              </a:rPr>
              <a:t>male</a:t>
            </a:r>
            <a:r>
              <a:rPr lang="en-US" dirty="0"/>
              <a:t>, hyper DMRs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8F8F22-7B0A-47E5-8246-ABA9C2D42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698" y="369332"/>
            <a:ext cx="10734277" cy="528833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06FCE33-2D9C-4B84-9BF6-67084572DC53}"/>
              </a:ext>
            </a:extLst>
          </p:cNvPr>
          <p:cNvSpPr/>
          <p:nvPr/>
        </p:nvSpPr>
        <p:spPr>
          <a:xfrm>
            <a:off x="333375" y="5719970"/>
            <a:ext cx="11753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“CLARITY-BPA: Effects of chronic Bisphenol A exposure on the immune system: Part 1 - Quantification of the relative number and proportion of leukocyte populations in the spleen and thymus”</a:t>
            </a:r>
          </a:p>
          <a:p>
            <a:r>
              <a:rPr lang="en-US" sz="1200" dirty="0"/>
              <a:t>“bisphenol A co-treated with Estradiol] results in decreased expression of ARFGAP1 mRNA”</a:t>
            </a:r>
          </a:p>
          <a:p>
            <a:r>
              <a:rPr lang="en-US" sz="1200" dirty="0"/>
              <a:t>“Bisphenol A exposure triggers apoptosis via three signaling pathways in Caenorhabditis elegans”</a:t>
            </a: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74622065-DCFC-4516-957D-ADE3AB511BF0}"/>
              </a:ext>
            </a:extLst>
          </p:cNvPr>
          <p:cNvSpPr/>
          <p:nvPr/>
        </p:nvSpPr>
        <p:spPr>
          <a:xfrm>
            <a:off x="827314" y="914400"/>
            <a:ext cx="268061" cy="1790700"/>
          </a:xfrm>
          <a:prstGeom prst="leftBrac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385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3117</Words>
  <Application>Microsoft Office PowerPoint</Application>
  <PresentationFormat>Widescreen</PresentationFormat>
  <Paragraphs>367</Paragraphs>
  <Slides>76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1" baseType="lpstr">
      <vt:lpstr>Merriweather</vt:lpstr>
      <vt:lpstr>Arial</vt:lpstr>
      <vt:lpstr>Calibri</vt:lpstr>
      <vt:lpstr>Calibri Light</vt:lpstr>
      <vt:lpstr>Office Theme</vt:lpstr>
      <vt:lpstr>TaRGET meeting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shfu</dc:creator>
  <cp:lastModifiedBy>shfu</cp:lastModifiedBy>
  <cp:revision>111</cp:revision>
  <dcterms:created xsi:type="dcterms:W3CDTF">2021-02-25T19:03:50Z</dcterms:created>
  <dcterms:modified xsi:type="dcterms:W3CDTF">2021-02-26T22:24:24Z</dcterms:modified>
</cp:coreProperties>
</file>