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0"/>
  </p:notes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  <p:sldId id="265" r:id="rId11"/>
    <p:sldId id="267" r:id="rId12"/>
    <p:sldId id="266" r:id="rId13"/>
    <p:sldId id="268" r:id="rId14"/>
    <p:sldId id="272" r:id="rId15"/>
    <p:sldId id="269" r:id="rId16"/>
    <p:sldId id="270" r:id="rId17"/>
    <p:sldId id="273" r:id="rId18"/>
    <p:sldId id="275" r:id="rId19"/>
    <p:sldId id="274" r:id="rId20"/>
    <p:sldId id="278" r:id="rId21"/>
    <p:sldId id="277" r:id="rId22"/>
    <p:sldId id="279" r:id="rId23"/>
    <p:sldId id="276" r:id="rId24"/>
    <p:sldId id="280" r:id="rId25"/>
    <p:sldId id="281" r:id="rId26"/>
    <p:sldId id="283" r:id="rId27"/>
    <p:sldId id="282" r:id="rId28"/>
    <p:sldId id="284" r:id="rId29"/>
    <p:sldId id="29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5" r:id="rId40"/>
    <p:sldId id="300" r:id="rId41"/>
    <p:sldId id="303" r:id="rId42"/>
    <p:sldId id="301" r:id="rId43"/>
    <p:sldId id="304" r:id="rId44"/>
    <p:sldId id="302" r:id="rId45"/>
    <p:sldId id="305" r:id="rId46"/>
    <p:sldId id="306" r:id="rId47"/>
    <p:sldId id="298" r:id="rId48"/>
    <p:sldId id="315" r:id="rId49"/>
    <p:sldId id="310" r:id="rId50"/>
    <p:sldId id="318" r:id="rId51"/>
    <p:sldId id="299" r:id="rId52"/>
    <p:sldId id="307" r:id="rId53"/>
    <p:sldId id="323" r:id="rId54"/>
    <p:sldId id="324" r:id="rId55"/>
    <p:sldId id="296" r:id="rId56"/>
    <p:sldId id="308" r:id="rId57"/>
    <p:sldId id="322" r:id="rId58"/>
    <p:sldId id="297" r:id="rId59"/>
    <p:sldId id="309" r:id="rId60"/>
    <p:sldId id="320" r:id="rId61"/>
    <p:sldId id="321" r:id="rId62"/>
    <p:sldId id="325" r:id="rId63"/>
    <p:sldId id="319" r:id="rId64"/>
    <p:sldId id="326" r:id="rId65"/>
    <p:sldId id="313" r:id="rId66"/>
    <p:sldId id="316" r:id="rId67"/>
    <p:sldId id="314" r:id="rId68"/>
    <p:sldId id="317" r:id="rId69"/>
    <p:sldId id="333" r:id="rId70"/>
    <p:sldId id="334" r:id="rId71"/>
    <p:sldId id="329" r:id="rId72"/>
    <p:sldId id="330" r:id="rId73"/>
    <p:sldId id="327" r:id="rId74"/>
    <p:sldId id="331" r:id="rId75"/>
    <p:sldId id="339" r:id="rId76"/>
    <p:sldId id="340" r:id="rId77"/>
    <p:sldId id="341" r:id="rId78"/>
    <p:sldId id="335" r:id="rId79"/>
    <p:sldId id="336" r:id="rId80"/>
    <p:sldId id="337" r:id="rId81"/>
    <p:sldId id="338" r:id="rId82"/>
    <p:sldId id="342" r:id="rId83"/>
    <p:sldId id="346" r:id="rId84"/>
    <p:sldId id="332" r:id="rId85"/>
    <p:sldId id="347" r:id="rId86"/>
    <p:sldId id="343" r:id="rId87"/>
    <p:sldId id="344" r:id="rId88"/>
    <p:sldId id="348" r:id="rId8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94"/>
    <p:restoredTop sz="92925"/>
  </p:normalViewPr>
  <p:slideViewPr>
    <p:cSldViewPr snapToGrid="0">
      <p:cViewPr varScale="1">
        <p:scale>
          <a:sx n="100" d="100"/>
          <a:sy n="100" d="100"/>
        </p:scale>
        <p:origin x="15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notesMaster" Target="notesMasters/notes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H3K4Me3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Satb2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FB_P0</c:v>
                </c:pt>
                <c:pt idx="1">
                  <c:v>WT</c:v>
                </c:pt>
                <c:pt idx="2">
                  <c:v>HET</c:v>
                </c:pt>
                <c:pt idx="3">
                  <c:v>KO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1018</c:v>
                </c:pt>
                <c:pt idx="1">
                  <c:v>1237</c:v>
                </c:pt>
                <c:pt idx="2">
                  <c:v>683</c:v>
                </c:pt>
                <c:pt idx="3">
                  <c:v>305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AA-A345-B182-B1B5270A6AD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All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FB_P0</c:v>
                </c:pt>
                <c:pt idx="1">
                  <c:v>WT</c:v>
                </c:pt>
                <c:pt idx="2">
                  <c:v>HET</c:v>
                </c:pt>
                <c:pt idx="3">
                  <c:v>KO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22352</c:v>
                </c:pt>
                <c:pt idx="1">
                  <c:v>19219</c:v>
                </c:pt>
                <c:pt idx="2">
                  <c:v>14390</c:v>
                </c:pt>
                <c:pt idx="3">
                  <c:v>9189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AA-A345-B182-B1B5270A6A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20049919"/>
        <c:axId val="698583135"/>
      </c:barChart>
      <c:catAx>
        <c:axId val="820049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8583135"/>
        <c:crosses val="autoZero"/>
        <c:auto val="1"/>
        <c:lblAlgn val="ctr"/>
        <c:lblOffset val="100"/>
        <c:noMultiLvlLbl val="0"/>
      </c:catAx>
      <c:valAx>
        <c:axId val="6985831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00499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H3K27Me3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Satb2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FB_P0</c:v>
                </c:pt>
                <c:pt idx="1">
                  <c:v>WT</c:v>
                </c:pt>
                <c:pt idx="2">
                  <c:v>HET</c:v>
                </c:pt>
                <c:pt idx="3">
                  <c:v>KO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</c:v>
                </c:pt>
                <c:pt idx="1">
                  <c:v>132</c:v>
                </c:pt>
                <c:pt idx="2">
                  <c:v>192</c:v>
                </c:pt>
                <c:pt idx="3">
                  <c:v>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F6-104C-980A-9D1E3032850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All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FB_P0</c:v>
                </c:pt>
                <c:pt idx="1">
                  <c:v>WT</c:v>
                </c:pt>
                <c:pt idx="2">
                  <c:v>HET</c:v>
                </c:pt>
                <c:pt idx="3">
                  <c:v>KO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12471</c:v>
                </c:pt>
                <c:pt idx="1">
                  <c:v>19005</c:v>
                </c:pt>
                <c:pt idx="2">
                  <c:v>20607</c:v>
                </c:pt>
                <c:pt idx="3">
                  <c:v>18001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DF6-104C-980A-9D1E303285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52990192"/>
        <c:axId val="852934688"/>
      </c:barChart>
      <c:catAx>
        <c:axId val="852990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2934688"/>
        <c:crosses val="autoZero"/>
        <c:auto val="1"/>
        <c:lblAlgn val="ctr"/>
        <c:lblOffset val="100"/>
        <c:noMultiLvlLbl val="0"/>
      </c:catAx>
      <c:valAx>
        <c:axId val="852934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2990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H3K27Ac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Satb2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FB_P0</c:v>
                </c:pt>
                <c:pt idx="1">
                  <c:v>WT</c:v>
                </c:pt>
                <c:pt idx="2">
                  <c:v>HET</c:v>
                </c:pt>
                <c:pt idx="3">
                  <c:v>KO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4463</c:v>
                </c:pt>
                <c:pt idx="1">
                  <c:v>2917</c:v>
                </c:pt>
                <c:pt idx="2">
                  <c:v>3661</c:v>
                </c:pt>
                <c:pt idx="3">
                  <c:v>1463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E6-5E45-9DE8-A43BD1DDB3A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All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FB_P0</c:v>
                </c:pt>
                <c:pt idx="1">
                  <c:v>WT</c:v>
                </c:pt>
                <c:pt idx="2">
                  <c:v>HET</c:v>
                </c:pt>
                <c:pt idx="3">
                  <c:v>KO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44558</c:v>
                </c:pt>
                <c:pt idx="1">
                  <c:v>12728</c:v>
                </c:pt>
                <c:pt idx="2">
                  <c:v>18246</c:v>
                </c:pt>
                <c:pt idx="3">
                  <c:v>8877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E6-5E45-9DE8-A43BD1DDB3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51618464"/>
        <c:axId val="1851189616"/>
      </c:barChart>
      <c:catAx>
        <c:axId val="1851618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1189616"/>
        <c:crosses val="autoZero"/>
        <c:auto val="1"/>
        <c:lblAlgn val="ctr"/>
        <c:lblOffset val="100"/>
        <c:noMultiLvlLbl val="0"/>
      </c:catAx>
      <c:valAx>
        <c:axId val="1851189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1618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B307B3-EBCF-E746-9D14-7586BCC4F3F8}" type="datetimeFigureOut">
              <a:rPr lang="en-US" smtClean="0"/>
              <a:t>6/28/23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F9B-C0BF-594C-8192-8CA0BC1872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33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3721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7476 step3.1_methylQA_p00_msxxsatb2_bc810_1_chip_peaks.narrowPeak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   8408 step3.1_methylQA_p00_msxxsatb2_bc818_1_chip_peaks.narrowPeak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  10325 step3.1_methylQA_p00_rbmcsatb2_bc809_1_chip_peaks.narrowPeak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  12707 step3.1_methylQA_p00_rbmcsatb2_bc817_1_chip_peaks.narrowPeak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  13491 step3.1_methylQA_p00_rbpcsatb2_bc808_1_chip_peaks.narrowPeak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  15550 step3.1_methylQA_p00_rbpcsatb2_bc816_1_chip_peaks.narrowPeak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618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Combine input 1,2</a:t>
            </a:r>
          </a:p>
          <a:p>
            <a:r>
              <a:rPr lang="en-US" dirty="0"/>
              <a:t>Not use input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6740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E15, p0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4944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0879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FDR &lt; 0.01, |</a:t>
            </a:r>
            <a:r>
              <a:rPr lang="en-US" dirty="0" err="1"/>
              <a:t>logFC</a:t>
            </a:r>
            <a:r>
              <a:rPr lang="en-US" dirty="0"/>
              <a:t>|&gt;0.58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6679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187 H3K27Ac_wt_down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218 H3K27Ac_wt_up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236 H3K27Ac_het_down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96 H3K27Ac_het_up</a:t>
            </a:r>
          </a:p>
          <a:p>
            <a:endParaRPr lang="en-US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4744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4843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E15, p0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3153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http://</a:t>
            </a:r>
            <a:r>
              <a:rPr lang="en-US" b="0" i="0" u="none" strike="noStrike" dirty="0" err="1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epigenomegateway.wustl.edu</a:t>
            </a:r>
            <a:r>
              <a:rPr lang="en-US" b="0" i="0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/browser/?blob=5Vpdc.K4Ev0rU95XvmRCZsxblkrtTu2d2WxCZR62brlku8Fa5I.VZBhC5b9PyxhjEgcwjEPCPlBlWd2t7qOj0y7jhTGGMArgKw3A6BtBQDpGw5gymH0OFYgp5UZ_YUhFhTL6n6xPVs80L0jDgNDLxpfdnvXYMJSg7kQa_b8XRriMdZtwEBhMzWM9FNmQUwcwaD4dxYpFIXounkxh0EToIRoFoKhHFdVWQ73Sh42oaMrkHXBwFWBeI8olNIwR4_Cn888ygh7o9P5fSBWvmRzCdywtc1E4GEThiI1xJYxKY1Yc_puAmF.HXhyxEJ0Wj4.NvFwBo98ghHXBCCzQMIwU1QUWKl9bltS.mtyr.idLnAyGRsaiFYMKsOCEG3kwiIL4_ovZ2wOe5x4lMD01Ohe4biEGqr5QOdk4O.ndYHU3PyebxmUnqWiRY.QrFct.uz1lD37itGaJVLwFXtKOE4czt62TaotATshly3G2Hr9iYm_hFALp2YI6DlP20BHEdpAnfkDFZA2mw8YzDLWGcZtPAVM34pHQ_jzRZ9fB9MciSrQQGr8MOtfdwWCvoBvbgLsgYByAJ8WUFHbiJt0J..7manDdnicPqxu.Cnjb9SFsp1Fd5D8VTEZhWyqIuy1i4175c_7Xlf00g1s091ncwvq_pfUXd1XSIOYpOlsAo.MMYrzeoEFmccIDpetALuMiA8QwCj7oQYEXS3RMG.k6cSnnz9ApqxuLWG9opQgltBFptB2sqbBIrTTakgHSSM_JliMi6t3gZUtGAje8NX6oQCodYyulEK43zCeNykzZwlmC8uvgd9Lp6EenbSJT6nCUwpREfE15eb78nirzMl7npjElEAXUlZVU5uUYP1VnXlrmNZWmnFGVBecZv85ObizLqqQ2S_ufKDY64Om0BlffX2rKsTpvpdEAHSk0hRA16ky.yulkJiPTISqzQa13LjJxR.MSJi4HtvHIp.vsbnu42e15sPDsCv1aErQjjwpiVIrkkjOxnnpnWrQLmG0itKfvoeqzV_iaCLRj7bXMHCY7RRJtyE4Jhd616tgSqFt4FVaNQCvnuhi0jH8iCkklWIhvElULQalOm5vrqz_OlTbk4GalPWtqVuSNNKt9XwW.iOS5NitE8OBmlfvWIzVZ.JMoDTm6WRVIdM7NihzTrNbOdTHohM2KHNSs_iO0MQ9uVtqzpmZlvpFmZVZpVmVInmuzMo9oVrlvPVKThT.J0phHN6sCic5adY5pVmvnuhh0wmZlHtSs3jltMPKqtiHgtx.42KrArK5lQWiHm4Bbfgcqyygf36efjXnw3eg38RuxNOv_AeLofWOe8o0.MTtIDKQEh8.aFpcXowtCoNMcjbyLJl55TYd0nab10eqBRT5a3ZF.BkCk_GiGO_KVTtmYKs0yJRKsPp.5v80R4XQeJVmtPhv7HH.rVD38D3rogz4eqfXjDw--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3447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epigenomegateway.wustl.edu</a:t>
            </a:r>
            <a:r>
              <a:rPr lang="en-US" dirty="0"/>
              <a:t>/browser/?blob=7Z3vb5s6F8f_lYm9bRMIaZL2XZc73U332e6ertpeXD1CBtzADYE8YNp1Vf_3HVJ.mOA2JobGYUSKFMf2OcdfDp8gjpM8KAvsByv8Ga2wcqGsVpqqnCi3Lr776BMc3iJPuXhQIoJColxoqj6eatpEP1Gwb6dtfTaePJ4oJETWMlIu_nlQ_CdbV7GHQzBG7tdJM0ybHjIxGM27gzVxAx9mPmx1gdE4TJowaIUJshFByajrxNObklUY6kZfsYctgiGuG.RF.ES5cT38t_nvk4WkkYT3PypUeO1G1_gHLC2dQqAxD_wbdwGewCpau3Tz_zEO79_79jpwfZj08Ph4ki83xDd_Yh8XCwZhMfL9gKBkgdTKi5GMtWedXKvfcnEwGU7SLMoyiJIFOqzAxvNgtf72aXTGIU91BkOm7UFdkesKrzEin1C0LJ07m3dX2bv5eVIezDqT6BG5Rg4h6.hiOLx1fzqxObiLI.INsB0P17HpudYwCWoYrqKlNhmY5ounHx2YDGfhBzcigY.NP95dFfJZiOBFELoW0KxQrzyUEi8dfp.8dvTlaIosw8HEuCOGHdz5ydupN1bviWIFXhBC79ubGxUeiS5bA.P180agr2RifFY2sQxeCITqpIzoI8vWR1UjzDDyLsqAqs7ohayw_pIg290lQ5Mx21A1lnInZcQaYU3dnPL5uOdF2eotSZscH4YZdigsXSYTy0YoNTF.UZZKL2Vmhs41O4uEHrgdyVYfrYl9Zp1ZtInnJNnupIzg8_PJtLQctiDlLsqAaZvTianACck8y0oAAv6EeLHCdhTeahSDvmwYZHz9cjl_P7yPf2ZvOGTlDS0H.0MrJmHsGyN1pA8dMA.mk1ASXZbBcNNyiWMUpB.Y2B5EQQhYGix.vsQzmhQH_HhIYgMyg5M56BKs3iQNinJrNVmwH1sedo0QmaZLjA_6X.NPcFzezT.c67pxpRmW4yZHJ12a6S7uwGVxZGoZofGYHm3Ti5NrGBPWvQiDOLkgVN7O1ff6fL6fl1dJj4jgtT7QDEgB597776XBH.AAJPy.kZDOnwit1t7mo.dpEnSjxdNBgpfJB316AO4ItEvZlh6S4060FbIiKstgBbUOfjqdkV_hxpR4em08vEpu7Q5mYIYBsr9gtDTgwmkZFe1n.SSSX6DgMSfXuAmK0Ubao1jhRVKK5QH2FGOJI0SxfHprFEs9yEGxcU.xOsl11gTFaCPtUazwIinF8gB7irHEEaJYPr01iqUe5KDYWU.xGsk1bYJiJSOtUYzyIifFigB7irHEEaFYMb0timUepKDYtKdYreSaNEEx2kh7FCu8SEqxPMCeYixxhCiWT2.NYqkHOSgGZcaeYnRyQXHlBbnO.SjGb0SEYrxeDkYxzgAFKbYMjpJiu8TZQTHO6QIU4_LwWhTbEUybFGPk13FTbKY2QLGSkdYoRnmRk2JFgD3FWOKIUKyY3hbFMg9SUGym9hQrJ1ci3AvUn_JhrIYVEY5xuzkYyHgjFCQZuDlKlO2UZwfLeOcLwIzPxWvRbFc0beKMlWTHzrNZIzyjrbTIs8KNrDzLI.x5xpZHjGf5_PZ4lrqQhGeznmc8GTaa5he0nHth65hpnGhMP3IhjRXibqZtZv0eUCsJtA_VWAaaxlrVx0G5RocjCLb6mXb0ZOPcH1vHTJtkk2CPLHeIPdmeE0iQbE3sleX0IQvZRPfLdpBsrFuQlGKcm81qWGm6NsB0I1VxgBWhKNU6VB4oybNHfYA1v.ECQdXFISsEdDStAq0rlU5KMM5tZzWstMgzCTae8UbY84wtjxjPmth8xudCEp6Jbj_rHs9Y2_UowbT9t9E.Y6XpfbRMN1JtpGVFKMqzDm2lLcmzx15a1vyGN9NWXRxyNy0dTas868q3AijBRo3wjLbSIs8KN7LyLI.w5xlbHjGe5fPb41nqQhKejXqe8d2mvbSeisSc12c1rLRQF6i6ka0sUImQh2eX1u9SFCjk2a8mUJnffElgy8WBKwJ5NMI8q5lkx84zzuuzGlZa5JkE12e8EfY8Y8sjxrMmrs_4XEjCM_Hrs67xjH3DMdOLc0cav5HmqwFVL5IVAyoBCrKsU6WAQpy9KgGV6Y0XArY8HLYOkAfTJsa6U9XM5OLcfcZvpD2KSbDzjDPAnmIscYQo1sSOMy4PclBMfLdZxyjGvrmYyjXh_C0NfiPN3_mvepHsxn8lQEGKdeq2fyHOXnf9K9Mbv.m_5eGw9_zzYNqkWHcqmBn0OX9Lg99IaxSjvMhJsSLAnmIscUQoVkxvi2KZBykoNhX9LY0uUAwsZ8u7xvCnUuAsWyO1HBgFhwhS4ismaTx5.9vm3.hs_EO5ONXSmP.DYar93bWJA_9DN1IhcSBlPPwxSRt7ok9U01JPVdU8P9U0jE_N2Q06hb.3gf8OGo_PR7Mk1UAnJ7hz_cVndOsuEEmyEA43rD3v.XaV6.Gh.yBOV.q4C8eDZxaqjcLltYOTU2gz.vE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547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408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0386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2763 DBR totally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3655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3575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2763 DBR totally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6219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ffectLst/>
              </a:rPr>
              <a:t>Chr1 20477700 20478841 up-down</a:t>
            </a:r>
          </a:p>
          <a:p>
            <a:r>
              <a:rPr lang="en-US" dirty="0">
                <a:effectLst/>
              </a:rPr>
              <a:t>Chr10 73821609 73822414 up-up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720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8165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2763 DBR totally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3335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~240 overlaps between p0 and e15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0674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5615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7016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843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5022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2698 DBRs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5194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6671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Satb2, </a:t>
            </a:r>
            <a:r>
              <a:rPr lang="en-US" dirty="0" err="1"/>
              <a:t>wt</a:t>
            </a:r>
            <a:r>
              <a:rPr lang="en-US" dirty="0"/>
              <a:t>/het/ko H3K4Me3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1237, 683, 305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Satb2, </a:t>
            </a:r>
            <a:r>
              <a:rPr lang="en-US" dirty="0" err="1"/>
              <a:t>wt</a:t>
            </a:r>
            <a:r>
              <a:rPr lang="en-US" dirty="0"/>
              <a:t>/het/ko H3K27Me3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132, 192, 123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Satb2, </a:t>
            </a:r>
            <a:r>
              <a:rPr lang="en-US" dirty="0" err="1"/>
              <a:t>wt</a:t>
            </a:r>
            <a:r>
              <a:rPr lang="en-US" dirty="0"/>
              <a:t>/het/ko H3K27Ac</a:t>
            </a:r>
          </a:p>
          <a:p>
            <a:r>
              <a:rPr lang="en-US" dirty="0"/>
              <a:t>2917, 3661, 1463</a:t>
            </a:r>
          </a:p>
          <a:p>
            <a:endParaRPr lang="en-US" dirty="0"/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18246 ../p0_het_H3K27Ac_merged.broadPeak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  20607 ../p0_het_H3K27Me3_merged.broadPeak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  14390 ../p0_het_H3K4Me3_merged.broadPeak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   8877 ../p0_ko_H3K27Ac_merged.broadPeak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  18001 ../p0_ko_H3K27Me3_merged.broadPeak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   9189 ../p0_ko_H3K4Me3_merged.broadPeak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  12728 ../p0_wt_H3K27Ac_merged.broadPeak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  19005 ../p0_wt_H3K27Me3_merged.broadPeak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  19219 ../p0_wt_H3K4Me3_merged.broadPeak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031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/>
              <a:t>301 	http://regmedsrv1.wustl.edu/</a:t>
            </a:r>
            <a:r>
              <a:rPr lang="en-US" dirty="0" err="1"/>
              <a:t>Public_SPACE</a:t>
            </a:r>
            <a:r>
              <a:rPr lang="en-US" dirty="0"/>
              <a:t>/</a:t>
            </a:r>
            <a:r>
              <a:rPr lang="en-US" dirty="0" err="1"/>
              <a:t>yuz</a:t>
            </a:r>
            <a:r>
              <a:rPr lang="en-US" dirty="0"/>
              <a:t>/</a:t>
            </a:r>
            <a:r>
              <a:rPr lang="en-US" dirty="0" err="1"/>
              <a:t>Public_html</a:t>
            </a:r>
            <a:r>
              <a:rPr lang="en-US" dirty="0"/>
              <a:t>/</a:t>
            </a:r>
            <a:r>
              <a:rPr lang="en-US" dirty="0" err="1"/>
              <a:t>chen</a:t>
            </a:r>
            <a:r>
              <a:rPr lang="en-US" dirty="0"/>
              <a:t>/motif/p00_mssatb2x_out/</a:t>
            </a:r>
          </a:p>
          <a:p>
            <a:pPr marL="0" indent="0">
              <a:buFontTx/>
              <a:buNone/>
            </a:pPr>
            <a:r>
              <a:rPr lang="en-US" dirty="0"/>
              <a:t>1095 	http://regmedsrv1.wustl.edu/</a:t>
            </a:r>
            <a:r>
              <a:rPr lang="en-US" dirty="0" err="1"/>
              <a:t>Public_SPACE</a:t>
            </a:r>
            <a:r>
              <a:rPr lang="en-US" dirty="0"/>
              <a:t>/</a:t>
            </a:r>
            <a:r>
              <a:rPr lang="en-US" dirty="0" err="1"/>
              <a:t>yuz</a:t>
            </a:r>
            <a:r>
              <a:rPr lang="en-US" dirty="0"/>
              <a:t>/</a:t>
            </a:r>
            <a:r>
              <a:rPr lang="en-US" dirty="0" err="1"/>
              <a:t>Public_html</a:t>
            </a:r>
            <a:r>
              <a:rPr lang="en-US" dirty="0"/>
              <a:t>/</a:t>
            </a:r>
            <a:r>
              <a:rPr lang="en-US" dirty="0" err="1"/>
              <a:t>chen</a:t>
            </a:r>
            <a:r>
              <a:rPr lang="en-US"/>
              <a:t>/motif/p00_rbsatb2_out/</a:t>
            </a:r>
            <a:endParaRPr lang="en-US" dirty="0"/>
          </a:p>
          <a:p>
            <a:pPr marL="228600" indent="-228600">
              <a:buAutoNum type="arabicPlain" startAt="301"/>
            </a:pPr>
            <a:endParaRPr lang="en-US" dirty="0"/>
          </a:p>
          <a:p>
            <a:pPr marL="228600" indent="-228600">
              <a:buAutoNum type="arabicPlain" startAt="301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901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/>
              <a:t> 301 	http://regmedsrv1.wustl.edu/</a:t>
            </a:r>
            <a:r>
              <a:rPr lang="en-US" dirty="0" err="1"/>
              <a:t>Public_SPACE</a:t>
            </a:r>
            <a:r>
              <a:rPr lang="en-US" dirty="0"/>
              <a:t>/</a:t>
            </a:r>
            <a:r>
              <a:rPr lang="en-US" dirty="0" err="1"/>
              <a:t>yuz</a:t>
            </a:r>
            <a:r>
              <a:rPr lang="en-US" dirty="0"/>
              <a:t>/</a:t>
            </a:r>
            <a:r>
              <a:rPr lang="en-US" dirty="0" err="1"/>
              <a:t>Public_html</a:t>
            </a:r>
            <a:r>
              <a:rPr lang="en-US" dirty="0"/>
              <a:t>/</a:t>
            </a:r>
            <a:r>
              <a:rPr lang="en-US" dirty="0" err="1"/>
              <a:t>chen</a:t>
            </a:r>
            <a:r>
              <a:rPr lang="en-US" dirty="0"/>
              <a:t>/motif/p00_mssatb2x_out/ </a:t>
            </a:r>
          </a:p>
          <a:p>
            <a:pPr marL="0" indent="0">
              <a:buFontTx/>
              <a:buNone/>
            </a:pPr>
            <a:r>
              <a:rPr lang="en-US" dirty="0"/>
              <a:t>1315	http://regmedsrv1.wustl.edu/</a:t>
            </a:r>
            <a:r>
              <a:rPr lang="en-US" dirty="0" err="1"/>
              <a:t>Public_SPACE</a:t>
            </a:r>
            <a:r>
              <a:rPr lang="en-US" dirty="0"/>
              <a:t>/</a:t>
            </a:r>
            <a:r>
              <a:rPr lang="en-US" dirty="0" err="1"/>
              <a:t>yuz</a:t>
            </a:r>
            <a:r>
              <a:rPr lang="en-US" dirty="0"/>
              <a:t>/</a:t>
            </a:r>
            <a:r>
              <a:rPr lang="en-US" dirty="0" err="1"/>
              <a:t>Public_html</a:t>
            </a:r>
            <a:r>
              <a:rPr lang="en-US" dirty="0"/>
              <a:t>/</a:t>
            </a:r>
            <a:r>
              <a:rPr lang="en-US" dirty="0" err="1"/>
              <a:t>chen</a:t>
            </a:r>
            <a:r>
              <a:rPr lang="en-US" dirty="0"/>
              <a:t>/motif/p00_rbsatb2_cr_chipPC_overlap_merged_out/</a:t>
            </a:r>
          </a:p>
          <a:p>
            <a:pPr marL="0" indent="0">
              <a:buFontTx/>
              <a:buNone/>
            </a:pPr>
            <a:r>
              <a:rPr lang="en-US" strike="sngStrike" dirty="0"/>
              <a:t>1095 	http://regmedsrv1.wustl.edu/</a:t>
            </a:r>
            <a:r>
              <a:rPr lang="en-US" strike="sngStrike" dirty="0" err="1"/>
              <a:t>Public_SPACE</a:t>
            </a:r>
            <a:r>
              <a:rPr lang="en-US" strike="sngStrike" dirty="0"/>
              <a:t>/</a:t>
            </a:r>
            <a:r>
              <a:rPr lang="en-US" strike="sngStrike" dirty="0" err="1"/>
              <a:t>yuz</a:t>
            </a:r>
            <a:r>
              <a:rPr lang="en-US" strike="sngStrike" dirty="0"/>
              <a:t>/</a:t>
            </a:r>
            <a:r>
              <a:rPr lang="en-US" strike="sngStrike" dirty="0" err="1"/>
              <a:t>Public_html</a:t>
            </a:r>
            <a:r>
              <a:rPr lang="en-US" strike="sngStrike" dirty="0"/>
              <a:t>/</a:t>
            </a:r>
            <a:r>
              <a:rPr lang="en-US" strike="sngStrike" dirty="0" err="1"/>
              <a:t>chen</a:t>
            </a:r>
            <a:r>
              <a:rPr lang="en-US" strike="sngStrike" dirty="0"/>
              <a:t>/motif/p00_rbsatb2_out</a:t>
            </a:r>
            <a:r>
              <a:rPr lang="en-US" dirty="0"/>
              <a:t>/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228600" indent="-228600">
              <a:buAutoNum type="arabicPlain" startAt="301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72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14155 	http://regmedsrv1.wustl.edu/</a:t>
            </a:r>
            <a:r>
              <a:rPr lang="en-US" dirty="0" err="1"/>
              <a:t>Public_SPACE</a:t>
            </a:r>
            <a:r>
              <a:rPr lang="en-US" dirty="0"/>
              <a:t>/</a:t>
            </a:r>
            <a:r>
              <a:rPr lang="en-US" dirty="0" err="1"/>
              <a:t>yuz</a:t>
            </a:r>
            <a:r>
              <a:rPr lang="en-US" dirty="0"/>
              <a:t>/</a:t>
            </a:r>
            <a:r>
              <a:rPr lang="en-US" dirty="0" err="1"/>
              <a:t>Public_html</a:t>
            </a:r>
            <a:r>
              <a:rPr lang="en-US" dirty="0"/>
              <a:t>/</a:t>
            </a:r>
            <a:r>
              <a:rPr lang="en-US" dirty="0" err="1"/>
              <a:t>chen</a:t>
            </a:r>
            <a:r>
              <a:rPr lang="en-US" dirty="0"/>
              <a:t>/motif/p00_msxxsatb2_rbmcsatb2_rbpcsatb2_overlap_chip_out/  (AT-rich)</a:t>
            </a:r>
          </a:p>
          <a:p>
            <a:r>
              <a:rPr lang="en-US" dirty="0"/>
              <a:t>3928 	http://regmedsrv1.wustl.edu/</a:t>
            </a:r>
            <a:r>
              <a:rPr lang="en-US" dirty="0" err="1"/>
              <a:t>Public_SPACE</a:t>
            </a:r>
            <a:r>
              <a:rPr lang="en-US" dirty="0"/>
              <a:t>/</a:t>
            </a:r>
            <a:r>
              <a:rPr lang="en-US" dirty="0" err="1"/>
              <a:t>yuz</a:t>
            </a:r>
            <a:r>
              <a:rPr lang="en-US" dirty="0"/>
              <a:t>/</a:t>
            </a:r>
            <a:r>
              <a:rPr lang="en-US" dirty="0" err="1"/>
              <a:t>Public_html</a:t>
            </a:r>
            <a:r>
              <a:rPr lang="en-US" dirty="0"/>
              <a:t>/</a:t>
            </a:r>
            <a:r>
              <a:rPr lang="en-US" dirty="0" err="1"/>
              <a:t>chen</a:t>
            </a:r>
            <a:r>
              <a:rPr lang="en-US" dirty="0"/>
              <a:t>/motif/p00_ms_rb_satb2_CR_out/  </a:t>
            </a:r>
          </a:p>
          <a:p>
            <a:r>
              <a:rPr lang="en-US" dirty="0"/>
              <a:t>768	 http://regmedsrv1.wustl.edu/</a:t>
            </a:r>
            <a:r>
              <a:rPr lang="en-US" dirty="0" err="1"/>
              <a:t>Public_SPACE</a:t>
            </a:r>
            <a:r>
              <a:rPr lang="en-US" dirty="0"/>
              <a:t>/</a:t>
            </a:r>
            <a:r>
              <a:rPr lang="en-US" dirty="0" err="1"/>
              <a:t>yuz</a:t>
            </a:r>
            <a:r>
              <a:rPr lang="en-US" dirty="0"/>
              <a:t>/</a:t>
            </a:r>
            <a:r>
              <a:rPr lang="en-US" dirty="0" err="1"/>
              <a:t>Public_html</a:t>
            </a:r>
            <a:r>
              <a:rPr lang="en-US" dirty="0"/>
              <a:t>/</a:t>
            </a:r>
            <a:r>
              <a:rPr lang="en-US" dirty="0" err="1"/>
              <a:t>chen</a:t>
            </a:r>
            <a:r>
              <a:rPr lang="en-US" dirty="0"/>
              <a:t>/motif/CR_overlap_ChIP_p0_satb2_out/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5876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14155 	http://regmedsrv1.wustl.edu/</a:t>
            </a:r>
            <a:r>
              <a:rPr lang="en-US" dirty="0" err="1"/>
              <a:t>Public_SPACE</a:t>
            </a:r>
            <a:r>
              <a:rPr lang="en-US" dirty="0"/>
              <a:t>/</a:t>
            </a:r>
            <a:r>
              <a:rPr lang="en-US" dirty="0" err="1"/>
              <a:t>yuz</a:t>
            </a:r>
            <a:r>
              <a:rPr lang="en-US" dirty="0"/>
              <a:t>/</a:t>
            </a:r>
            <a:r>
              <a:rPr lang="en-US" dirty="0" err="1"/>
              <a:t>Public_html</a:t>
            </a:r>
            <a:r>
              <a:rPr lang="en-US" dirty="0"/>
              <a:t>/</a:t>
            </a:r>
            <a:r>
              <a:rPr lang="en-US" dirty="0" err="1"/>
              <a:t>chen</a:t>
            </a:r>
            <a:r>
              <a:rPr lang="en-US" dirty="0"/>
              <a:t>/motif/p00_msxxsatb2_rbmcsatb2_rbpcsatb2_overlap_chip_out/  (AT-rich)</a:t>
            </a:r>
          </a:p>
          <a:p>
            <a:r>
              <a:rPr lang="en-US" dirty="0"/>
              <a:t>3928 	http://regmedsrv1.wustl.edu/</a:t>
            </a:r>
            <a:r>
              <a:rPr lang="en-US" dirty="0" err="1"/>
              <a:t>Public_SPACE</a:t>
            </a:r>
            <a:r>
              <a:rPr lang="en-US" dirty="0"/>
              <a:t>/</a:t>
            </a:r>
            <a:r>
              <a:rPr lang="en-US" dirty="0" err="1"/>
              <a:t>yuz</a:t>
            </a:r>
            <a:r>
              <a:rPr lang="en-US" dirty="0"/>
              <a:t>/</a:t>
            </a:r>
            <a:r>
              <a:rPr lang="en-US" dirty="0" err="1"/>
              <a:t>Public_html</a:t>
            </a:r>
            <a:r>
              <a:rPr lang="en-US" dirty="0"/>
              <a:t>/</a:t>
            </a:r>
            <a:r>
              <a:rPr lang="en-US" dirty="0" err="1"/>
              <a:t>chen</a:t>
            </a:r>
            <a:r>
              <a:rPr lang="en-US" dirty="0"/>
              <a:t>/motif/p00_ms_rb_satb2_CR_out/  </a:t>
            </a:r>
          </a:p>
          <a:p>
            <a:r>
              <a:rPr lang="en-US" dirty="0"/>
              <a:t>557	http://regmedsrv1.wustl.edu/</a:t>
            </a:r>
            <a:r>
              <a:rPr lang="en-US" dirty="0" err="1"/>
              <a:t>Public_SPACE</a:t>
            </a:r>
            <a:r>
              <a:rPr lang="en-US" dirty="0"/>
              <a:t>/</a:t>
            </a:r>
            <a:r>
              <a:rPr lang="en-US" dirty="0" err="1"/>
              <a:t>yuz</a:t>
            </a:r>
            <a:r>
              <a:rPr lang="en-US" dirty="0"/>
              <a:t>/</a:t>
            </a:r>
            <a:r>
              <a:rPr lang="en-US" dirty="0" err="1"/>
              <a:t>Public_html</a:t>
            </a:r>
            <a:r>
              <a:rPr lang="en-US" dirty="0"/>
              <a:t>/</a:t>
            </a:r>
            <a:r>
              <a:rPr lang="en-US" dirty="0" err="1"/>
              <a:t>chen</a:t>
            </a:r>
            <a:r>
              <a:rPr lang="en-US" dirty="0"/>
              <a:t>/motif/p00_msxxsatb2_rbmcsatb2_rbpcsatb2_ChIP_overlap_promoter_merged_out/</a:t>
            </a:r>
          </a:p>
          <a:p>
            <a:r>
              <a:rPr lang="en-US" dirty="0"/>
              <a:t>2352	http://regmedsrv1.wustl.edu/</a:t>
            </a:r>
            <a:r>
              <a:rPr lang="en-US" dirty="0" err="1"/>
              <a:t>Public_SPACE</a:t>
            </a:r>
            <a:r>
              <a:rPr lang="en-US" dirty="0"/>
              <a:t>/</a:t>
            </a:r>
            <a:r>
              <a:rPr lang="en-US" dirty="0" err="1"/>
              <a:t>yuz</a:t>
            </a:r>
            <a:r>
              <a:rPr lang="en-US" dirty="0"/>
              <a:t>/</a:t>
            </a:r>
            <a:r>
              <a:rPr lang="en-US" dirty="0" err="1"/>
              <a:t>Public_html</a:t>
            </a:r>
            <a:r>
              <a:rPr lang="en-US" dirty="0"/>
              <a:t>/</a:t>
            </a:r>
            <a:r>
              <a:rPr lang="en-US" dirty="0" err="1"/>
              <a:t>chen</a:t>
            </a:r>
            <a:r>
              <a:rPr lang="en-US" dirty="0"/>
              <a:t>/motif/p00_ms_rb_satb2_CR_overlap_promoter_merged_out/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1860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2268	http://regmedsrv1.wustl.edu/</a:t>
            </a:r>
            <a:r>
              <a:rPr lang="en-US" dirty="0" err="1"/>
              <a:t>Public_SPACE</a:t>
            </a:r>
            <a:r>
              <a:rPr lang="en-US" dirty="0"/>
              <a:t>/</a:t>
            </a:r>
            <a:r>
              <a:rPr lang="en-US" dirty="0" err="1"/>
              <a:t>yuz</a:t>
            </a:r>
            <a:r>
              <a:rPr lang="en-US" dirty="0"/>
              <a:t>/</a:t>
            </a:r>
            <a:r>
              <a:rPr lang="en-US" dirty="0" err="1"/>
              <a:t>Public_html</a:t>
            </a:r>
            <a:r>
              <a:rPr lang="en-US" dirty="0"/>
              <a:t>/</a:t>
            </a:r>
            <a:r>
              <a:rPr lang="en-US" dirty="0" err="1"/>
              <a:t>chen</a:t>
            </a:r>
            <a:r>
              <a:rPr lang="en-US" dirty="0"/>
              <a:t>/motif/e15_satb2wt_rasatb2_overlaps_p00_rbsatb2_out/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3336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E15 bcl11a with e15 satb2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916F9B-C0BF-594C-8192-8CA0BC1872C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380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F9B66-B9C6-2221-0F9E-F0DC3F3D81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0FE597-CCF4-BEA1-8378-E9AACF4553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5143F5-0CA6-19BB-068B-445CD61E6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69205-B4A7-3848-8868-F4FEB7F5BF1F}" type="datetimeFigureOut">
              <a:rPr lang="en-US" smtClean="0"/>
              <a:t>6/28/23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4CFEB-E63D-3327-AE0D-021DF27E8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BC4E9-880B-AD57-198A-F4E0FAD29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BC73-2861-304D-BD28-32C022D1E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188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03B84-CB4E-D418-BCBF-E8181E30E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23A33B-0CFB-2F65-D397-9C2CC51ADC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504F03-5E5D-3C8D-8DD1-D9B884AF4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69205-B4A7-3848-8868-F4FEB7F5BF1F}" type="datetimeFigureOut">
              <a:rPr lang="en-US" smtClean="0"/>
              <a:t>6/28/23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65E3E6-2DA2-9D85-5A04-B57A62DC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47B5A-5321-5748-2B97-A4654CCE1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BC73-2861-304D-BD28-32C022D1E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732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BFAAD7-1D1D-3AF6-8D56-7BBDED7585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ACE3E1-09A8-280D-6C00-561E236B97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76484-4489-8E00-1F19-EB6EA86F7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69205-B4A7-3848-8868-F4FEB7F5BF1F}" type="datetimeFigureOut">
              <a:rPr lang="en-US" smtClean="0"/>
              <a:t>6/28/23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D2C61-EF80-AB83-D87F-1B4C22448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C8C366-4931-7D31-FA8A-37867848E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BC73-2861-304D-BD28-32C022D1E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031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74BD4-AC44-983E-8F1B-2B1119727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4E9BD-7692-A598-76BD-B51869EA5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03FF4-62FC-7B1B-A553-07B402AFE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69205-B4A7-3848-8868-F4FEB7F5BF1F}" type="datetimeFigureOut">
              <a:rPr lang="en-US" smtClean="0"/>
              <a:t>6/28/23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B84ED9-68BF-DBAD-C8BA-958E417E6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BDCE93-B79C-0662-9905-D13EE551A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BC73-2861-304D-BD28-32C022D1E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94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EF17C-36D9-D02A-9FF6-0B5F8F5F7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9E64B5-29DD-DECB-1385-F5EE06CE9A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53F0E6-F9DD-1BF4-10D5-47944952B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69205-B4A7-3848-8868-F4FEB7F5BF1F}" type="datetimeFigureOut">
              <a:rPr lang="en-US" smtClean="0"/>
              <a:t>6/28/23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60DC2D-06FC-D067-96AA-BC6AE3CFF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E46331-4363-709B-6AFC-8C09D0ADE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BC73-2861-304D-BD28-32C022D1E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78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1E3F4-4626-8F6E-9971-C908BA10D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4AF23-9BF7-E300-E1BF-43D1667C35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543884-427F-7FE1-5C7C-DA9978D5D2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407D45-E07E-8193-B96F-D94CF3BB1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69205-B4A7-3848-8868-F4FEB7F5BF1F}" type="datetimeFigureOut">
              <a:rPr lang="en-US" smtClean="0"/>
              <a:t>6/28/23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3FAB88-821D-4D66-314B-4BCCA75DE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8F4264-F9B1-FE9F-2F3A-ECD931013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BC73-2861-304D-BD28-32C022D1E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75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E85E3-4157-32EA-47A6-2AA88327C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907BB5-0346-967B-72D7-9141B0ADD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46E862-2594-DA1D-E666-E230322078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801CDC-CAE6-7C3A-FC07-7E8148EEFE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04DD1A-5A42-7A80-4084-95FF820228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AC101F-7A0D-F4E0-637B-B1FBA7B3C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69205-B4A7-3848-8868-F4FEB7F5BF1F}" type="datetimeFigureOut">
              <a:rPr lang="en-US" smtClean="0"/>
              <a:t>6/28/23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782332-7EF9-ED48-1C32-F43C7BDB4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E12B71-E965-1BA4-C38B-566AC6DFE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BC73-2861-304D-BD28-32C022D1E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602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3BFA7-F82C-3A7D-5DF2-1E2F372B0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01F44A-898F-7D58-DB19-C8C301C50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69205-B4A7-3848-8868-F4FEB7F5BF1F}" type="datetimeFigureOut">
              <a:rPr lang="en-US" smtClean="0"/>
              <a:t>6/28/23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306451-6E38-6E70-C9C1-C79B9419F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9CAFBE-412D-2F5D-E5B5-876CB5B63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BC73-2861-304D-BD28-32C022D1E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21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D7A33E-49DF-97F3-6A55-8C2599D04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69205-B4A7-3848-8868-F4FEB7F5BF1F}" type="datetimeFigureOut">
              <a:rPr lang="en-US" smtClean="0"/>
              <a:t>6/28/23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871473-D523-EB15-B2CD-A0CFD375B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D6485A-A8A7-8745-E738-B0CCF315B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BC73-2861-304D-BD28-32C022D1E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96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915C2-A167-D493-9F3D-FDA75FF32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6E64B-4911-9127-4AD6-DA62FB7D7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28A775-88D7-4E1A-3186-EEB00F292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80D855-14FC-7E5D-C504-06D8DA5D9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69205-B4A7-3848-8868-F4FEB7F5BF1F}" type="datetimeFigureOut">
              <a:rPr lang="en-US" smtClean="0"/>
              <a:t>6/28/23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526A12-998F-3508-1389-6DF407E6C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7A542B-263F-244C-5EDC-5E0AB6EFC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BC73-2861-304D-BD28-32C022D1E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73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53C4F-B249-58A6-003F-9F1FC900C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06B040-F081-DDFF-F1CD-8DF2BF55B1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B1A30-49A5-29E9-8F9E-176507465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965FED-430F-0E29-130D-F69AB500A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69205-B4A7-3848-8868-F4FEB7F5BF1F}" type="datetimeFigureOut">
              <a:rPr lang="en-US" smtClean="0"/>
              <a:t>6/28/23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921CF8-0A02-8A22-0886-4EDAF5FB9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6692E5-1DAE-911A-9AC6-8FB7FA543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1BC73-2861-304D-BD28-32C022D1E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929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8246D7-7557-EC79-85C5-433CFDB38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29B2E7-7D69-F553-76EA-3C9929215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E32B01-B9EC-4984-2BC7-6EE13197B3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69205-B4A7-3848-8868-F4FEB7F5BF1F}" type="datetimeFigureOut">
              <a:rPr lang="en-US" smtClean="0"/>
              <a:t>6/28/23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0CB893-3D65-8697-8579-178DDC33A9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CD421-03E4-1219-2D18-6F3CC0E750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1BC73-2861-304D-BD28-32C022D1EC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026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regmedsrv1.wustl.edu/Public_SPACE/yuz/Public_html/chen/shen/longrange_ext/longrange65.json" TargetMode="External"/><Relationship Id="rId2" Type="http://schemas.openxmlformats.org/officeDocument/2006/relationships/hyperlink" Target="http://regmedsrv1.wustl.edu/Public_SPACE/yuz/Public_html/chen/shen/short_reads/short_read_65.json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3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file:///showTermDetails.php%3FtermId=GO/0005004&amp;ontoName=GOMolecularFunction&amp;species=mm10&amp;ontoUiName=GO%20Molecular%20Function&amp;foreName=H3K27Ac_wt_up.txt&amp;backName=&amp;sessionName=20230524-public-4.0.4-kO0jtS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hyperlink" Target="http://regmedsrv1.wustl.edu/Public_SPACE/yuz/Public_html/chen/motif/satb2_chip_overlap_14155_annotation.txt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regmedsrv1.wustl.edu/Public_SPACE/yuz/Public_html/chen/motif/p0_satb2_6reps_overlapped_out/homerResults.html" TargetMode="External"/><Relationship Id="rId4" Type="http://schemas.openxmlformats.org/officeDocument/2006/relationships/hyperlink" Target="http://regmedsrv1.wustl.edu/Public_SPACE/yuz/Public_html/chen/motif/p0_satb2_chip_Output/homerResults.html" TargetMode="Externa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emf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emf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hyperlink" Target="http://regmedsrv1.wustl.edu/Public_SPACE/yuz/Public_html/chen/motif/h3k27ac_ko_wt_down_with_satb2_out/homerResults.html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hyperlink" Target="http://regmedsrv1.wustl.edu/Public_SPACE/yuz/Public_html/chen/motif/p0_satb2_broad_with_wt_H3K27Ac_out/homerResults.html" TargetMode="External"/><Relationship Id="rId3" Type="http://schemas.openxmlformats.org/officeDocument/2006/relationships/chart" Target="../charts/chart1.xml"/><Relationship Id="rId7" Type="http://schemas.openxmlformats.org/officeDocument/2006/relationships/hyperlink" Target="http://regmedsrv1.wustl.edu/Public_SPACE/yuz/Public_html/chen/motif/p0_satb2_broad_with_wt_H3K27Me3_out/homerResults.html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egmedsrv1.wustl.edu/Public_SPACE/yuz/Public_html/chen/motif/p0_satb2_broad_with_wt_H3K4Me3_out/homerResults.html" TargetMode="Externa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4711A-2B8E-2D74-A838-A03C4629D7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CUT&amp;RUN, </a:t>
            </a:r>
            <a:r>
              <a:rPr lang="en-US" dirty="0" err="1"/>
              <a:t>ChIP</a:t>
            </a:r>
            <a:r>
              <a:rPr lang="en-US" dirty="0"/>
              <a:t>-SEQ Analysis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DD0E78-EC98-C7B9-7AF6-1847298D27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1/30/2023</a:t>
            </a:r>
          </a:p>
        </p:txBody>
      </p:sp>
    </p:spTree>
    <p:extLst>
      <p:ext uri="{BB962C8B-B14F-4D97-AF65-F5344CB8AC3E}">
        <p14:creationId xmlns:p14="http://schemas.microsoft.com/office/powerpoint/2010/main" val="3471821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4B95B-49E1-8824-D9F7-4952C3A75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ChIP</a:t>
            </a:r>
            <a:r>
              <a:rPr lang="en-US" dirty="0"/>
              <a:t>-SEQ November 2022</a:t>
            </a: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C3BC66FE-6906-F837-2E51-7811B12865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8071" y="702039"/>
            <a:ext cx="10935729" cy="6561438"/>
          </a:xfrm>
        </p:spPr>
      </p:pic>
      <p:sp>
        <p:nvSpPr>
          <p:cNvPr id="18" name="Diamond 17">
            <a:extLst>
              <a:ext uri="{FF2B5EF4-FFF2-40B4-BE49-F238E27FC236}">
                <a16:creationId xmlns:a16="http://schemas.microsoft.com/office/drawing/2014/main" id="{E7C93C34-A946-52D3-5441-1CA52722E982}"/>
              </a:ext>
            </a:extLst>
          </p:cNvPr>
          <p:cNvSpPr/>
          <p:nvPr/>
        </p:nvSpPr>
        <p:spPr>
          <a:xfrm>
            <a:off x="2273643" y="6676770"/>
            <a:ext cx="111211" cy="111211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amond 18">
            <a:extLst>
              <a:ext uri="{FF2B5EF4-FFF2-40B4-BE49-F238E27FC236}">
                <a16:creationId xmlns:a16="http://schemas.microsoft.com/office/drawing/2014/main" id="{415485BB-3D06-0F43-4AA7-156FB04B9C95}"/>
              </a:ext>
            </a:extLst>
          </p:cNvPr>
          <p:cNvSpPr/>
          <p:nvPr/>
        </p:nvSpPr>
        <p:spPr>
          <a:xfrm>
            <a:off x="2994456" y="6676770"/>
            <a:ext cx="111211" cy="111211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897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4711A-2B8E-2D74-A838-A03C4629D7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2/13/2023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694E86A-1457-5C60-FD44-F287953B17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787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B834E-DBE7-E6ED-41A9-AA1318B4D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CR2021 </a:t>
            </a:r>
            <a:r>
              <a:rPr lang="en-US" dirty="0" err="1"/>
              <a:t>uniq</a:t>
            </a:r>
            <a:r>
              <a:rPr lang="en-US" dirty="0"/>
              <a:t> mapped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4B1D2FC-E081-3A36-1DFD-1AC47D4640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48562" y="1899884"/>
            <a:ext cx="7197746" cy="3598873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85E8BB-30EF-244A-B373-DF7703384C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63906" y="1899884"/>
            <a:ext cx="7197746" cy="359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21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6FAE3-0AC5-0692-F1F0-3C88219A1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CR2021 </a:t>
            </a:r>
            <a:r>
              <a:rPr lang="en-US" dirty="0" err="1"/>
              <a:t>Uniq</a:t>
            </a:r>
            <a:r>
              <a:rPr lang="en-US" dirty="0"/>
              <a:t> mapped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1E891E-2B46-0BA0-1702-A821EB4FE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2768" y="1958353"/>
            <a:ext cx="6701738" cy="33508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C81ABC-4470-0EF4-CC09-30F9262DF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4377" y="1958353"/>
            <a:ext cx="6701738" cy="335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692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84274-2260-935B-40A2-B68D09A0D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CR2021 </a:t>
            </a:r>
            <a:r>
              <a:rPr lang="en-US" dirty="0" err="1"/>
              <a:t>Uniq</a:t>
            </a:r>
            <a:r>
              <a:rPr lang="en-US" dirty="0"/>
              <a:t> mapped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81B3DB-E4FE-404D-5ACE-6E65AEC52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7795" y="2028500"/>
            <a:ext cx="7125474" cy="356273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AB21A3C-1F85-2DEC-D05A-B5D59EF1D6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3681" y="2014150"/>
            <a:ext cx="7125475" cy="356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775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1AF20-75A8-40E1-29FC-94BF2B5C3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CR2022 </a:t>
            </a:r>
            <a:r>
              <a:rPr lang="en-US" dirty="0" err="1"/>
              <a:t>Uniq</a:t>
            </a:r>
            <a:r>
              <a:rPr lang="en-US" dirty="0"/>
              <a:t> mapped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30153A6E-65F3-641E-5A9F-C65A03D923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73143" y="2065360"/>
            <a:ext cx="7459917" cy="3729959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48D19DA-88C0-F70D-CC1E-C92817475F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2871" y="2065360"/>
            <a:ext cx="7459918" cy="372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235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BA0F9-72B2-8927-3F29-14BAB4DA2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CR2022 </a:t>
            </a:r>
            <a:r>
              <a:rPr lang="en-US" dirty="0" err="1"/>
              <a:t>Uniq</a:t>
            </a:r>
            <a:r>
              <a:rPr lang="en-US" dirty="0"/>
              <a:t> mapped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CFB662C-13CA-216F-A4EC-DD15F94AC8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52549" y="1825625"/>
            <a:ext cx="7173268" cy="3586634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7BB26E1-964A-39EA-09CB-3278AF7F89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6526" y="1825625"/>
            <a:ext cx="7173268" cy="358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5621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28118-B14F-A9FA-45AA-31AE817AD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Genome </a:t>
            </a:r>
            <a:r>
              <a:rPr lang="en-US" dirty="0" err="1"/>
              <a:t>liftOver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DB938-684E-5DE4-2D0F-39BD4D658B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65% minimum Match</a:t>
            </a:r>
          </a:p>
          <a:p>
            <a:pPr lvl="1"/>
            <a:r>
              <a:rPr lang="en-US" dirty="0">
                <a:hlinkClick r:id="rId2"/>
              </a:rPr>
              <a:t>http://regmedsrv1.wustl.edu/Public_SPACE/yuz/Public_html/chen/shen/short_reads/short_read_65.json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http://regmedsrv1.wustl.edu/</a:t>
            </a:r>
            <a:r>
              <a:rPr lang="en-US" dirty="0" err="1">
                <a:hlinkClick r:id="rId3"/>
              </a:rPr>
              <a:t>Public_SPACE</a:t>
            </a:r>
            <a:r>
              <a:rPr lang="en-US" dirty="0">
                <a:hlinkClick r:id="rId3"/>
              </a:rPr>
              <a:t>/</a:t>
            </a:r>
            <a:r>
              <a:rPr lang="en-US" dirty="0" err="1">
                <a:hlinkClick r:id="rId3"/>
              </a:rPr>
              <a:t>yuz</a:t>
            </a:r>
            <a:r>
              <a:rPr lang="en-US" dirty="0">
                <a:hlinkClick r:id="rId3"/>
              </a:rPr>
              <a:t>/</a:t>
            </a:r>
            <a:r>
              <a:rPr lang="en-US" dirty="0" err="1">
                <a:hlinkClick r:id="rId3"/>
              </a:rPr>
              <a:t>Public_html</a:t>
            </a:r>
            <a:r>
              <a:rPr lang="en-US" dirty="0">
                <a:hlinkClick r:id="rId3"/>
              </a:rPr>
              <a:t>/</a:t>
            </a:r>
            <a:r>
              <a:rPr lang="en-US" dirty="0" err="1">
                <a:hlinkClick r:id="rId3"/>
              </a:rPr>
              <a:t>chen</a:t>
            </a:r>
            <a:r>
              <a:rPr lang="en-US" dirty="0">
                <a:hlinkClick r:id="rId3"/>
              </a:rPr>
              <a:t>/</a:t>
            </a:r>
            <a:r>
              <a:rPr lang="en-US" dirty="0" err="1">
                <a:hlinkClick r:id="rId3"/>
              </a:rPr>
              <a:t>shen</a:t>
            </a:r>
            <a:r>
              <a:rPr lang="en-US" dirty="0">
                <a:hlinkClick r:id="rId3"/>
              </a:rPr>
              <a:t>/</a:t>
            </a:r>
            <a:r>
              <a:rPr lang="en-US" dirty="0" err="1">
                <a:hlinkClick r:id="rId3"/>
              </a:rPr>
              <a:t>longrange_ext</a:t>
            </a:r>
            <a:r>
              <a:rPr lang="en-US">
                <a:hlinkClick r:id="rId3"/>
              </a:rPr>
              <a:t>/longrange65.json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7740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4711A-2B8E-2D74-A838-A03C4629D7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3/8/2023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694E86A-1457-5C60-FD44-F287953B17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6864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6EFA0-CA9E-9CF1-6CE8-2E0296D6F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96" y="209683"/>
            <a:ext cx="10515600" cy="1325563"/>
          </a:xfrm>
        </p:spPr>
        <p:txBody>
          <a:bodyPr/>
          <a:lstStyle/>
          <a:p>
            <a:r>
              <a:rPr lang="en-US" dirty="0"/>
              <a:t>Satb2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3282AD5-9C73-B632-92F9-1AB8CEC57F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1654931"/>
              </p:ext>
            </p:extLst>
          </p:nvPr>
        </p:nvGraphicFramePr>
        <p:xfrm>
          <a:off x="1336475" y="1334854"/>
          <a:ext cx="4722734" cy="26532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3294">
                  <a:extLst>
                    <a:ext uri="{9D8B030D-6E8A-4147-A177-3AD203B41FA5}">
                      <a16:colId xmlns:a16="http://schemas.microsoft.com/office/drawing/2014/main" val="4080948820"/>
                    </a:ext>
                  </a:extLst>
                </a:gridCol>
                <a:gridCol w="1286480">
                  <a:extLst>
                    <a:ext uri="{9D8B030D-6E8A-4147-A177-3AD203B41FA5}">
                      <a16:colId xmlns:a16="http://schemas.microsoft.com/office/drawing/2014/main" val="4238837875"/>
                    </a:ext>
                  </a:extLst>
                </a:gridCol>
                <a:gridCol w="1286480">
                  <a:extLst>
                    <a:ext uri="{9D8B030D-6E8A-4147-A177-3AD203B41FA5}">
                      <a16:colId xmlns:a16="http://schemas.microsoft.com/office/drawing/2014/main" val="1661633800"/>
                    </a:ext>
                  </a:extLst>
                </a:gridCol>
                <a:gridCol w="1286480">
                  <a:extLst>
                    <a:ext uri="{9D8B030D-6E8A-4147-A177-3AD203B41FA5}">
                      <a16:colId xmlns:a16="http://schemas.microsoft.com/office/drawing/2014/main" val="1226358203"/>
                    </a:ext>
                  </a:extLst>
                </a:gridCol>
              </a:tblGrid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Antibody Target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 err="1">
                          <a:effectLst/>
                        </a:rPr>
                        <a:t>AnalysisName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Peak_number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Merged Peak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40478373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Rb Satb2_Poly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p00_rbpcsatb2_bc808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19128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26660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83810522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Rb Satb2_Poly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p00_rbpcsatb2_bc816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23651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01831099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p00_msxxsatb2_bc810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11872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19187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2385697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p00_msxxsatb2_bc818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15748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92098167"/>
                  </a:ext>
                </a:extLst>
              </a:tr>
              <a:tr h="3884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Rb Satb2_Mono</a:t>
                      </a:r>
                      <a:endParaRPr lang="en-US" sz="12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p00_rbmcsatb2_bc809</a:t>
                      </a:r>
                      <a:endParaRPr lang="en-US" sz="12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15980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23358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29289511"/>
                  </a:ext>
                </a:extLst>
              </a:tr>
              <a:tr h="3884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Rb Satb2_Mono</a:t>
                      </a:r>
                      <a:endParaRPr lang="en-US" sz="12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p00_rbmcsatb2_bc817</a:t>
                      </a:r>
                      <a:endParaRPr lang="en-US" sz="12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20938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2253642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E7600F0-2DC3-1295-A9AA-FD49032293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94425"/>
              </p:ext>
            </p:extLst>
          </p:nvPr>
        </p:nvGraphicFramePr>
        <p:xfrm>
          <a:off x="1327551" y="4201610"/>
          <a:ext cx="4731658" cy="25427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6022">
                  <a:extLst>
                    <a:ext uri="{9D8B030D-6E8A-4147-A177-3AD203B41FA5}">
                      <a16:colId xmlns:a16="http://schemas.microsoft.com/office/drawing/2014/main" val="3092693684"/>
                    </a:ext>
                  </a:extLst>
                </a:gridCol>
                <a:gridCol w="1335212">
                  <a:extLst>
                    <a:ext uri="{9D8B030D-6E8A-4147-A177-3AD203B41FA5}">
                      <a16:colId xmlns:a16="http://schemas.microsoft.com/office/drawing/2014/main" val="706143652"/>
                    </a:ext>
                  </a:extLst>
                </a:gridCol>
                <a:gridCol w="1335212">
                  <a:extLst>
                    <a:ext uri="{9D8B030D-6E8A-4147-A177-3AD203B41FA5}">
                      <a16:colId xmlns:a16="http://schemas.microsoft.com/office/drawing/2014/main" val="3600447347"/>
                    </a:ext>
                  </a:extLst>
                </a:gridCol>
                <a:gridCol w="1335212">
                  <a:extLst>
                    <a:ext uri="{9D8B030D-6E8A-4147-A177-3AD203B41FA5}">
                      <a16:colId xmlns:a16="http://schemas.microsoft.com/office/drawing/2014/main" val="1825313321"/>
                    </a:ext>
                  </a:extLst>
                </a:gridCol>
              </a:tblGrid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Antibody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sample_name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Peak_number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Merged Peak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57893217"/>
                  </a:ext>
                </a:extLst>
              </a:tr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b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p00_mssatb2x_bc548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891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891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09376136"/>
                  </a:ext>
                </a:extLst>
              </a:tr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b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p00_mssatb2x_bc550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258044"/>
                  </a:ext>
                </a:extLst>
              </a:tr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effectLst/>
                          <a:latin typeface="+mn-lt"/>
                        </a:rPr>
                        <a:t>Ms Satb2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p00_mssatb2x_bc549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11937235"/>
                  </a:ext>
                </a:extLst>
              </a:tr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Rb Satb2</a:t>
                      </a:r>
                      <a:endParaRPr lang="en-US" sz="12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p00_rbsatb2x_bc545</a:t>
                      </a:r>
                      <a:endParaRPr lang="en-US" sz="12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2969</a:t>
                      </a:r>
                    </a:p>
                  </a:txBody>
                  <a:tcPr marL="9525" marR="9525" marT="9525" marB="0" anchor="b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3647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1057585"/>
                  </a:ext>
                </a:extLst>
              </a:tr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Rb Satb2</a:t>
                      </a:r>
                      <a:endParaRPr lang="en-US" sz="120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p00_rbsatb2x_bc546</a:t>
                      </a:r>
                      <a:endParaRPr lang="en-US" sz="12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2540478"/>
                  </a:ext>
                </a:extLst>
              </a:tr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Rb Satb2</a:t>
                      </a:r>
                      <a:endParaRPr lang="en-US" sz="120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p00_rbsatb2x_bc547</a:t>
                      </a:r>
                      <a:endParaRPr lang="en-US" sz="12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2129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794230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657544E-ED88-F8F9-BE64-BEB5F4D83FD7}"/>
              </a:ext>
            </a:extLst>
          </p:cNvPr>
          <p:cNvSpPr txBox="1"/>
          <p:nvPr/>
        </p:nvSpPr>
        <p:spPr>
          <a:xfrm>
            <a:off x="576196" y="1184999"/>
            <a:ext cx="9448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ChIP</a:t>
            </a:r>
            <a:r>
              <a:rPr lang="en-US" sz="1600" dirty="0"/>
              <a:t>-SEQ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08CF2B-20C5-360F-1944-E045258605CE}"/>
              </a:ext>
            </a:extLst>
          </p:cNvPr>
          <p:cNvSpPr txBox="1"/>
          <p:nvPr/>
        </p:nvSpPr>
        <p:spPr>
          <a:xfrm>
            <a:off x="600722" y="3930500"/>
            <a:ext cx="10406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CUT&amp;RUN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C661576-C17A-F376-0A6B-A9DA14C1C79F}"/>
              </a:ext>
            </a:extLst>
          </p:cNvPr>
          <p:cNvGrpSpPr/>
          <p:nvPr/>
        </p:nvGrpSpPr>
        <p:grpSpPr>
          <a:xfrm>
            <a:off x="7552729" y="2006367"/>
            <a:ext cx="2919029" cy="1468598"/>
            <a:chOff x="2142264" y="4976442"/>
            <a:chExt cx="3280229" cy="1763212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A68BBDB-DDB0-8F46-BED4-ADCB0AFB1439}"/>
                </a:ext>
              </a:extLst>
            </p:cNvPr>
            <p:cNvSpPr/>
            <p:nvPr/>
          </p:nvSpPr>
          <p:spPr>
            <a:xfrm>
              <a:off x="2142264" y="4976442"/>
              <a:ext cx="2084222" cy="176321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BAE1435-43A0-335E-7923-E8BFEEFB21A7}"/>
                </a:ext>
              </a:extLst>
            </p:cNvPr>
            <p:cNvSpPr/>
            <p:nvPr/>
          </p:nvSpPr>
          <p:spPr>
            <a:xfrm>
              <a:off x="3573741" y="5137621"/>
              <a:ext cx="1848752" cy="160203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438178F-03C3-C104-6173-42B994903024}"/>
                </a:ext>
              </a:extLst>
            </p:cNvPr>
            <p:cNvSpPr txBox="1"/>
            <p:nvPr/>
          </p:nvSpPr>
          <p:spPr>
            <a:xfrm>
              <a:off x="2418488" y="5474311"/>
              <a:ext cx="1029194" cy="886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FF0000"/>
                  </a:solidFill>
                </a:rPr>
                <a:t>Ms</a:t>
              </a:r>
              <a:r>
                <a:rPr lang="en-US" sz="1400" dirty="0">
                  <a:solidFill>
                    <a:srgbClr val="FF0000"/>
                  </a:solidFill>
                </a:rPr>
                <a:t> satb2 chip-seq peaks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80AE824-024F-839D-D94B-9713E3BBFB89}"/>
                </a:ext>
              </a:extLst>
            </p:cNvPr>
            <p:cNvSpPr txBox="1"/>
            <p:nvPr/>
          </p:nvSpPr>
          <p:spPr>
            <a:xfrm>
              <a:off x="4266101" y="5369248"/>
              <a:ext cx="830583" cy="1145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FF0000"/>
                  </a:solidFill>
                </a:rPr>
                <a:t>Ms</a:t>
              </a:r>
              <a:r>
                <a:rPr lang="en-US" sz="1400" dirty="0">
                  <a:solidFill>
                    <a:srgbClr val="FF0000"/>
                  </a:solidFill>
                </a:rPr>
                <a:t> satb2 C&amp;R peaks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DF7A4DC-6F11-550F-CB7E-4DDD04E4750F}"/>
                </a:ext>
              </a:extLst>
            </p:cNvPr>
            <p:cNvSpPr txBox="1"/>
            <p:nvPr/>
          </p:nvSpPr>
          <p:spPr>
            <a:xfrm>
              <a:off x="3573741" y="5675225"/>
              <a:ext cx="602014" cy="443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301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8CABFB7-411A-A60C-4B31-1F29C15184DE}"/>
              </a:ext>
            </a:extLst>
          </p:cNvPr>
          <p:cNvGrpSpPr/>
          <p:nvPr/>
        </p:nvGrpSpPr>
        <p:grpSpPr>
          <a:xfrm>
            <a:off x="7554530" y="4205326"/>
            <a:ext cx="2839149" cy="1683851"/>
            <a:chOff x="7811043" y="1745153"/>
            <a:chExt cx="2839149" cy="1683851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5A32A12-0B43-453A-E8F9-66BCD56EF3A9}"/>
                </a:ext>
              </a:extLst>
            </p:cNvPr>
            <p:cNvGrpSpPr/>
            <p:nvPr/>
          </p:nvGrpSpPr>
          <p:grpSpPr>
            <a:xfrm>
              <a:off x="7811043" y="1745153"/>
              <a:ext cx="2839149" cy="1683851"/>
              <a:chOff x="2369907" y="4976442"/>
              <a:chExt cx="2862602" cy="1763212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8501D6BE-08FF-A1B4-079E-D76F76EF6334}"/>
                  </a:ext>
                </a:extLst>
              </p:cNvPr>
              <p:cNvSpPr/>
              <p:nvPr/>
            </p:nvSpPr>
            <p:spPr>
              <a:xfrm>
                <a:off x="2369907" y="4976442"/>
                <a:ext cx="1856577" cy="1763212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A42B31B8-AB8E-ECCC-033D-35E5B839D07C}"/>
                  </a:ext>
                </a:extLst>
              </p:cNvPr>
              <p:cNvSpPr/>
              <p:nvPr/>
            </p:nvSpPr>
            <p:spPr>
              <a:xfrm>
                <a:off x="3573741" y="5137623"/>
                <a:ext cx="1658768" cy="1537814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D47E862-1007-AD62-993C-DC7C4A669BF3}"/>
                  </a:ext>
                </a:extLst>
              </p:cNvPr>
              <p:cNvSpPr txBox="1"/>
              <p:nvPr/>
            </p:nvSpPr>
            <p:spPr>
              <a:xfrm>
                <a:off x="3573741" y="5675225"/>
                <a:ext cx="658135" cy="3867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0070C0"/>
                    </a:solidFill>
                  </a:rPr>
                  <a:t>1095</a:t>
                </a: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32033E4-6DE7-677A-90FA-6F943152CFAE}"/>
                </a:ext>
              </a:extLst>
            </p:cNvPr>
            <p:cNvSpPr txBox="1"/>
            <p:nvPr/>
          </p:nvSpPr>
          <p:spPr>
            <a:xfrm>
              <a:off x="8020952" y="2217744"/>
              <a:ext cx="98406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0070C0"/>
                  </a:solidFill>
                </a:rPr>
                <a:t>Rb mcsatb2 chip-seq peaks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F6AAA66-CACC-5B03-CA01-0BAC014EB94D}"/>
                </a:ext>
              </a:extLst>
            </p:cNvPr>
            <p:cNvSpPr txBox="1"/>
            <p:nvPr/>
          </p:nvSpPr>
          <p:spPr>
            <a:xfrm>
              <a:off x="9620621" y="2123621"/>
              <a:ext cx="60755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0070C0"/>
                  </a:solidFill>
                </a:rPr>
                <a:t>Rb satb2 C&amp;R peaks</a:t>
              </a:r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4F42D55-508D-D29D-19B3-1A61A1F2F41D}"/>
              </a:ext>
            </a:extLst>
          </p:cNvPr>
          <p:cNvCxnSpPr>
            <a:cxnSpLocks/>
          </p:cNvCxnSpPr>
          <p:nvPr/>
        </p:nvCxnSpPr>
        <p:spPr>
          <a:xfrm flipV="1">
            <a:off x="5848358" y="5323324"/>
            <a:ext cx="1491893" cy="85200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E9309D2-5C87-CCED-A5A8-FD59A759FA83}"/>
              </a:ext>
            </a:extLst>
          </p:cNvPr>
          <p:cNvCxnSpPr>
            <a:cxnSpLocks/>
          </p:cNvCxnSpPr>
          <p:nvPr/>
        </p:nvCxnSpPr>
        <p:spPr>
          <a:xfrm>
            <a:off x="5942610" y="3732756"/>
            <a:ext cx="1397641" cy="132456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BF642BC-771C-6C15-80BB-8115260EB632}"/>
              </a:ext>
            </a:extLst>
          </p:cNvPr>
          <p:cNvCxnSpPr>
            <a:cxnSpLocks/>
          </p:cNvCxnSpPr>
          <p:nvPr/>
        </p:nvCxnSpPr>
        <p:spPr>
          <a:xfrm>
            <a:off x="5791664" y="2931440"/>
            <a:ext cx="1614789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FF83A9D-572F-3134-EE4B-B98141CD08B3}"/>
              </a:ext>
            </a:extLst>
          </p:cNvPr>
          <p:cNvCxnSpPr>
            <a:cxnSpLocks/>
          </p:cNvCxnSpPr>
          <p:nvPr/>
        </p:nvCxnSpPr>
        <p:spPr>
          <a:xfrm flipV="1">
            <a:off x="5947958" y="3175513"/>
            <a:ext cx="1604771" cy="169714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8844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D93B9-724D-745C-B3DA-1EDD93E58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36DEA-D0A7-517D-BC2E-FEFA006A99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CUT&amp;RUN December 2021</a:t>
            </a:r>
          </a:p>
          <a:p>
            <a:pPr lvl="1"/>
            <a:r>
              <a:rPr lang="en-US" dirty="0"/>
              <a:t>49 samples in total, with 12 samples as negative control</a:t>
            </a:r>
          </a:p>
          <a:p>
            <a:r>
              <a:rPr lang="en-US" dirty="0"/>
              <a:t>CUT&amp;RUN December 2022</a:t>
            </a:r>
          </a:p>
          <a:p>
            <a:pPr lvl="1"/>
            <a:r>
              <a:rPr lang="en-US" dirty="0"/>
              <a:t>74 samples (1 undetermined), with 14 samples as negative control</a:t>
            </a:r>
          </a:p>
          <a:p>
            <a:r>
              <a:rPr lang="en-US" dirty="0" err="1"/>
              <a:t>ChIP</a:t>
            </a:r>
            <a:r>
              <a:rPr lang="en-US" dirty="0"/>
              <a:t>-SEQ November 2022</a:t>
            </a:r>
          </a:p>
          <a:p>
            <a:pPr lvl="1"/>
            <a:r>
              <a:rPr lang="en-US" dirty="0"/>
              <a:t>28 samples, with 4 as negative control, and 4 as input</a:t>
            </a:r>
          </a:p>
        </p:txBody>
      </p:sp>
    </p:spTree>
    <p:extLst>
      <p:ext uri="{BB962C8B-B14F-4D97-AF65-F5344CB8AC3E}">
        <p14:creationId xmlns:p14="http://schemas.microsoft.com/office/powerpoint/2010/main" val="4292752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6EFA0-CA9E-9CF1-6CE8-2E0296D6F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96" y="209683"/>
            <a:ext cx="10515600" cy="1325563"/>
          </a:xfrm>
        </p:spPr>
        <p:txBody>
          <a:bodyPr/>
          <a:lstStyle/>
          <a:p>
            <a:r>
              <a:rPr lang="en-US" dirty="0"/>
              <a:t>Satb2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3282AD5-9C73-B632-92F9-1AB8CEC57F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3560967"/>
              </p:ext>
            </p:extLst>
          </p:nvPr>
        </p:nvGraphicFramePr>
        <p:xfrm>
          <a:off x="1336475" y="1334854"/>
          <a:ext cx="4722734" cy="26532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3294">
                  <a:extLst>
                    <a:ext uri="{9D8B030D-6E8A-4147-A177-3AD203B41FA5}">
                      <a16:colId xmlns:a16="http://schemas.microsoft.com/office/drawing/2014/main" val="4080948820"/>
                    </a:ext>
                  </a:extLst>
                </a:gridCol>
                <a:gridCol w="1286480">
                  <a:extLst>
                    <a:ext uri="{9D8B030D-6E8A-4147-A177-3AD203B41FA5}">
                      <a16:colId xmlns:a16="http://schemas.microsoft.com/office/drawing/2014/main" val="4238837875"/>
                    </a:ext>
                  </a:extLst>
                </a:gridCol>
                <a:gridCol w="1286480">
                  <a:extLst>
                    <a:ext uri="{9D8B030D-6E8A-4147-A177-3AD203B41FA5}">
                      <a16:colId xmlns:a16="http://schemas.microsoft.com/office/drawing/2014/main" val="1661633800"/>
                    </a:ext>
                  </a:extLst>
                </a:gridCol>
                <a:gridCol w="1286480">
                  <a:extLst>
                    <a:ext uri="{9D8B030D-6E8A-4147-A177-3AD203B41FA5}">
                      <a16:colId xmlns:a16="http://schemas.microsoft.com/office/drawing/2014/main" val="1226358203"/>
                    </a:ext>
                  </a:extLst>
                </a:gridCol>
              </a:tblGrid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Antibody Target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 err="1">
                          <a:effectLst/>
                        </a:rPr>
                        <a:t>AnalysisName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Peak_number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Merged Peak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40478373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Rb Satb2_Poly</a:t>
                      </a:r>
                      <a:endParaRPr lang="en-US" sz="1200" b="0" i="0" u="none" strike="noStrike" dirty="0">
                        <a:solidFill>
                          <a:srgbClr val="00B0F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p00_rbpcsatb2_bc808</a:t>
                      </a:r>
                      <a:endParaRPr lang="en-US" sz="1200" b="0" i="0" u="none" strike="noStrike">
                        <a:solidFill>
                          <a:srgbClr val="00B0F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19128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26660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83810522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Rb Satb2_Poly</a:t>
                      </a:r>
                      <a:endParaRPr lang="en-US" sz="1200" b="0" i="0" u="none" strike="noStrike" dirty="0">
                        <a:solidFill>
                          <a:srgbClr val="00B0F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p00_rbpcsatb2_bc816</a:t>
                      </a:r>
                      <a:endParaRPr lang="en-US" sz="1200" b="0" i="0" u="none" strike="noStrike" dirty="0">
                        <a:solidFill>
                          <a:srgbClr val="00B0F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23651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01831099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p00_msxxsatb2_bc810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11872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19187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2385697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p00_msxxsatb2_bc818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15748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92098167"/>
                  </a:ext>
                </a:extLst>
              </a:tr>
              <a:tr h="3884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Rb Satb2_Mono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p00_rbmcsatb2_bc809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15980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23358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29289511"/>
                  </a:ext>
                </a:extLst>
              </a:tr>
              <a:tr h="3884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Rb Satb2_Mono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p00_rbmcsatb2_bc817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20938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2253642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E7600F0-2DC3-1295-A9AA-FD49032293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260280"/>
              </p:ext>
            </p:extLst>
          </p:nvPr>
        </p:nvGraphicFramePr>
        <p:xfrm>
          <a:off x="1327551" y="4201610"/>
          <a:ext cx="4731658" cy="25427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6022">
                  <a:extLst>
                    <a:ext uri="{9D8B030D-6E8A-4147-A177-3AD203B41FA5}">
                      <a16:colId xmlns:a16="http://schemas.microsoft.com/office/drawing/2014/main" val="3092693684"/>
                    </a:ext>
                  </a:extLst>
                </a:gridCol>
                <a:gridCol w="1335212">
                  <a:extLst>
                    <a:ext uri="{9D8B030D-6E8A-4147-A177-3AD203B41FA5}">
                      <a16:colId xmlns:a16="http://schemas.microsoft.com/office/drawing/2014/main" val="706143652"/>
                    </a:ext>
                  </a:extLst>
                </a:gridCol>
                <a:gridCol w="1335212">
                  <a:extLst>
                    <a:ext uri="{9D8B030D-6E8A-4147-A177-3AD203B41FA5}">
                      <a16:colId xmlns:a16="http://schemas.microsoft.com/office/drawing/2014/main" val="3600447347"/>
                    </a:ext>
                  </a:extLst>
                </a:gridCol>
                <a:gridCol w="1335212">
                  <a:extLst>
                    <a:ext uri="{9D8B030D-6E8A-4147-A177-3AD203B41FA5}">
                      <a16:colId xmlns:a16="http://schemas.microsoft.com/office/drawing/2014/main" val="1825313321"/>
                    </a:ext>
                  </a:extLst>
                </a:gridCol>
              </a:tblGrid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Antibody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sample_name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Peak_number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Merged Peak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57893217"/>
                  </a:ext>
                </a:extLst>
              </a:tr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b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p00_mssatb2x_bc548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891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891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09376136"/>
                  </a:ext>
                </a:extLst>
              </a:tr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b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p00_mssatb2x_bc550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258044"/>
                  </a:ext>
                </a:extLst>
              </a:tr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effectLst/>
                          <a:latin typeface="+mn-lt"/>
                        </a:rPr>
                        <a:t>Ms Satb2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p00_mssatb2x_bc549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11937235"/>
                  </a:ext>
                </a:extLst>
              </a:tr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Rb Satb2</a:t>
                      </a:r>
                      <a:endParaRPr lang="en-US" sz="1200" b="0" i="0" u="none" strike="noStrike" dirty="0">
                        <a:solidFill>
                          <a:srgbClr val="00B0F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p00_rbsatb2x_bc545</a:t>
                      </a:r>
                      <a:endParaRPr lang="en-US" sz="1200" b="0" i="0" u="none" strike="noStrike" dirty="0">
                        <a:solidFill>
                          <a:srgbClr val="00B0F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2969</a:t>
                      </a:r>
                    </a:p>
                  </a:txBody>
                  <a:tcPr marL="9525" marR="9525" marT="9525" marB="0" anchor="b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3647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1057585"/>
                  </a:ext>
                </a:extLst>
              </a:tr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Rb Satb2</a:t>
                      </a:r>
                      <a:endParaRPr lang="en-US" sz="1200" b="0" i="0" u="none" strike="noStrike">
                        <a:solidFill>
                          <a:srgbClr val="00B0F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p00_rbsatb2x_bc546</a:t>
                      </a:r>
                      <a:endParaRPr lang="en-US" sz="1200" b="0" i="0" u="none" strike="noStrike" dirty="0">
                        <a:solidFill>
                          <a:srgbClr val="00B0F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2540478"/>
                  </a:ext>
                </a:extLst>
              </a:tr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Rb Satb2</a:t>
                      </a:r>
                      <a:endParaRPr lang="en-US" sz="1200" b="0" i="0" u="none" strike="noStrike">
                        <a:solidFill>
                          <a:srgbClr val="00B0F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p00_rbsatb2x_bc547</a:t>
                      </a:r>
                      <a:endParaRPr lang="en-US" sz="1200" b="0" i="0" u="none" strike="noStrike" dirty="0">
                        <a:solidFill>
                          <a:srgbClr val="00B0F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B0F0"/>
                          </a:solidFill>
                          <a:effectLst/>
                          <a:latin typeface="+mn-lt"/>
                        </a:rPr>
                        <a:t>2129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794230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657544E-ED88-F8F9-BE64-BEB5F4D83FD7}"/>
              </a:ext>
            </a:extLst>
          </p:cNvPr>
          <p:cNvSpPr txBox="1"/>
          <p:nvPr/>
        </p:nvSpPr>
        <p:spPr>
          <a:xfrm>
            <a:off x="576196" y="1184999"/>
            <a:ext cx="9448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ChIP</a:t>
            </a:r>
            <a:r>
              <a:rPr lang="en-US" sz="1600" dirty="0"/>
              <a:t>-SEQ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08CF2B-20C5-360F-1944-E045258605CE}"/>
              </a:ext>
            </a:extLst>
          </p:cNvPr>
          <p:cNvSpPr txBox="1"/>
          <p:nvPr/>
        </p:nvSpPr>
        <p:spPr>
          <a:xfrm>
            <a:off x="600722" y="3930500"/>
            <a:ext cx="10406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CUT&amp;RUN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C661576-C17A-F376-0A6B-A9DA14C1C79F}"/>
              </a:ext>
            </a:extLst>
          </p:cNvPr>
          <p:cNvGrpSpPr/>
          <p:nvPr/>
        </p:nvGrpSpPr>
        <p:grpSpPr>
          <a:xfrm>
            <a:off x="7552729" y="2006367"/>
            <a:ext cx="2919029" cy="1468598"/>
            <a:chOff x="2142264" y="4976442"/>
            <a:chExt cx="3280229" cy="1763212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A68BBDB-DDB0-8F46-BED4-ADCB0AFB1439}"/>
                </a:ext>
              </a:extLst>
            </p:cNvPr>
            <p:cNvSpPr/>
            <p:nvPr/>
          </p:nvSpPr>
          <p:spPr>
            <a:xfrm>
              <a:off x="2142264" y="4976442"/>
              <a:ext cx="2084222" cy="176321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BAE1435-43A0-335E-7923-E8BFEEFB21A7}"/>
                </a:ext>
              </a:extLst>
            </p:cNvPr>
            <p:cNvSpPr/>
            <p:nvPr/>
          </p:nvSpPr>
          <p:spPr>
            <a:xfrm>
              <a:off x="3573741" y="5137621"/>
              <a:ext cx="1848752" cy="160203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438178F-03C3-C104-6173-42B994903024}"/>
                </a:ext>
              </a:extLst>
            </p:cNvPr>
            <p:cNvSpPr txBox="1"/>
            <p:nvPr/>
          </p:nvSpPr>
          <p:spPr>
            <a:xfrm>
              <a:off x="2418488" y="5474311"/>
              <a:ext cx="1029194" cy="886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FF0000"/>
                  </a:solidFill>
                </a:rPr>
                <a:t>Ms</a:t>
              </a:r>
              <a:r>
                <a:rPr lang="en-US" sz="1400" dirty="0">
                  <a:solidFill>
                    <a:srgbClr val="FF0000"/>
                  </a:solidFill>
                </a:rPr>
                <a:t> satb2 chip-seq peaks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80AE824-024F-839D-D94B-9713E3BBFB89}"/>
                </a:ext>
              </a:extLst>
            </p:cNvPr>
            <p:cNvSpPr txBox="1"/>
            <p:nvPr/>
          </p:nvSpPr>
          <p:spPr>
            <a:xfrm>
              <a:off x="4266101" y="5369248"/>
              <a:ext cx="830583" cy="1145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FF0000"/>
                  </a:solidFill>
                </a:rPr>
                <a:t>Ms</a:t>
              </a:r>
              <a:r>
                <a:rPr lang="en-US" sz="1400" dirty="0">
                  <a:solidFill>
                    <a:srgbClr val="FF0000"/>
                  </a:solidFill>
                </a:rPr>
                <a:t> satb2 C&amp;R peaks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DF7A4DC-6F11-550F-CB7E-4DDD04E4750F}"/>
                </a:ext>
              </a:extLst>
            </p:cNvPr>
            <p:cNvSpPr txBox="1"/>
            <p:nvPr/>
          </p:nvSpPr>
          <p:spPr>
            <a:xfrm>
              <a:off x="3573741" y="5675225"/>
              <a:ext cx="602014" cy="443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301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8CABFB7-411A-A60C-4B31-1F29C15184DE}"/>
              </a:ext>
            </a:extLst>
          </p:cNvPr>
          <p:cNvGrpSpPr/>
          <p:nvPr/>
        </p:nvGrpSpPr>
        <p:grpSpPr>
          <a:xfrm>
            <a:off x="7554530" y="4205326"/>
            <a:ext cx="2839149" cy="1683851"/>
            <a:chOff x="7811043" y="1745153"/>
            <a:chExt cx="2839149" cy="1683851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5A32A12-0B43-453A-E8F9-66BCD56EF3A9}"/>
                </a:ext>
              </a:extLst>
            </p:cNvPr>
            <p:cNvGrpSpPr/>
            <p:nvPr/>
          </p:nvGrpSpPr>
          <p:grpSpPr>
            <a:xfrm>
              <a:off x="7811043" y="1745153"/>
              <a:ext cx="2839149" cy="1683851"/>
              <a:chOff x="2369907" y="4976442"/>
              <a:chExt cx="2862602" cy="1763212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8501D6BE-08FF-A1B4-079E-D76F76EF6334}"/>
                  </a:ext>
                </a:extLst>
              </p:cNvPr>
              <p:cNvSpPr/>
              <p:nvPr/>
            </p:nvSpPr>
            <p:spPr>
              <a:xfrm>
                <a:off x="2369907" y="4976442"/>
                <a:ext cx="1856577" cy="1763212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A42B31B8-AB8E-ECCC-033D-35E5B839D07C}"/>
                  </a:ext>
                </a:extLst>
              </p:cNvPr>
              <p:cNvSpPr/>
              <p:nvPr/>
            </p:nvSpPr>
            <p:spPr>
              <a:xfrm>
                <a:off x="3573741" y="5137623"/>
                <a:ext cx="1658768" cy="1537814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D47E862-1007-AD62-993C-DC7C4A669BF3}"/>
                  </a:ext>
                </a:extLst>
              </p:cNvPr>
              <p:cNvSpPr txBox="1"/>
              <p:nvPr/>
            </p:nvSpPr>
            <p:spPr>
              <a:xfrm>
                <a:off x="3573741" y="5675225"/>
                <a:ext cx="658135" cy="3867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0070C0"/>
                    </a:solidFill>
                  </a:rPr>
                  <a:t>1315</a:t>
                </a: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32033E4-6DE7-677A-90FA-6F943152CFAE}"/>
                </a:ext>
              </a:extLst>
            </p:cNvPr>
            <p:cNvSpPr txBox="1"/>
            <p:nvPr/>
          </p:nvSpPr>
          <p:spPr>
            <a:xfrm>
              <a:off x="8020952" y="2217744"/>
              <a:ext cx="98406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00B0F0"/>
                  </a:solidFill>
                </a:rPr>
                <a:t>Rb pcsatb2 chip-seq peaks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F6AAA66-CACC-5B03-CA01-0BAC014EB94D}"/>
                </a:ext>
              </a:extLst>
            </p:cNvPr>
            <p:cNvSpPr txBox="1"/>
            <p:nvPr/>
          </p:nvSpPr>
          <p:spPr>
            <a:xfrm>
              <a:off x="9620621" y="2123621"/>
              <a:ext cx="60755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00B0F0"/>
                  </a:solidFill>
                </a:rPr>
                <a:t>Rb satb2 C&amp;R peaks</a:t>
              </a:r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4F42D55-508D-D29D-19B3-1A61A1F2F41D}"/>
              </a:ext>
            </a:extLst>
          </p:cNvPr>
          <p:cNvCxnSpPr>
            <a:cxnSpLocks/>
          </p:cNvCxnSpPr>
          <p:nvPr/>
        </p:nvCxnSpPr>
        <p:spPr>
          <a:xfrm flipV="1">
            <a:off x="5848358" y="5323324"/>
            <a:ext cx="1491893" cy="85200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E9309D2-5C87-CCED-A5A8-FD59A759FA83}"/>
              </a:ext>
            </a:extLst>
          </p:cNvPr>
          <p:cNvCxnSpPr>
            <a:cxnSpLocks/>
          </p:cNvCxnSpPr>
          <p:nvPr/>
        </p:nvCxnSpPr>
        <p:spPr>
          <a:xfrm>
            <a:off x="5848358" y="2140615"/>
            <a:ext cx="1491893" cy="291670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BF642BC-771C-6C15-80BB-8115260EB632}"/>
              </a:ext>
            </a:extLst>
          </p:cNvPr>
          <p:cNvCxnSpPr>
            <a:cxnSpLocks/>
          </p:cNvCxnSpPr>
          <p:nvPr/>
        </p:nvCxnSpPr>
        <p:spPr>
          <a:xfrm>
            <a:off x="5791664" y="2931440"/>
            <a:ext cx="1614789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FF83A9D-572F-3134-EE4B-B98141CD08B3}"/>
              </a:ext>
            </a:extLst>
          </p:cNvPr>
          <p:cNvCxnSpPr>
            <a:cxnSpLocks/>
          </p:cNvCxnSpPr>
          <p:nvPr/>
        </p:nvCxnSpPr>
        <p:spPr>
          <a:xfrm flipV="1">
            <a:off x="5947958" y="3175513"/>
            <a:ext cx="1604771" cy="169714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1945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6EFA0-CA9E-9CF1-6CE8-2E0296D6F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96" y="209683"/>
            <a:ext cx="10515600" cy="1325563"/>
          </a:xfrm>
        </p:spPr>
        <p:txBody>
          <a:bodyPr/>
          <a:lstStyle/>
          <a:p>
            <a:r>
              <a:rPr lang="en-US" dirty="0"/>
              <a:t>Satb2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3282AD5-9C73-B632-92F9-1AB8CEC57F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3055861"/>
              </p:ext>
            </p:extLst>
          </p:nvPr>
        </p:nvGraphicFramePr>
        <p:xfrm>
          <a:off x="1336475" y="1334854"/>
          <a:ext cx="4722734" cy="26532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3294">
                  <a:extLst>
                    <a:ext uri="{9D8B030D-6E8A-4147-A177-3AD203B41FA5}">
                      <a16:colId xmlns:a16="http://schemas.microsoft.com/office/drawing/2014/main" val="4080948820"/>
                    </a:ext>
                  </a:extLst>
                </a:gridCol>
                <a:gridCol w="1286480">
                  <a:extLst>
                    <a:ext uri="{9D8B030D-6E8A-4147-A177-3AD203B41FA5}">
                      <a16:colId xmlns:a16="http://schemas.microsoft.com/office/drawing/2014/main" val="4238837875"/>
                    </a:ext>
                  </a:extLst>
                </a:gridCol>
                <a:gridCol w="1286480">
                  <a:extLst>
                    <a:ext uri="{9D8B030D-6E8A-4147-A177-3AD203B41FA5}">
                      <a16:colId xmlns:a16="http://schemas.microsoft.com/office/drawing/2014/main" val="1661633800"/>
                    </a:ext>
                  </a:extLst>
                </a:gridCol>
                <a:gridCol w="1286480">
                  <a:extLst>
                    <a:ext uri="{9D8B030D-6E8A-4147-A177-3AD203B41FA5}">
                      <a16:colId xmlns:a16="http://schemas.microsoft.com/office/drawing/2014/main" val="1226358203"/>
                    </a:ext>
                  </a:extLst>
                </a:gridCol>
              </a:tblGrid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Antibody Target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 err="1">
                          <a:effectLst/>
                        </a:rPr>
                        <a:t>AnalysisName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Peak_number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Merged Peak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40478373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Rb Satb2_Poly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p00_rbpcsatb2_bc808</a:t>
                      </a:r>
                      <a:endParaRPr lang="en-US" sz="1200" b="0" i="0" u="none" strike="noStrike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19128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26660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83810522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Rb Satb2_Poly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p00_rbpcsatb2_bc816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23651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01831099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p00_msxxsatb2_bc810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11872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19187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2385697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p00_msxxsatb2_bc818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15748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92098167"/>
                  </a:ext>
                </a:extLst>
              </a:tr>
              <a:tr h="3884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Rb Satb2_Mono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p00_rbmcsatb2_bc809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15980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23358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29289511"/>
                  </a:ext>
                </a:extLst>
              </a:tr>
              <a:tr h="3884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Rb Satb2_Mono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p00_rbmcsatb2_bc817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20938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2253642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E7600F0-2DC3-1295-A9AA-FD49032293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6668632"/>
              </p:ext>
            </p:extLst>
          </p:nvPr>
        </p:nvGraphicFramePr>
        <p:xfrm>
          <a:off x="1327551" y="4201610"/>
          <a:ext cx="4731658" cy="25427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6022">
                  <a:extLst>
                    <a:ext uri="{9D8B030D-6E8A-4147-A177-3AD203B41FA5}">
                      <a16:colId xmlns:a16="http://schemas.microsoft.com/office/drawing/2014/main" val="3092693684"/>
                    </a:ext>
                  </a:extLst>
                </a:gridCol>
                <a:gridCol w="1335212">
                  <a:extLst>
                    <a:ext uri="{9D8B030D-6E8A-4147-A177-3AD203B41FA5}">
                      <a16:colId xmlns:a16="http://schemas.microsoft.com/office/drawing/2014/main" val="706143652"/>
                    </a:ext>
                  </a:extLst>
                </a:gridCol>
                <a:gridCol w="1335212">
                  <a:extLst>
                    <a:ext uri="{9D8B030D-6E8A-4147-A177-3AD203B41FA5}">
                      <a16:colId xmlns:a16="http://schemas.microsoft.com/office/drawing/2014/main" val="3600447347"/>
                    </a:ext>
                  </a:extLst>
                </a:gridCol>
                <a:gridCol w="1335212">
                  <a:extLst>
                    <a:ext uri="{9D8B030D-6E8A-4147-A177-3AD203B41FA5}">
                      <a16:colId xmlns:a16="http://schemas.microsoft.com/office/drawing/2014/main" val="1825313321"/>
                    </a:ext>
                  </a:extLst>
                </a:gridCol>
              </a:tblGrid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Antibody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sample_name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Peak_number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Merged Peak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57893217"/>
                  </a:ext>
                </a:extLst>
              </a:tr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 err="1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p00_mssatb2x_bc548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891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891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09376136"/>
                  </a:ext>
                </a:extLst>
              </a:tr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 err="1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p00_mssatb2x_bc550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258044"/>
                  </a:ext>
                </a:extLst>
              </a:tr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 err="1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p00_mssatb2x_bc549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11937235"/>
                  </a:ext>
                </a:extLst>
              </a:tr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Rb Satb2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p00_rbsatb2x_bc545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2969</a:t>
                      </a:r>
                    </a:p>
                  </a:txBody>
                  <a:tcPr marL="9525" marR="9525" marT="9525" marB="0" anchor="b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3647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1057585"/>
                  </a:ext>
                </a:extLst>
              </a:tr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Rb Satb2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p00_rbsatb2x_bc546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2540478"/>
                  </a:ext>
                </a:extLst>
              </a:tr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Rb Satb2</a:t>
                      </a:r>
                      <a:endParaRPr lang="en-US" sz="1200" b="0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p00_rbsatb2x_bc547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2129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794230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657544E-ED88-F8F9-BE64-BEB5F4D83FD7}"/>
              </a:ext>
            </a:extLst>
          </p:cNvPr>
          <p:cNvSpPr txBox="1"/>
          <p:nvPr/>
        </p:nvSpPr>
        <p:spPr>
          <a:xfrm>
            <a:off x="576196" y="1184999"/>
            <a:ext cx="9448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ChIP</a:t>
            </a:r>
            <a:r>
              <a:rPr lang="en-US" sz="1600" dirty="0"/>
              <a:t>-SEQ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08CF2B-20C5-360F-1944-E045258605CE}"/>
              </a:ext>
            </a:extLst>
          </p:cNvPr>
          <p:cNvSpPr txBox="1"/>
          <p:nvPr/>
        </p:nvSpPr>
        <p:spPr>
          <a:xfrm>
            <a:off x="600722" y="3930500"/>
            <a:ext cx="10406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CUT&amp;RUN</a:t>
            </a: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20B80238-CACF-AD4A-6FC6-D6EA72859236}"/>
              </a:ext>
            </a:extLst>
          </p:cNvPr>
          <p:cNvSpPr/>
          <p:nvPr/>
        </p:nvSpPr>
        <p:spPr>
          <a:xfrm rot="10800000">
            <a:off x="6096000" y="4794465"/>
            <a:ext cx="580373" cy="1694017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897156-023B-2F4D-3C84-1376D64FDBCC}"/>
              </a:ext>
            </a:extLst>
          </p:cNvPr>
          <p:cNvSpPr txBox="1"/>
          <p:nvPr/>
        </p:nvSpPr>
        <p:spPr>
          <a:xfrm>
            <a:off x="6786038" y="5461348"/>
            <a:ext cx="2019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3928 merged peaks</a:t>
            </a:r>
          </a:p>
        </p:txBody>
      </p:sp>
      <p:sp>
        <p:nvSpPr>
          <p:cNvPr id="16" name="Left Brace 15">
            <a:extLst>
              <a:ext uri="{FF2B5EF4-FFF2-40B4-BE49-F238E27FC236}">
                <a16:creationId xmlns:a16="http://schemas.microsoft.com/office/drawing/2014/main" id="{3D91C248-D742-019B-C14B-D8303F3EE1A5}"/>
              </a:ext>
            </a:extLst>
          </p:cNvPr>
          <p:cNvSpPr/>
          <p:nvPr/>
        </p:nvSpPr>
        <p:spPr>
          <a:xfrm rot="10800000">
            <a:off x="6095998" y="2004164"/>
            <a:ext cx="392483" cy="1803748"/>
          </a:xfrm>
          <a:prstGeom prst="leftBrac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9E25C97-1244-DBF3-AEA5-71917D0F29BF}"/>
              </a:ext>
            </a:extLst>
          </p:cNvPr>
          <p:cNvSpPr txBox="1"/>
          <p:nvPr/>
        </p:nvSpPr>
        <p:spPr>
          <a:xfrm>
            <a:off x="6676373" y="2721372"/>
            <a:ext cx="2477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14155 overlapped peaks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BC58C65-D1DC-3A73-84E6-114623177699}"/>
              </a:ext>
            </a:extLst>
          </p:cNvPr>
          <p:cNvSpPr txBox="1"/>
          <p:nvPr/>
        </p:nvSpPr>
        <p:spPr>
          <a:xfrm>
            <a:off x="6786038" y="5830680"/>
            <a:ext cx="4721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768 of C&amp;R peaks overlap with above chip peaks</a:t>
            </a:r>
          </a:p>
        </p:txBody>
      </p:sp>
    </p:spTree>
    <p:extLst>
      <p:ext uri="{BB962C8B-B14F-4D97-AF65-F5344CB8AC3E}">
        <p14:creationId xmlns:p14="http://schemas.microsoft.com/office/powerpoint/2010/main" val="2486804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6EFA0-CA9E-9CF1-6CE8-2E0296D6F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96" y="209683"/>
            <a:ext cx="10515600" cy="1325563"/>
          </a:xfrm>
        </p:spPr>
        <p:txBody>
          <a:bodyPr/>
          <a:lstStyle/>
          <a:p>
            <a:r>
              <a:rPr lang="en-US" dirty="0"/>
              <a:t>Satb2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3282AD5-9C73-B632-92F9-1AB8CEC57FF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36475" y="1334854"/>
          <a:ext cx="4722734" cy="26532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3294">
                  <a:extLst>
                    <a:ext uri="{9D8B030D-6E8A-4147-A177-3AD203B41FA5}">
                      <a16:colId xmlns:a16="http://schemas.microsoft.com/office/drawing/2014/main" val="4080948820"/>
                    </a:ext>
                  </a:extLst>
                </a:gridCol>
                <a:gridCol w="1286480">
                  <a:extLst>
                    <a:ext uri="{9D8B030D-6E8A-4147-A177-3AD203B41FA5}">
                      <a16:colId xmlns:a16="http://schemas.microsoft.com/office/drawing/2014/main" val="4238837875"/>
                    </a:ext>
                  </a:extLst>
                </a:gridCol>
                <a:gridCol w="1286480">
                  <a:extLst>
                    <a:ext uri="{9D8B030D-6E8A-4147-A177-3AD203B41FA5}">
                      <a16:colId xmlns:a16="http://schemas.microsoft.com/office/drawing/2014/main" val="1661633800"/>
                    </a:ext>
                  </a:extLst>
                </a:gridCol>
                <a:gridCol w="1286480">
                  <a:extLst>
                    <a:ext uri="{9D8B030D-6E8A-4147-A177-3AD203B41FA5}">
                      <a16:colId xmlns:a16="http://schemas.microsoft.com/office/drawing/2014/main" val="1226358203"/>
                    </a:ext>
                  </a:extLst>
                </a:gridCol>
              </a:tblGrid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Antibody Target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 err="1">
                          <a:effectLst/>
                        </a:rPr>
                        <a:t>AnalysisName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Peak_number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Merged Peak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40478373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Rb Satb2_Poly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p00_rbpcsatb2_bc808</a:t>
                      </a:r>
                      <a:endParaRPr lang="en-US" sz="1200" b="0" i="0" u="none" strike="noStrike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19128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26660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83810522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Rb Satb2_Poly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p00_rbpcsatb2_bc816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23651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01831099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p00_msxxsatb2_bc810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11872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19187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2385697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p00_msxxsatb2_bc818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15748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92098167"/>
                  </a:ext>
                </a:extLst>
              </a:tr>
              <a:tr h="3884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Rb Satb2_Mono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p00_rbmcsatb2_bc809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15980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23358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29289511"/>
                  </a:ext>
                </a:extLst>
              </a:tr>
              <a:tr h="3884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Rb Satb2_Mono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p00_rbmcsatb2_bc817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20938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2253642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E7600F0-2DC3-1295-A9AA-FD49032293EA}"/>
              </a:ext>
            </a:extLst>
          </p:cNvPr>
          <p:cNvGraphicFramePr>
            <a:graphicFrameLocks noGrp="1"/>
          </p:cNvGraphicFramePr>
          <p:nvPr/>
        </p:nvGraphicFramePr>
        <p:xfrm>
          <a:off x="1327551" y="4201610"/>
          <a:ext cx="4731658" cy="25427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6022">
                  <a:extLst>
                    <a:ext uri="{9D8B030D-6E8A-4147-A177-3AD203B41FA5}">
                      <a16:colId xmlns:a16="http://schemas.microsoft.com/office/drawing/2014/main" val="3092693684"/>
                    </a:ext>
                  </a:extLst>
                </a:gridCol>
                <a:gridCol w="1335212">
                  <a:extLst>
                    <a:ext uri="{9D8B030D-6E8A-4147-A177-3AD203B41FA5}">
                      <a16:colId xmlns:a16="http://schemas.microsoft.com/office/drawing/2014/main" val="706143652"/>
                    </a:ext>
                  </a:extLst>
                </a:gridCol>
                <a:gridCol w="1335212">
                  <a:extLst>
                    <a:ext uri="{9D8B030D-6E8A-4147-A177-3AD203B41FA5}">
                      <a16:colId xmlns:a16="http://schemas.microsoft.com/office/drawing/2014/main" val="3600447347"/>
                    </a:ext>
                  </a:extLst>
                </a:gridCol>
                <a:gridCol w="1335212">
                  <a:extLst>
                    <a:ext uri="{9D8B030D-6E8A-4147-A177-3AD203B41FA5}">
                      <a16:colId xmlns:a16="http://schemas.microsoft.com/office/drawing/2014/main" val="1825313321"/>
                    </a:ext>
                  </a:extLst>
                </a:gridCol>
              </a:tblGrid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Antibody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sample_name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Peak_number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Merged Peak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57893217"/>
                  </a:ext>
                </a:extLst>
              </a:tr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 err="1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p00_mssatb2x_bc548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891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891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09376136"/>
                  </a:ext>
                </a:extLst>
              </a:tr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 err="1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p00_mssatb2x_bc550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258044"/>
                  </a:ext>
                </a:extLst>
              </a:tr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 err="1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p00_mssatb2x_bc549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11937235"/>
                  </a:ext>
                </a:extLst>
              </a:tr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Rb Satb2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p00_rbsatb2x_bc545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2969</a:t>
                      </a:r>
                    </a:p>
                  </a:txBody>
                  <a:tcPr marL="9525" marR="9525" marT="9525" marB="0" anchor="b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3647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1057585"/>
                  </a:ext>
                </a:extLst>
              </a:tr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Rb Satb2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p00_rbsatb2x_bc546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2540478"/>
                  </a:ext>
                </a:extLst>
              </a:tr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Rb Satb2</a:t>
                      </a:r>
                      <a:endParaRPr lang="en-US" sz="1200" b="0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p00_rbsatb2x_bc547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2129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794230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657544E-ED88-F8F9-BE64-BEB5F4D83FD7}"/>
              </a:ext>
            </a:extLst>
          </p:cNvPr>
          <p:cNvSpPr txBox="1"/>
          <p:nvPr/>
        </p:nvSpPr>
        <p:spPr>
          <a:xfrm>
            <a:off x="576196" y="1184999"/>
            <a:ext cx="9448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ChIP</a:t>
            </a:r>
            <a:r>
              <a:rPr lang="en-US" sz="1600" dirty="0"/>
              <a:t>-SEQ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08CF2B-20C5-360F-1944-E045258605CE}"/>
              </a:ext>
            </a:extLst>
          </p:cNvPr>
          <p:cNvSpPr txBox="1"/>
          <p:nvPr/>
        </p:nvSpPr>
        <p:spPr>
          <a:xfrm>
            <a:off x="600722" y="3930500"/>
            <a:ext cx="10406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CUT&amp;RUN</a:t>
            </a: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20B80238-CACF-AD4A-6FC6-D6EA72859236}"/>
              </a:ext>
            </a:extLst>
          </p:cNvPr>
          <p:cNvSpPr/>
          <p:nvPr/>
        </p:nvSpPr>
        <p:spPr>
          <a:xfrm rot="10800000">
            <a:off x="6096000" y="4794465"/>
            <a:ext cx="580373" cy="1694017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897156-023B-2F4D-3C84-1376D64FDBCC}"/>
              </a:ext>
            </a:extLst>
          </p:cNvPr>
          <p:cNvSpPr txBox="1"/>
          <p:nvPr/>
        </p:nvSpPr>
        <p:spPr>
          <a:xfrm>
            <a:off x="6786038" y="5461348"/>
            <a:ext cx="2019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3928 merged peaks</a:t>
            </a:r>
          </a:p>
        </p:txBody>
      </p:sp>
      <p:sp>
        <p:nvSpPr>
          <p:cNvPr id="16" name="Left Brace 15">
            <a:extLst>
              <a:ext uri="{FF2B5EF4-FFF2-40B4-BE49-F238E27FC236}">
                <a16:creationId xmlns:a16="http://schemas.microsoft.com/office/drawing/2014/main" id="{3D91C248-D742-019B-C14B-D8303F3EE1A5}"/>
              </a:ext>
            </a:extLst>
          </p:cNvPr>
          <p:cNvSpPr/>
          <p:nvPr/>
        </p:nvSpPr>
        <p:spPr>
          <a:xfrm rot="10800000">
            <a:off x="6095998" y="2004164"/>
            <a:ext cx="392483" cy="1803748"/>
          </a:xfrm>
          <a:prstGeom prst="leftBrac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9E25C97-1244-DBF3-AEA5-71917D0F29BF}"/>
              </a:ext>
            </a:extLst>
          </p:cNvPr>
          <p:cNvSpPr txBox="1"/>
          <p:nvPr/>
        </p:nvSpPr>
        <p:spPr>
          <a:xfrm>
            <a:off x="6676373" y="2721372"/>
            <a:ext cx="5237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14155 overlapped peaks</a:t>
            </a:r>
          </a:p>
          <a:p>
            <a:r>
              <a:rPr lang="en-US" dirty="0">
                <a:solidFill>
                  <a:srgbClr val="FF0000"/>
                </a:solidFill>
              </a:rPr>
              <a:t>557 out of 14155 overlap with gene promoter region 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BC58C65-D1DC-3A73-84E6-114623177699}"/>
              </a:ext>
            </a:extLst>
          </p:cNvPr>
          <p:cNvSpPr txBox="1"/>
          <p:nvPr/>
        </p:nvSpPr>
        <p:spPr>
          <a:xfrm>
            <a:off x="6786038" y="5830680"/>
            <a:ext cx="5131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2352 out of 3928 overlap with gene promoter region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B2938E4-5945-71D3-F30E-49F53DF503B7}"/>
              </a:ext>
            </a:extLst>
          </p:cNvPr>
          <p:cNvCxnSpPr>
            <a:cxnSpLocks/>
          </p:cNvCxnSpPr>
          <p:nvPr/>
        </p:nvCxnSpPr>
        <p:spPr>
          <a:xfrm>
            <a:off x="6959521" y="4193187"/>
            <a:ext cx="4373483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AA98F11-366D-EC90-8285-CB61567A6E26}"/>
              </a:ext>
            </a:extLst>
          </p:cNvPr>
          <p:cNvSpPr txBox="1"/>
          <p:nvPr/>
        </p:nvSpPr>
        <p:spPr>
          <a:xfrm>
            <a:off x="6819488" y="3646984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5’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FAE260-454E-6BDF-8DA9-81D652BB5EC3}"/>
              </a:ext>
            </a:extLst>
          </p:cNvPr>
          <p:cNvSpPr txBox="1"/>
          <p:nvPr/>
        </p:nvSpPr>
        <p:spPr>
          <a:xfrm>
            <a:off x="11176464" y="3640925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3’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2B4CDEC-55E8-0FD0-13AA-1BD480A12BCD}"/>
              </a:ext>
            </a:extLst>
          </p:cNvPr>
          <p:cNvCxnSpPr>
            <a:cxnSpLocks/>
          </p:cNvCxnSpPr>
          <p:nvPr/>
        </p:nvCxnSpPr>
        <p:spPr>
          <a:xfrm>
            <a:off x="8654687" y="3916645"/>
            <a:ext cx="0" cy="27111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64426337-9BF1-794F-3FA5-10A92D7E5693}"/>
              </a:ext>
            </a:extLst>
          </p:cNvPr>
          <p:cNvSpPr txBox="1"/>
          <p:nvPr/>
        </p:nvSpPr>
        <p:spPr>
          <a:xfrm>
            <a:off x="8401028" y="3561861"/>
            <a:ext cx="507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TSS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0F5C015-2ABB-9EEE-BB7C-2FACE6C2F700}"/>
              </a:ext>
            </a:extLst>
          </p:cNvPr>
          <p:cNvCxnSpPr>
            <a:cxnSpLocks/>
          </p:cNvCxnSpPr>
          <p:nvPr/>
        </p:nvCxnSpPr>
        <p:spPr>
          <a:xfrm>
            <a:off x="7620001" y="4229859"/>
            <a:ext cx="2078182" cy="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D4FE88A0-A825-E51F-B548-4A33B0796380}"/>
              </a:ext>
            </a:extLst>
          </p:cNvPr>
          <p:cNvSpPr txBox="1"/>
          <p:nvPr/>
        </p:nvSpPr>
        <p:spPr>
          <a:xfrm>
            <a:off x="7316873" y="4238639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-500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EA2D980-4E1C-CACA-85FB-86DD535342B4}"/>
              </a:ext>
            </a:extLst>
          </p:cNvPr>
          <p:cNvSpPr txBox="1"/>
          <p:nvPr/>
        </p:nvSpPr>
        <p:spPr>
          <a:xfrm>
            <a:off x="9180793" y="4238639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+500</a:t>
            </a:r>
          </a:p>
        </p:txBody>
      </p:sp>
    </p:spTree>
    <p:extLst>
      <p:ext uri="{BB962C8B-B14F-4D97-AF65-F5344CB8AC3E}">
        <p14:creationId xmlns:p14="http://schemas.microsoft.com/office/powerpoint/2010/main" val="6345081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A170B-1587-7F62-C6E2-36DA4BB09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Satb2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458ABF0-2EB5-91E1-7D16-0C4142B2FB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222497"/>
              </p:ext>
            </p:extLst>
          </p:nvPr>
        </p:nvGraphicFramePr>
        <p:xfrm>
          <a:off x="1126300" y="3831550"/>
          <a:ext cx="4731658" cy="13087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7968">
                  <a:extLst>
                    <a:ext uri="{9D8B030D-6E8A-4147-A177-3AD203B41FA5}">
                      <a16:colId xmlns:a16="http://schemas.microsoft.com/office/drawing/2014/main" val="1875367075"/>
                    </a:ext>
                  </a:extLst>
                </a:gridCol>
                <a:gridCol w="1465545">
                  <a:extLst>
                    <a:ext uri="{9D8B030D-6E8A-4147-A177-3AD203B41FA5}">
                      <a16:colId xmlns:a16="http://schemas.microsoft.com/office/drawing/2014/main" val="1224289528"/>
                    </a:ext>
                  </a:extLst>
                </a:gridCol>
                <a:gridCol w="1139869">
                  <a:extLst>
                    <a:ext uri="{9D8B030D-6E8A-4147-A177-3AD203B41FA5}">
                      <a16:colId xmlns:a16="http://schemas.microsoft.com/office/drawing/2014/main" val="489388068"/>
                    </a:ext>
                  </a:extLst>
                </a:gridCol>
                <a:gridCol w="1198276">
                  <a:extLst>
                    <a:ext uri="{9D8B030D-6E8A-4147-A177-3AD203B41FA5}">
                      <a16:colId xmlns:a16="http://schemas.microsoft.com/office/drawing/2014/main" val="913872295"/>
                    </a:ext>
                  </a:extLst>
                </a:gridCol>
              </a:tblGrid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Rb Satb2</a:t>
                      </a:r>
                      <a:endParaRPr lang="en-US" sz="14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p00_rbsatb2x_bc545</a:t>
                      </a:r>
                      <a:endParaRPr lang="en-US" sz="14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2969</a:t>
                      </a:r>
                    </a:p>
                  </a:txBody>
                  <a:tcPr marL="9525" marR="9525" marT="9525" marB="0" anchor="b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3647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78544652"/>
                  </a:ext>
                </a:extLst>
              </a:tr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Rb Satb2</a:t>
                      </a:r>
                      <a:endParaRPr lang="en-US" sz="14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p00_rbsatb2x_bc546</a:t>
                      </a:r>
                      <a:endParaRPr lang="en-US" sz="14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8037447"/>
                  </a:ext>
                </a:extLst>
              </a:tr>
              <a:tr h="3542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Rb Satb2</a:t>
                      </a:r>
                      <a:endParaRPr lang="en-US" sz="14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p00_rbsatb2x_bc547</a:t>
                      </a:r>
                      <a:endParaRPr lang="en-US" sz="14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2129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1996111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BF6F1F5-2560-20B3-1AE7-FC5211AFB4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7304844"/>
              </p:ext>
            </p:extLst>
          </p:nvPr>
        </p:nvGraphicFramePr>
        <p:xfrm>
          <a:off x="1126298" y="2053751"/>
          <a:ext cx="4731660" cy="15555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7970">
                  <a:extLst>
                    <a:ext uri="{9D8B030D-6E8A-4147-A177-3AD203B41FA5}">
                      <a16:colId xmlns:a16="http://schemas.microsoft.com/office/drawing/2014/main" val="525751224"/>
                    </a:ext>
                  </a:extLst>
                </a:gridCol>
                <a:gridCol w="1437860">
                  <a:extLst>
                    <a:ext uri="{9D8B030D-6E8A-4147-A177-3AD203B41FA5}">
                      <a16:colId xmlns:a16="http://schemas.microsoft.com/office/drawing/2014/main" val="3884600249"/>
                    </a:ext>
                  </a:extLst>
                </a:gridCol>
                <a:gridCol w="1182915">
                  <a:extLst>
                    <a:ext uri="{9D8B030D-6E8A-4147-A177-3AD203B41FA5}">
                      <a16:colId xmlns:a16="http://schemas.microsoft.com/office/drawing/2014/main" val="1202691853"/>
                    </a:ext>
                  </a:extLst>
                </a:gridCol>
                <a:gridCol w="1182915">
                  <a:extLst>
                    <a:ext uri="{9D8B030D-6E8A-4147-A177-3AD203B41FA5}">
                      <a16:colId xmlns:a16="http://schemas.microsoft.com/office/drawing/2014/main" val="349635627"/>
                    </a:ext>
                  </a:extLst>
                </a:gridCol>
              </a:tblGrid>
              <a:tr h="5185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Antibody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sample_name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Peak_number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Merged Peak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57821561"/>
                  </a:ext>
                </a:extLst>
              </a:tr>
              <a:tr h="5185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Rabbit Satb2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solidFill>
                            <a:srgbClr val="C00000"/>
                          </a:solidFill>
                          <a:effectLst/>
                        </a:rPr>
                        <a:t>e15_satb2wt_rasatb2xxx_BCH850</a:t>
                      </a:r>
                      <a:endParaRPr lang="en-US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16357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16310</a:t>
                      </a:r>
                    </a:p>
                    <a:p>
                      <a:pPr algn="ctr" fontAlgn="b"/>
                      <a:endParaRPr lang="en-US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77098164"/>
                  </a:ext>
                </a:extLst>
              </a:tr>
              <a:tr h="5185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Rabbit Satb2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solidFill>
                            <a:srgbClr val="C00000"/>
                          </a:solidFill>
                          <a:effectLst/>
                        </a:rPr>
                        <a:t>e15_satb2wt_rasatb2xxx_BCH851</a:t>
                      </a:r>
                      <a:endParaRPr lang="en-US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1603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90699046"/>
                  </a:ext>
                </a:extLst>
              </a:tr>
            </a:tbl>
          </a:graphicData>
        </a:graphic>
      </p:graphicFrame>
      <p:sp>
        <p:nvSpPr>
          <p:cNvPr id="6" name="Left Brace 5">
            <a:extLst>
              <a:ext uri="{FF2B5EF4-FFF2-40B4-BE49-F238E27FC236}">
                <a16:creationId xmlns:a16="http://schemas.microsoft.com/office/drawing/2014/main" id="{57DB027C-79E1-8E86-FF86-A54E73D313FE}"/>
              </a:ext>
            </a:extLst>
          </p:cNvPr>
          <p:cNvSpPr/>
          <p:nvPr/>
        </p:nvSpPr>
        <p:spPr>
          <a:xfrm rot="10800000">
            <a:off x="6093911" y="2984541"/>
            <a:ext cx="580373" cy="1694017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19BF57-F72C-0432-12EA-9D4644F19044}"/>
              </a:ext>
            </a:extLst>
          </p:cNvPr>
          <p:cNvSpPr txBox="1"/>
          <p:nvPr/>
        </p:nvSpPr>
        <p:spPr>
          <a:xfrm>
            <a:off x="7039627" y="3658009"/>
            <a:ext cx="2360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2268 overlapped peaks</a:t>
            </a:r>
          </a:p>
        </p:txBody>
      </p:sp>
    </p:spTree>
    <p:extLst>
      <p:ext uri="{BB962C8B-B14F-4D97-AF65-F5344CB8AC3E}">
        <p14:creationId xmlns:p14="http://schemas.microsoft.com/office/powerpoint/2010/main" val="20411048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C803A-E8AD-1603-FCDB-8CB11AD1C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Satb2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64EB8E0-D54B-9F0D-84FB-406F83E6CD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4051677"/>
              </p:ext>
            </p:extLst>
          </p:nvPr>
        </p:nvGraphicFramePr>
        <p:xfrm>
          <a:off x="1239050" y="4877229"/>
          <a:ext cx="4731660" cy="15555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7970">
                  <a:extLst>
                    <a:ext uri="{9D8B030D-6E8A-4147-A177-3AD203B41FA5}">
                      <a16:colId xmlns:a16="http://schemas.microsoft.com/office/drawing/2014/main" val="525751224"/>
                    </a:ext>
                  </a:extLst>
                </a:gridCol>
                <a:gridCol w="1437860">
                  <a:extLst>
                    <a:ext uri="{9D8B030D-6E8A-4147-A177-3AD203B41FA5}">
                      <a16:colId xmlns:a16="http://schemas.microsoft.com/office/drawing/2014/main" val="3884600249"/>
                    </a:ext>
                  </a:extLst>
                </a:gridCol>
                <a:gridCol w="1182915">
                  <a:extLst>
                    <a:ext uri="{9D8B030D-6E8A-4147-A177-3AD203B41FA5}">
                      <a16:colId xmlns:a16="http://schemas.microsoft.com/office/drawing/2014/main" val="1202691853"/>
                    </a:ext>
                  </a:extLst>
                </a:gridCol>
                <a:gridCol w="1182915">
                  <a:extLst>
                    <a:ext uri="{9D8B030D-6E8A-4147-A177-3AD203B41FA5}">
                      <a16:colId xmlns:a16="http://schemas.microsoft.com/office/drawing/2014/main" val="349635627"/>
                    </a:ext>
                  </a:extLst>
                </a:gridCol>
              </a:tblGrid>
              <a:tr h="5185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Antibody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sample_name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Peak_number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Merged Peak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57821561"/>
                  </a:ext>
                </a:extLst>
              </a:tr>
              <a:tr h="5185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Rabbit Satb2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solidFill>
                            <a:srgbClr val="C00000"/>
                          </a:solidFill>
                          <a:effectLst/>
                        </a:rPr>
                        <a:t>e15_satb2wt_rasatb2xxx_BCH850</a:t>
                      </a:r>
                      <a:endParaRPr lang="en-US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16357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16310</a:t>
                      </a:r>
                    </a:p>
                    <a:p>
                      <a:pPr algn="ctr" fontAlgn="b"/>
                      <a:endParaRPr lang="en-US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77098164"/>
                  </a:ext>
                </a:extLst>
              </a:tr>
              <a:tr h="5185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Rabbit Satb2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solidFill>
                            <a:srgbClr val="C00000"/>
                          </a:solidFill>
                          <a:effectLst/>
                        </a:rPr>
                        <a:t>e15_satb2wt_rasatb2xxx_BCH851</a:t>
                      </a:r>
                      <a:endParaRPr lang="en-US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1603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90699046"/>
                  </a:ext>
                </a:extLst>
              </a:tr>
            </a:tbl>
          </a:graphicData>
        </a:graphic>
      </p:graphicFrame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3A4162DD-3D45-D429-6346-F44E140EAC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4276096"/>
              </p:ext>
            </p:extLst>
          </p:nvPr>
        </p:nvGraphicFramePr>
        <p:xfrm>
          <a:off x="1070258" y="1521844"/>
          <a:ext cx="4722734" cy="26532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3294">
                  <a:extLst>
                    <a:ext uri="{9D8B030D-6E8A-4147-A177-3AD203B41FA5}">
                      <a16:colId xmlns:a16="http://schemas.microsoft.com/office/drawing/2014/main" val="4080948820"/>
                    </a:ext>
                  </a:extLst>
                </a:gridCol>
                <a:gridCol w="1286480">
                  <a:extLst>
                    <a:ext uri="{9D8B030D-6E8A-4147-A177-3AD203B41FA5}">
                      <a16:colId xmlns:a16="http://schemas.microsoft.com/office/drawing/2014/main" val="4238837875"/>
                    </a:ext>
                  </a:extLst>
                </a:gridCol>
                <a:gridCol w="1286480">
                  <a:extLst>
                    <a:ext uri="{9D8B030D-6E8A-4147-A177-3AD203B41FA5}">
                      <a16:colId xmlns:a16="http://schemas.microsoft.com/office/drawing/2014/main" val="1661633800"/>
                    </a:ext>
                  </a:extLst>
                </a:gridCol>
                <a:gridCol w="1286480">
                  <a:extLst>
                    <a:ext uri="{9D8B030D-6E8A-4147-A177-3AD203B41FA5}">
                      <a16:colId xmlns:a16="http://schemas.microsoft.com/office/drawing/2014/main" val="1226358203"/>
                    </a:ext>
                  </a:extLst>
                </a:gridCol>
              </a:tblGrid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Antibody Target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 err="1">
                          <a:effectLst/>
                        </a:rPr>
                        <a:t>AnalysisName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Peak_number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Merged Peak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40478373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Rb Satb2_Poly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p00_rbpcsatb2_bc808</a:t>
                      </a:r>
                      <a:endParaRPr lang="en-US" sz="1200" b="0" i="0" u="none" strike="noStrike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19128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26660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83810522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Rb Satb2_Poly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p00_rbpcsatb2_bc816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23651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01831099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p00_msxxsatb2_bc810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11872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19187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2385697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p00_msxxsatb2_bc818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15748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92098167"/>
                  </a:ext>
                </a:extLst>
              </a:tr>
              <a:tr h="3884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Rb Satb2_Mono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p00_rbmcsatb2_bc809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15980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23358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29289511"/>
                  </a:ext>
                </a:extLst>
              </a:tr>
              <a:tr h="3884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Rb Satb2_Mono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p00_rbmcsatb2_bc817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20938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2253642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F67FD33-57D5-4485-B95D-874AD6E4B488}"/>
              </a:ext>
            </a:extLst>
          </p:cNvPr>
          <p:cNvSpPr txBox="1"/>
          <p:nvPr/>
        </p:nvSpPr>
        <p:spPr>
          <a:xfrm>
            <a:off x="2323711" y="1152512"/>
            <a:ext cx="2477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14155 overlapped peaks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6F06B0-0112-9233-EE83-C63A566C79DB}"/>
              </a:ext>
            </a:extLst>
          </p:cNvPr>
          <p:cNvSpPr txBox="1"/>
          <p:nvPr/>
        </p:nvSpPr>
        <p:spPr>
          <a:xfrm>
            <a:off x="6221291" y="5008683"/>
            <a:ext cx="35194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2514 out of 16310 e15 peaks </a:t>
            </a:r>
          </a:p>
          <a:p>
            <a:r>
              <a:rPr lang="en-US" dirty="0"/>
              <a:t>overlapped with p0 </a:t>
            </a:r>
            <a:r>
              <a:rPr lang="en-US" dirty="0" err="1"/>
              <a:t>ChIP</a:t>
            </a:r>
            <a:r>
              <a:rPr lang="en-US" dirty="0"/>
              <a:t>-seq peaks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0DE883-F968-D7AF-9392-DD1186C4D249}"/>
              </a:ext>
            </a:extLst>
          </p:cNvPr>
          <p:cNvSpPr txBox="1"/>
          <p:nvPr/>
        </p:nvSpPr>
        <p:spPr>
          <a:xfrm>
            <a:off x="6218995" y="5786467"/>
            <a:ext cx="3484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</a:rPr>
              <a:t>2387</a:t>
            </a:r>
            <a:r>
              <a:rPr lang="en-US" dirty="0"/>
              <a:t> out of 16310 e15 peaks </a:t>
            </a:r>
          </a:p>
          <a:p>
            <a:r>
              <a:rPr lang="en-US" dirty="0"/>
              <a:t>overlapped with p0 </a:t>
            </a:r>
            <a:r>
              <a:rPr lang="en-US" dirty="0" err="1"/>
              <a:t>cut&amp;run</a:t>
            </a:r>
            <a:r>
              <a:rPr lang="en-US" dirty="0"/>
              <a:t> peaks 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09E2B45-1854-F5B6-90B9-FF2AA08AEA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358017"/>
              </p:ext>
            </p:extLst>
          </p:nvPr>
        </p:nvGraphicFramePr>
        <p:xfrm>
          <a:off x="6266258" y="1521844"/>
          <a:ext cx="4855484" cy="26532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5022">
                  <a:extLst>
                    <a:ext uri="{9D8B030D-6E8A-4147-A177-3AD203B41FA5}">
                      <a16:colId xmlns:a16="http://schemas.microsoft.com/office/drawing/2014/main" val="3092693684"/>
                    </a:ext>
                  </a:extLst>
                </a:gridCol>
                <a:gridCol w="1370154">
                  <a:extLst>
                    <a:ext uri="{9D8B030D-6E8A-4147-A177-3AD203B41FA5}">
                      <a16:colId xmlns:a16="http://schemas.microsoft.com/office/drawing/2014/main" val="706143652"/>
                    </a:ext>
                  </a:extLst>
                </a:gridCol>
                <a:gridCol w="1370154">
                  <a:extLst>
                    <a:ext uri="{9D8B030D-6E8A-4147-A177-3AD203B41FA5}">
                      <a16:colId xmlns:a16="http://schemas.microsoft.com/office/drawing/2014/main" val="3600447347"/>
                    </a:ext>
                  </a:extLst>
                </a:gridCol>
                <a:gridCol w="1370154">
                  <a:extLst>
                    <a:ext uri="{9D8B030D-6E8A-4147-A177-3AD203B41FA5}">
                      <a16:colId xmlns:a16="http://schemas.microsoft.com/office/drawing/2014/main" val="1825313321"/>
                    </a:ext>
                  </a:extLst>
                </a:gridCol>
              </a:tblGrid>
              <a:tr h="3696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Antibody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sample_name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Peak_number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Merged Peak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57893217"/>
                  </a:ext>
                </a:extLst>
              </a:tr>
              <a:tr h="391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 err="1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p00_mssatb2x_bc548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891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891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09376136"/>
                  </a:ext>
                </a:extLst>
              </a:tr>
              <a:tr h="391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 err="1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p00_mssatb2x_bc550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258044"/>
                  </a:ext>
                </a:extLst>
              </a:tr>
              <a:tr h="391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 err="1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p00_mssatb2x_bc549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11937235"/>
                  </a:ext>
                </a:extLst>
              </a:tr>
              <a:tr h="3696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Rb Satb2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p00_rbsatb2x_bc545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2969</a:t>
                      </a:r>
                    </a:p>
                  </a:txBody>
                  <a:tcPr marL="9525" marR="9525" marT="9525" marB="0" anchor="b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3647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1057585"/>
                  </a:ext>
                </a:extLst>
              </a:tr>
              <a:tr h="3696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Rb Satb2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p00_rbsatb2x_bc546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2540478"/>
                  </a:ext>
                </a:extLst>
              </a:tr>
              <a:tr h="3696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Rb Satb2</a:t>
                      </a:r>
                      <a:endParaRPr lang="en-US" sz="1200" b="0" i="0" u="none" strike="noStrike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p00_rbsatb2x_bc547</a:t>
                      </a:r>
                      <a:endParaRPr lang="en-US" sz="1200" b="0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2129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794230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C4AE870-3723-046F-D6CE-9295715C64A4}"/>
              </a:ext>
            </a:extLst>
          </p:cNvPr>
          <p:cNvSpPr txBox="1"/>
          <p:nvPr/>
        </p:nvSpPr>
        <p:spPr>
          <a:xfrm>
            <a:off x="7684332" y="1152512"/>
            <a:ext cx="2019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3928 merged peaks</a:t>
            </a:r>
          </a:p>
        </p:txBody>
      </p:sp>
    </p:spTree>
    <p:extLst>
      <p:ext uri="{BB962C8B-B14F-4D97-AF65-F5344CB8AC3E}">
        <p14:creationId xmlns:p14="http://schemas.microsoft.com/office/powerpoint/2010/main" val="11625174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6DC3F-5A97-6484-35A4-3C9F68650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ChIP</a:t>
            </a:r>
            <a:r>
              <a:rPr lang="en-US" dirty="0"/>
              <a:t>-Seq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B6857BB-C510-B968-A8E1-CC2A7130C8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818441"/>
              </p:ext>
            </p:extLst>
          </p:nvPr>
        </p:nvGraphicFramePr>
        <p:xfrm>
          <a:off x="838200" y="1845864"/>
          <a:ext cx="5591629" cy="35534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04791">
                  <a:extLst>
                    <a:ext uri="{9D8B030D-6E8A-4147-A177-3AD203B41FA5}">
                      <a16:colId xmlns:a16="http://schemas.microsoft.com/office/drawing/2014/main" val="4080948820"/>
                    </a:ext>
                  </a:extLst>
                </a:gridCol>
                <a:gridCol w="2093419">
                  <a:extLst>
                    <a:ext uri="{9D8B030D-6E8A-4147-A177-3AD203B41FA5}">
                      <a16:colId xmlns:a16="http://schemas.microsoft.com/office/drawing/2014/main" val="4238837875"/>
                    </a:ext>
                  </a:extLst>
                </a:gridCol>
                <a:gridCol w="2093419">
                  <a:extLst>
                    <a:ext uri="{9D8B030D-6E8A-4147-A177-3AD203B41FA5}">
                      <a16:colId xmlns:a16="http://schemas.microsoft.com/office/drawing/2014/main" val="1661633800"/>
                    </a:ext>
                  </a:extLst>
                </a:gridCol>
              </a:tblGrid>
              <a:tr h="502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</a:rPr>
                        <a:t>Antibody Target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 err="1">
                          <a:effectLst/>
                        </a:rPr>
                        <a:t>AnalysisName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Narrow </a:t>
                      </a:r>
                      <a:r>
                        <a:rPr 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Peak_number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40478373"/>
                  </a:ext>
                </a:extLst>
              </a:tr>
              <a:tr h="502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Rb Satb2_Poly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p00_rbpcsatb2_bc808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Menlo" panose="020B0609030804020204" pitchFamily="49" charset="0"/>
                        </a:rPr>
                        <a:t>13491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83810522"/>
                  </a:ext>
                </a:extLst>
              </a:tr>
              <a:tr h="502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Rb Satb2_Poly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p00_rbpcsatb2_bc816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Menlo" panose="020B0609030804020204" pitchFamily="49" charset="0"/>
                        </a:rPr>
                        <a:t>15550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01831099"/>
                  </a:ext>
                </a:extLst>
              </a:tr>
              <a:tr h="502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p00_msxxsatb2_bc810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Menlo" panose="020B0609030804020204" pitchFamily="49" charset="0"/>
                        </a:rPr>
                        <a:t>7476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2385697"/>
                  </a:ext>
                </a:extLst>
              </a:tr>
              <a:tr h="5026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p00_msxxsatb2_bc818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Menlo" panose="020B0609030804020204" pitchFamily="49" charset="0"/>
                        </a:rPr>
                        <a:t>8408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92098167"/>
                  </a:ext>
                </a:extLst>
              </a:tr>
              <a:tr h="5202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Rb Satb2_Mono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p00_rbmcsatb2_bc809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Menlo" panose="020B0609030804020204" pitchFamily="49" charset="0"/>
                        </a:rPr>
                        <a:t>10325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29289511"/>
                  </a:ext>
                </a:extLst>
              </a:tr>
              <a:tr h="5202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Rb Satb2_Mono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p00_rbmcsatb2_bc817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Menlo" panose="020B0609030804020204" pitchFamily="49" charset="0"/>
                        </a:rPr>
                        <a:t>12707</a:t>
                      </a:r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22536425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09ED2200-EB65-85C1-41B3-6E90623584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828" y="1741713"/>
            <a:ext cx="5725887" cy="381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9824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4711A-2B8E-2D74-A838-A03C4629D7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5/22/2023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694E86A-1457-5C60-FD44-F287953B17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024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69AB1-20F6-72D0-DCE0-D06F14D45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ChIP</a:t>
            </a:r>
            <a:r>
              <a:rPr lang="en-US" dirty="0"/>
              <a:t>-Seq</a:t>
            </a:r>
          </a:p>
        </p:txBody>
      </p:sp>
      <p:pic>
        <p:nvPicPr>
          <p:cNvPr id="5" name="Content Placeholder 4" descr="A screenshot of a graph&#10;&#10;Description automatically generated with low confidence">
            <a:extLst>
              <a:ext uri="{FF2B5EF4-FFF2-40B4-BE49-F238E27FC236}">
                <a16:creationId xmlns:a16="http://schemas.microsoft.com/office/drawing/2014/main" id="{AD7EB08D-B557-B664-D9B7-E9C2966A70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368326"/>
            <a:ext cx="6405686" cy="5124549"/>
          </a:xfrm>
        </p:spPr>
      </p:pic>
      <p:pic>
        <p:nvPicPr>
          <p:cNvPr id="7" name="Picture 6" descr="A screenshot of a graph&#10;&#10;Description automatically generated with low confidence">
            <a:extLst>
              <a:ext uri="{FF2B5EF4-FFF2-40B4-BE49-F238E27FC236}">
                <a16:creationId xmlns:a16="http://schemas.microsoft.com/office/drawing/2014/main" id="{16F866A5-9A1F-0C5E-BDE6-B3C4DF6F2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4686" y="1368324"/>
            <a:ext cx="6405687" cy="5124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2801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3A56C-545E-5D0F-83FB-0464B4A62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ChIP</a:t>
            </a:r>
            <a:r>
              <a:rPr lang="en-US" dirty="0"/>
              <a:t>-Seq</a:t>
            </a:r>
          </a:p>
        </p:txBody>
      </p:sp>
      <p:pic>
        <p:nvPicPr>
          <p:cNvPr id="5" name="Content Placeholder 4" descr="A screenshot of a graph&#10;&#10;Description automatically generated with low confidence">
            <a:extLst>
              <a:ext uri="{FF2B5EF4-FFF2-40B4-BE49-F238E27FC236}">
                <a16:creationId xmlns:a16="http://schemas.microsoft.com/office/drawing/2014/main" id="{4F569F21-E31A-E270-B7FF-94153234AE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227542" y="1252603"/>
            <a:ext cx="6550340" cy="5240272"/>
          </a:xfrm>
        </p:spPr>
      </p:pic>
      <p:pic>
        <p:nvPicPr>
          <p:cNvPr id="7" name="Picture 6" descr="A screenshot of a graph&#10;&#10;Description automatically generated with medium confidence">
            <a:extLst>
              <a:ext uri="{FF2B5EF4-FFF2-40B4-BE49-F238E27FC236}">
                <a16:creationId xmlns:a16="http://schemas.microsoft.com/office/drawing/2014/main" id="{F9716EA0-8818-0B8E-AEAD-151FF6FE04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6312" y="1252603"/>
            <a:ext cx="6550340" cy="524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7003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93561-4F97-7281-D393-21C0BE0E4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ChIP</a:t>
            </a:r>
            <a:r>
              <a:rPr lang="en-US" dirty="0"/>
              <a:t>-Seq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E48FD0FA-869A-720D-EB8F-92791BFF0E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5589420"/>
              </p:ext>
            </p:extLst>
          </p:nvPr>
        </p:nvGraphicFramePr>
        <p:xfrm>
          <a:off x="3055307" y="1027906"/>
          <a:ext cx="7886700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687873514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341701374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5425575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Sample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MACS Peak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Overlap with </a:t>
                      </a:r>
                      <a:r>
                        <a:rPr lang="en-US" sz="1400" dirty="0" err="1"/>
                        <a:t>rmsk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4974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e15_wt_rb_Bcl11a_BCH1007_R1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956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e15_wt_rb_Bcl11a_BCH1008_R1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8509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e15_wt_rb_Cux1_BCH1001_R1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4073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e15_wt_rb_Cux1_BCH1002_R1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179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e15_wt_rb_Fezf2_BCH1003_R1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218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e15_wt_rb_Fezf2_BCH1004_R1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8755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e15_wt_rb_Satb2_BCH993_R1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5249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9240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e15_wt_rb_Satb2_BCH994_R1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1349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6195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e15_wt_rb_Satb2_BCH995_R1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6482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6354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e15_wt_rb_Satb2_BCH996_R1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1422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626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e15_wt_rb_Sox5_BCH997_R1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6307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e15_wt_rb_Sox5_BCH998_R1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3489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e15_wt_rb_Tbr1_BCH1000_R1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863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e15_wt_rb_Tbr1_BCH999_R1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87254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1445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A7F9A-AA2A-93BB-3398-6CBEED7EC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 December 2021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3DFF0CF-9322-6B05-4132-43688999FF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5429" y="1151169"/>
            <a:ext cx="3831336" cy="306507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17C3695-10BD-CA1A-CC64-4655EDB04F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2660" y="1173392"/>
            <a:ext cx="3817622" cy="30540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7C34584-0AB4-EF9D-5977-2D48A0F03B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5001" y="1163422"/>
            <a:ext cx="3825639" cy="306051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162626C-9816-2291-8BF0-11995E5F5613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722667" y="3797489"/>
            <a:ext cx="3822191" cy="305409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4EAF3FA-A451-BBB7-1745-67CB2DBBF0D6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4128091" y="3797489"/>
            <a:ext cx="3822191" cy="306120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4BA8AB6-577E-FDB9-6AD8-0E8825821AA9}"/>
              </a:ext>
            </a:extLst>
          </p:cNvPr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7416724" y="3797489"/>
            <a:ext cx="3822191" cy="305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2414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9102F-C246-0989-44D3-02561BC4C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</a:t>
            </a:r>
          </a:p>
        </p:txBody>
      </p:sp>
      <p:pic>
        <p:nvPicPr>
          <p:cNvPr id="5" name="Content Placeholder 4" descr="A blue and white rectangle with black border&#10;&#10;Description automatically generated with low confidence">
            <a:extLst>
              <a:ext uri="{FF2B5EF4-FFF2-40B4-BE49-F238E27FC236}">
                <a16:creationId xmlns:a16="http://schemas.microsoft.com/office/drawing/2014/main" id="{6E64BADD-3707-28E9-65ED-1BD42F3168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2461" y="2167642"/>
            <a:ext cx="4455089" cy="3341318"/>
          </a:xfrm>
        </p:spPr>
      </p:pic>
      <p:pic>
        <p:nvPicPr>
          <p:cNvPr id="7" name="Picture 6" descr="A picture containing screenshot, rectangle, graphics, square&#10;&#10;Description automatically generated">
            <a:extLst>
              <a:ext uri="{FF2B5EF4-FFF2-40B4-BE49-F238E27FC236}">
                <a16:creationId xmlns:a16="http://schemas.microsoft.com/office/drawing/2014/main" id="{07852DE6-41E8-2724-7C33-CF3FC60A9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5277" y="2167642"/>
            <a:ext cx="4455092" cy="3341318"/>
          </a:xfrm>
          <a:prstGeom prst="rect">
            <a:avLst/>
          </a:prstGeom>
        </p:spPr>
      </p:pic>
      <p:pic>
        <p:nvPicPr>
          <p:cNvPr id="9" name="Picture 8" descr="A picture containing screenshot, rectangle, graphics, square&#10;&#10;Description automatically generated">
            <a:extLst>
              <a:ext uri="{FF2B5EF4-FFF2-40B4-BE49-F238E27FC236}">
                <a16:creationId xmlns:a16="http://schemas.microsoft.com/office/drawing/2014/main" id="{E271CA66-ECEF-50AA-D1C1-C029CA8063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41625"/>
            <a:ext cx="4455091" cy="334131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53CC95-0B87-74A5-B689-41373EEDF225}"/>
              </a:ext>
            </a:extLst>
          </p:cNvPr>
          <p:cNvSpPr txBox="1"/>
          <p:nvPr/>
        </p:nvSpPr>
        <p:spPr>
          <a:xfrm>
            <a:off x="1853852" y="1966586"/>
            <a:ext cx="1383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E12 Gatad2b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E2C535-1136-D54E-9F6E-C007293DF5C4}"/>
              </a:ext>
            </a:extLst>
          </p:cNvPr>
          <p:cNvSpPr txBox="1"/>
          <p:nvPr/>
        </p:nvSpPr>
        <p:spPr>
          <a:xfrm>
            <a:off x="5404208" y="1982976"/>
            <a:ext cx="1238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E12 Zbtb7a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A82923-3CFD-8667-6341-0A6B6F2E66E5}"/>
              </a:ext>
            </a:extLst>
          </p:cNvPr>
          <p:cNvSpPr txBox="1"/>
          <p:nvPr/>
        </p:nvSpPr>
        <p:spPr>
          <a:xfrm>
            <a:off x="9718940" y="1966586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E12 H3K4Me3</a:t>
            </a:r>
          </a:p>
        </p:txBody>
      </p:sp>
    </p:spTree>
    <p:extLst>
      <p:ext uri="{BB962C8B-B14F-4D97-AF65-F5344CB8AC3E}">
        <p14:creationId xmlns:p14="http://schemas.microsoft.com/office/powerpoint/2010/main" val="4866058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72657-DFB8-C7EF-49A6-C755F5F0D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</a:t>
            </a:r>
          </a:p>
        </p:txBody>
      </p:sp>
      <p:pic>
        <p:nvPicPr>
          <p:cNvPr id="7" name="Picture 6" descr="A blue and white rectangles&#10;&#10;Description automatically generated with low confidence">
            <a:extLst>
              <a:ext uri="{FF2B5EF4-FFF2-40B4-BE49-F238E27FC236}">
                <a16:creationId xmlns:a16="http://schemas.microsoft.com/office/drawing/2014/main" id="{C58EB520-AD8C-6DBD-FDD8-F8C7B9FDE4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646" y="1996063"/>
            <a:ext cx="4535007" cy="3401255"/>
          </a:xfrm>
          <a:prstGeom prst="rect">
            <a:avLst/>
          </a:prstGeom>
        </p:spPr>
      </p:pic>
      <p:pic>
        <p:nvPicPr>
          <p:cNvPr id="13" name="Picture 12" descr="A blue and white rectangles&#10;&#10;Description automatically generated with low confidence">
            <a:extLst>
              <a:ext uri="{FF2B5EF4-FFF2-40B4-BE49-F238E27FC236}">
                <a16:creationId xmlns:a16="http://schemas.microsoft.com/office/drawing/2014/main" id="{9FD2A51F-E9FD-E71A-596A-A0AA5CC79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8205" y="2088185"/>
            <a:ext cx="4535007" cy="3401256"/>
          </a:xfrm>
          <a:prstGeom prst="rect">
            <a:avLst/>
          </a:prstGeom>
        </p:spPr>
      </p:pic>
      <p:pic>
        <p:nvPicPr>
          <p:cNvPr id="17" name="Picture 16" descr="A picture containing screenshot, rectangle, graphics, electric blue&#10;&#10;Description automatically generated">
            <a:extLst>
              <a:ext uri="{FF2B5EF4-FFF2-40B4-BE49-F238E27FC236}">
                <a16:creationId xmlns:a16="http://schemas.microsoft.com/office/drawing/2014/main" id="{6AD6FACC-2534-2E03-D83C-4E46B9FE2D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3236" y="2091018"/>
            <a:ext cx="4535008" cy="340125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28FA4D6-2ED3-EB3A-2A32-D5C97397B3A1}"/>
              </a:ext>
            </a:extLst>
          </p:cNvPr>
          <p:cNvSpPr txBox="1"/>
          <p:nvPr/>
        </p:nvSpPr>
        <p:spPr>
          <a:xfrm>
            <a:off x="538620" y="1658710"/>
            <a:ext cx="1112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H3K4Me3</a:t>
            </a:r>
          </a:p>
        </p:txBody>
      </p:sp>
    </p:spTree>
    <p:extLst>
      <p:ext uri="{BB962C8B-B14F-4D97-AF65-F5344CB8AC3E}">
        <p14:creationId xmlns:p14="http://schemas.microsoft.com/office/powerpoint/2010/main" val="6884959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D8761-4BF8-11F4-2F14-5328DBB40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</a:t>
            </a:r>
          </a:p>
        </p:txBody>
      </p:sp>
      <p:pic>
        <p:nvPicPr>
          <p:cNvPr id="5" name="Picture 4" descr="A blue and white rectangles&#10;&#10;Description automatically generated with low confidence">
            <a:extLst>
              <a:ext uri="{FF2B5EF4-FFF2-40B4-BE49-F238E27FC236}">
                <a16:creationId xmlns:a16="http://schemas.microsoft.com/office/drawing/2014/main" id="{593B3A77-DE76-6295-31D0-EA9952A72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008" y="2307228"/>
            <a:ext cx="4498846" cy="3374135"/>
          </a:xfrm>
          <a:prstGeom prst="rect">
            <a:avLst/>
          </a:prstGeom>
        </p:spPr>
      </p:pic>
      <p:pic>
        <p:nvPicPr>
          <p:cNvPr id="6" name="Picture 5" descr="A blue and white rectangles&#10;&#10;Description automatically generated with medium confidence">
            <a:extLst>
              <a:ext uri="{FF2B5EF4-FFF2-40B4-BE49-F238E27FC236}">
                <a16:creationId xmlns:a16="http://schemas.microsoft.com/office/drawing/2014/main" id="{46B24AF5-9B83-90CB-D57D-E8A688533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2734" y="2307230"/>
            <a:ext cx="4498846" cy="3374134"/>
          </a:xfrm>
          <a:prstGeom prst="rect">
            <a:avLst/>
          </a:prstGeom>
        </p:spPr>
      </p:pic>
      <p:pic>
        <p:nvPicPr>
          <p:cNvPr id="7" name="Picture 6" descr="A blue and white rectangles&#10;&#10;Description automatically generated with medium confidence">
            <a:extLst>
              <a:ext uri="{FF2B5EF4-FFF2-40B4-BE49-F238E27FC236}">
                <a16:creationId xmlns:a16="http://schemas.microsoft.com/office/drawing/2014/main" id="{B7FE4AA5-DFBD-1EFD-EF9D-55815A4EFA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1708" y="2307227"/>
            <a:ext cx="4498848" cy="337413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D6D342-90B8-920B-6E74-1785DA799CA8}"/>
              </a:ext>
            </a:extLst>
          </p:cNvPr>
          <p:cNvSpPr txBox="1"/>
          <p:nvPr/>
        </p:nvSpPr>
        <p:spPr>
          <a:xfrm>
            <a:off x="563671" y="1665962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H3K27Ac</a:t>
            </a:r>
          </a:p>
        </p:txBody>
      </p:sp>
    </p:spTree>
    <p:extLst>
      <p:ext uri="{BB962C8B-B14F-4D97-AF65-F5344CB8AC3E}">
        <p14:creationId xmlns:p14="http://schemas.microsoft.com/office/powerpoint/2010/main" val="417924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7A8A7-6FAC-46A0-EE2A-56F9ECEB1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</a:t>
            </a:r>
          </a:p>
        </p:txBody>
      </p:sp>
      <p:pic>
        <p:nvPicPr>
          <p:cNvPr id="4" name="Content Placeholder 3" descr="A blue and white rectangles&#10;&#10;Description automatically generated with low confidence">
            <a:extLst>
              <a:ext uri="{FF2B5EF4-FFF2-40B4-BE49-F238E27FC236}">
                <a16:creationId xmlns:a16="http://schemas.microsoft.com/office/drawing/2014/main" id="{2C3E5512-B912-0CD7-BD42-B0AB0D98D3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8491" y="2345636"/>
            <a:ext cx="4538416" cy="3403812"/>
          </a:xfrm>
          <a:prstGeom prst="rect">
            <a:avLst/>
          </a:prstGeom>
        </p:spPr>
      </p:pic>
      <p:pic>
        <p:nvPicPr>
          <p:cNvPr id="5" name="Content Placeholder 4" descr="A blue and white rectangles&#10;&#10;Description automatically generated with low confidence">
            <a:extLst>
              <a:ext uri="{FF2B5EF4-FFF2-40B4-BE49-F238E27FC236}">
                <a16:creationId xmlns:a16="http://schemas.microsoft.com/office/drawing/2014/main" id="{DE53482C-578C-F2D2-3FBD-AED9DAD3D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2201" y="2345634"/>
            <a:ext cx="4538419" cy="3403814"/>
          </a:xfrm>
          <a:prstGeom prst="rect">
            <a:avLst/>
          </a:prstGeom>
        </p:spPr>
      </p:pic>
      <p:pic>
        <p:nvPicPr>
          <p:cNvPr id="7" name="Picture 6" descr="A blue and white rectangles&#10;&#10;Description automatically generated with low confidence">
            <a:extLst>
              <a:ext uri="{FF2B5EF4-FFF2-40B4-BE49-F238E27FC236}">
                <a16:creationId xmlns:a16="http://schemas.microsoft.com/office/drawing/2014/main" id="{AD2F2E56-8492-036F-1E02-231A2662D4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4488" y="2181138"/>
            <a:ext cx="4958161" cy="37186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F989849-48C5-3A0C-7196-B05AF665AAAA}"/>
              </a:ext>
            </a:extLst>
          </p:cNvPr>
          <p:cNvSpPr txBox="1"/>
          <p:nvPr/>
        </p:nvSpPr>
        <p:spPr>
          <a:xfrm>
            <a:off x="425885" y="2160968"/>
            <a:ext cx="1229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H3K27Me3</a:t>
            </a:r>
          </a:p>
        </p:txBody>
      </p:sp>
    </p:spTree>
    <p:extLst>
      <p:ext uri="{BB962C8B-B14F-4D97-AF65-F5344CB8AC3E}">
        <p14:creationId xmlns:p14="http://schemas.microsoft.com/office/powerpoint/2010/main" val="9131698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231E0-2EF2-1086-2681-BA62B5166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</a:t>
            </a:r>
          </a:p>
        </p:txBody>
      </p:sp>
      <p:pic>
        <p:nvPicPr>
          <p:cNvPr id="9" name="Picture 8" descr="A picture containing screenshot, rectangle, square, graphics&#10;&#10;Description automatically generated">
            <a:extLst>
              <a:ext uri="{FF2B5EF4-FFF2-40B4-BE49-F238E27FC236}">
                <a16:creationId xmlns:a16="http://schemas.microsoft.com/office/drawing/2014/main" id="{389FB2A1-BA2B-7B4B-6117-44C6EFA12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77" y="1690688"/>
            <a:ext cx="6330121" cy="4747591"/>
          </a:xfrm>
          <a:prstGeom prst="rect">
            <a:avLst/>
          </a:prstGeom>
        </p:spPr>
      </p:pic>
      <p:pic>
        <p:nvPicPr>
          <p:cNvPr id="13" name="Picture 12" descr="A picture containing screenshot, rectangle, graphics, square&#10;&#10;Description automatically generated">
            <a:extLst>
              <a:ext uri="{FF2B5EF4-FFF2-40B4-BE49-F238E27FC236}">
                <a16:creationId xmlns:a16="http://schemas.microsoft.com/office/drawing/2014/main" id="{4875C764-7E7C-F044-7602-F6D99E2C2F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475" y="1690688"/>
            <a:ext cx="6445525" cy="483414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DBD2E86-85FD-EB40-2C82-F5ABF6DBFCFC}"/>
              </a:ext>
            </a:extLst>
          </p:cNvPr>
          <p:cNvSpPr txBox="1"/>
          <p:nvPr/>
        </p:nvSpPr>
        <p:spPr>
          <a:xfrm>
            <a:off x="850073" y="1604135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Bcl11a</a:t>
            </a:r>
          </a:p>
        </p:txBody>
      </p:sp>
    </p:spTree>
    <p:extLst>
      <p:ext uri="{BB962C8B-B14F-4D97-AF65-F5344CB8AC3E}">
        <p14:creationId xmlns:p14="http://schemas.microsoft.com/office/powerpoint/2010/main" val="14819506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68211-FE72-5A67-1C25-9D41330C0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</a:t>
            </a:r>
          </a:p>
        </p:txBody>
      </p:sp>
      <p:pic>
        <p:nvPicPr>
          <p:cNvPr id="5" name="Content Placeholder 4" descr="A white and blue rectangles&#10;&#10;Description automatically generated with low confidence">
            <a:extLst>
              <a:ext uri="{FF2B5EF4-FFF2-40B4-BE49-F238E27FC236}">
                <a16:creationId xmlns:a16="http://schemas.microsoft.com/office/drawing/2014/main" id="{1CBE63CF-644E-EAA9-9413-463FA4E527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2766" y="1135062"/>
            <a:ext cx="3858132" cy="2893599"/>
          </a:xfrm>
        </p:spPr>
      </p:pic>
      <p:pic>
        <p:nvPicPr>
          <p:cNvPr id="7" name="Picture 6" descr="A picture containing screenshot, rectangle, square, graphics&#10;&#10;Description automatically generated">
            <a:extLst>
              <a:ext uri="{FF2B5EF4-FFF2-40B4-BE49-F238E27FC236}">
                <a16:creationId xmlns:a16="http://schemas.microsoft.com/office/drawing/2014/main" id="{62F0A0B8-388B-388D-5A25-9053DAEF4D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258" y="3804685"/>
            <a:ext cx="4002156" cy="3001617"/>
          </a:xfrm>
          <a:prstGeom prst="rect">
            <a:avLst/>
          </a:prstGeom>
        </p:spPr>
      </p:pic>
      <p:pic>
        <p:nvPicPr>
          <p:cNvPr id="9" name="Picture 8" descr="A picture containing screenshot, rectangle, graphics, square&#10;&#10;Description automatically generated">
            <a:extLst>
              <a:ext uri="{FF2B5EF4-FFF2-40B4-BE49-F238E27FC236}">
                <a16:creationId xmlns:a16="http://schemas.microsoft.com/office/drawing/2014/main" id="{8BE65C79-59EF-D769-FC0A-AC168BB9C8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6695" y="1135062"/>
            <a:ext cx="4108174" cy="3081131"/>
          </a:xfrm>
          <a:prstGeom prst="rect">
            <a:avLst/>
          </a:prstGeom>
        </p:spPr>
      </p:pic>
      <p:pic>
        <p:nvPicPr>
          <p:cNvPr id="11" name="Picture 10" descr="A picture containing screenshot, rectangle, square, graphics&#10;&#10;Description automatically generated">
            <a:extLst>
              <a:ext uri="{FF2B5EF4-FFF2-40B4-BE49-F238E27FC236}">
                <a16:creationId xmlns:a16="http://schemas.microsoft.com/office/drawing/2014/main" id="{0C2F88E8-B47A-2140-2883-D2FC787B36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7481" y="3783151"/>
            <a:ext cx="4108174" cy="3081130"/>
          </a:xfrm>
          <a:prstGeom prst="rect">
            <a:avLst/>
          </a:prstGeom>
        </p:spPr>
      </p:pic>
      <p:pic>
        <p:nvPicPr>
          <p:cNvPr id="13" name="Picture 12" descr="A picture containing screenshot, rectangle, graphics, square&#10;&#10;Description automatically generated">
            <a:extLst>
              <a:ext uri="{FF2B5EF4-FFF2-40B4-BE49-F238E27FC236}">
                <a16:creationId xmlns:a16="http://schemas.microsoft.com/office/drawing/2014/main" id="{1A8E2C55-8144-4D9D-89DE-50259A0EB7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3621" y="1132628"/>
            <a:ext cx="4108174" cy="3081131"/>
          </a:xfrm>
          <a:prstGeom prst="rect">
            <a:avLst/>
          </a:prstGeom>
        </p:spPr>
      </p:pic>
      <p:pic>
        <p:nvPicPr>
          <p:cNvPr id="15" name="Picture 14" descr="A picture containing screenshot, rectangle, graphics, square&#10;&#10;Description automatically generated">
            <a:extLst>
              <a:ext uri="{FF2B5EF4-FFF2-40B4-BE49-F238E27FC236}">
                <a16:creationId xmlns:a16="http://schemas.microsoft.com/office/drawing/2014/main" id="{4CDD3C3C-45F7-4C9C-771D-0AD2844677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7924" y="3828325"/>
            <a:ext cx="4039567" cy="302967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056AD45-D17B-E33F-4C6D-851C3F6C00B2}"/>
              </a:ext>
            </a:extLst>
          </p:cNvPr>
          <p:cNvSpPr txBox="1"/>
          <p:nvPr/>
        </p:nvSpPr>
        <p:spPr>
          <a:xfrm>
            <a:off x="715617" y="1506022"/>
            <a:ext cx="574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Brm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E977B6-2DBB-9ADA-E854-D180186F9BE1}"/>
              </a:ext>
            </a:extLst>
          </p:cNvPr>
          <p:cNvSpPr txBox="1"/>
          <p:nvPr/>
        </p:nvSpPr>
        <p:spPr>
          <a:xfrm>
            <a:off x="4240979" y="1428336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Ezh2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60DE5A-0D5B-9246-C5A3-0E65AC009BF1}"/>
              </a:ext>
            </a:extLst>
          </p:cNvPr>
          <p:cNvSpPr txBox="1"/>
          <p:nvPr/>
        </p:nvSpPr>
        <p:spPr>
          <a:xfrm>
            <a:off x="8105806" y="1435998"/>
            <a:ext cx="984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Gatad2b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1A4E272-0D00-6C83-9A07-94EFB52858A2}"/>
              </a:ext>
            </a:extLst>
          </p:cNvPr>
          <p:cNvSpPr txBox="1"/>
          <p:nvPr/>
        </p:nvSpPr>
        <p:spPr>
          <a:xfrm>
            <a:off x="551102" y="417564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Cux1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CD6B96-C596-EDC7-85AF-039F27A790B4}"/>
              </a:ext>
            </a:extLst>
          </p:cNvPr>
          <p:cNvSpPr txBox="1"/>
          <p:nvPr/>
        </p:nvSpPr>
        <p:spPr>
          <a:xfrm>
            <a:off x="6739344" y="4175645"/>
            <a:ext cx="678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Fezf2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A738FF3-508C-FD24-83DD-81CD969E6489}"/>
              </a:ext>
            </a:extLst>
          </p:cNvPr>
          <p:cNvSpPr txBox="1"/>
          <p:nvPr/>
        </p:nvSpPr>
        <p:spPr>
          <a:xfrm>
            <a:off x="8310926" y="4175645"/>
            <a:ext cx="776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Hdac1</a:t>
            </a:r>
          </a:p>
        </p:txBody>
      </p:sp>
    </p:spTree>
    <p:extLst>
      <p:ext uri="{BB962C8B-B14F-4D97-AF65-F5344CB8AC3E}">
        <p14:creationId xmlns:p14="http://schemas.microsoft.com/office/powerpoint/2010/main" val="18534094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56A18-0274-9632-6226-07F3769BA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</a:t>
            </a:r>
          </a:p>
        </p:txBody>
      </p:sp>
      <p:pic>
        <p:nvPicPr>
          <p:cNvPr id="5" name="Content Placeholder 4" descr="A blue and white rectangle&#10;&#10;Description automatically generated with medium confidence">
            <a:extLst>
              <a:ext uri="{FF2B5EF4-FFF2-40B4-BE49-F238E27FC236}">
                <a16:creationId xmlns:a16="http://schemas.microsoft.com/office/drawing/2014/main" id="{CA9B81A9-EE0C-9E8C-CBD8-F02C5481F9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35727"/>
            <a:ext cx="4370273" cy="3277705"/>
          </a:xfrm>
        </p:spPr>
      </p:pic>
      <p:pic>
        <p:nvPicPr>
          <p:cNvPr id="7" name="Picture 6" descr="A blue and white rectangle&#10;&#10;Description automatically generated with medium confidence">
            <a:extLst>
              <a:ext uri="{FF2B5EF4-FFF2-40B4-BE49-F238E27FC236}">
                <a16:creationId xmlns:a16="http://schemas.microsoft.com/office/drawing/2014/main" id="{69D8B7AE-387E-09F5-D6F4-286B990FB1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1867" y="3429000"/>
            <a:ext cx="4370273" cy="3277705"/>
          </a:xfrm>
          <a:prstGeom prst="rect">
            <a:avLst/>
          </a:prstGeom>
        </p:spPr>
      </p:pic>
      <p:pic>
        <p:nvPicPr>
          <p:cNvPr id="9" name="Picture 8" descr="A picture containing screenshot, rectangle, graphics, square&#10;&#10;Description automatically generated">
            <a:extLst>
              <a:ext uri="{FF2B5EF4-FFF2-40B4-BE49-F238E27FC236}">
                <a16:creationId xmlns:a16="http://schemas.microsoft.com/office/drawing/2014/main" id="{7E57ABF1-938F-6A3B-7693-A68215852E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1866" y="106638"/>
            <a:ext cx="4370273" cy="3277705"/>
          </a:xfrm>
          <a:prstGeom prst="rect">
            <a:avLst/>
          </a:prstGeom>
        </p:spPr>
      </p:pic>
      <p:pic>
        <p:nvPicPr>
          <p:cNvPr id="11" name="Picture 10" descr="A blue and white rectangle&#10;&#10;Description automatically generated with low confidence">
            <a:extLst>
              <a:ext uri="{FF2B5EF4-FFF2-40B4-BE49-F238E27FC236}">
                <a16:creationId xmlns:a16="http://schemas.microsoft.com/office/drawing/2014/main" id="{A56FB412-EAF0-2735-C6F7-51ED8F3008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3385" y="2049669"/>
            <a:ext cx="4370273" cy="327770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38F93B6-C3BC-6085-E1C2-E919DA6C6F92}"/>
              </a:ext>
            </a:extLst>
          </p:cNvPr>
          <p:cNvSpPr txBox="1"/>
          <p:nvPr/>
        </p:nvSpPr>
        <p:spPr>
          <a:xfrm>
            <a:off x="556591" y="1630017"/>
            <a:ext cx="714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Satb2</a:t>
            </a:r>
          </a:p>
        </p:txBody>
      </p:sp>
    </p:spTree>
    <p:extLst>
      <p:ext uri="{BB962C8B-B14F-4D97-AF65-F5344CB8AC3E}">
        <p14:creationId xmlns:p14="http://schemas.microsoft.com/office/powerpoint/2010/main" val="35744046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CF75B-BB0D-312B-1BD3-A69CFF838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</a:t>
            </a:r>
          </a:p>
        </p:txBody>
      </p:sp>
      <p:pic>
        <p:nvPicPr>
          <p:cNvPr id="5" name="Content Placeholder 4" descr="A picture containing screenshot, rectangle, graphics, square&#10;&#10;Description automatically generated">
            <a:extLst>
              <a:ext uri="{FF2B5EF4-FFF2-40B4-BE49-F238E27FC236}">
                <a16:creationId xmlns:a16="http://schemas.microsoft.com/office/drawing/2014/main" id="{F109E986-0F0C-776D-824D-D1A691E4F6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70970" y="1927259"/>
            <a:ext cx="4568825" cy="3426619"/>
          </a:xfrm>
        </p:spPr>
      </p:pic>
      <p:pic>
        <p:nvPicPr>
          <p:cNvPr id="7" name="Picture 6" descr="A black and white rectangle&#10;&#10;Description automatically generated with low confidence">
            <a:extLst>
              <a:ext uri="{FF2B5EF4-FFF2-40B4-BE49-F238E27FC236}">
                <a16:creationId xmlns:a16="http://schemas.microsoft.com/office/drawing/2014/main" id="{D4C0EEB3-0046-F8BD-875D-9A1C6987E1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5287" y="1927259"/>
            <a:ext cx="4744278" cy="3558209"/>
          </a:xfrm>
          <a:prstGeom prst="rect">
            <a:avLst/>
          </a:prstGeom>
        </p:spPr>
      </p:pic>
      <p:pic>
        <p:nvPicPr>
          <p:cNvPr id="9" name="Picture 8" descr="A picture containing screenshot, rectangle, graphics, square&#10;&#10;Description automatically generated">
            <a:extLst>
              <a:ext uri="{FF2B5EF4-FFF2-40B4-BE49-F238E27FC236}">
                <a16:creationId xmlns:a16="http://schemas.microsoft.com/office/drawing/2014/main" id="{67878DD8-5866-DC73-9ADA-72B7CF0C5F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5773" y="1927259"/>
            <a:ext cx="4568825" cy="342661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466A763-CA6B-7D02-5095-84BF10770B0E}"/>
              </a:ext>
            </a:extLst>
          </p:cNvPr>
          <p:cNvSpPr txBox="1"/>
          <p:nvPr/>
        </p:nvSpPr>
        <p:spPr>
          <a:xfrm>
            <a:off x="477078" y="1775791"/>
            <a:ext cx="720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Snf2h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71713C-CC73-0A92-3174-9B09C60725ED}"/>
              </a:ext>
            </a:extLst>
          </p:cNvPr>
          <p:cNvSpPr txBox="1"/>
          <p:nvPr/>
        </p:nvSpPr>
        <p:spPr>
          <a:xfrm>
            <a:off x="4341183" y="1781485"/>
            <a:ext cx="37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06F1CB-699F-A7EE-5A32-0BDEB56FCE5F}"/>
              </a:ext>
            </a:extLst>
          </p:cNvPr>
          <p:cNvSpPr txBox="1"/>
          <p:nvPr/>
        </p:nvSpPr>
        <p:spPr>
          <a:xfrm>
            <a:off x="8397369" y="1775791"/>
            <a:ext cx="683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Mta1</a:t>
            </a:r>
          </a:p>
        </p:txBody>
      </p:sp>
    </p:spTree>
    <p:extLst>
      <p:ext uri="{BB962C8B-B14F-4D97-AF65-F5344CB8AC3E}">
        <p14:creationId xmlns:p14="http://schemas.microsoft.com/office/powerpoint/2010/main" val="11244755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31DEC-8089-A5D5-EABE-79DBAF4D8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</a:t>
            </a:r>
          </a:p>
        </p:txBody>
      </p:sp>
      <p:pic>
        <p:nvPicPr>
          <p:cNvPr id="5" name="Content Placeholder 4" descr="A picture containing rectangle, screenshot, square, graphics&#10;&#10;Description automatically generated">
            <a:extLst>
              <a:ext uri="{FF2B5EF4-FFF2-40B4-BE49-F238E27FC236}">
                <a16:creationId xmlns:a16="http://schemas.microsoft.com/office/drawing/2014/main" id="{A6604E4F-6336-9D9E-3869-6C049AF994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21026" y="2002061"/>
            <a:ext cx="4502911" cy="3377183"/>
          </a:xfrm>
        </p:spPr>
      </p:pic>
      <p:pic>
        <p:nvPicPr>
          <p:cNvPr id="7" name="Picture 6" descr="A picture containing screenshot, rectangle, graphics, square&#10;&#10;Description automatically generated">
            <a:extLst>
              <a:ext uri="{FF2B5EF4-FFF2-40B4-BE49-F238E27FC236}">
                <a16:creationId xmlns:a16="http://schemas.microsoft.com/office/drawing/2014/main" id="{D72B480F-0A49-62BF-E0C1-3B77F05B2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469" y="2002061"/>
            <a:ext cx="4502910" cy="3377183"/>
          </a:xfrm>
          <a:prstGeom prst="rect">
            <a:avLst/>
          </a:prstGeom>
        </p:spPr>
      </p:pic>
      <p:pic>
        <p:nvPicPr>
          <p:cNvPr id="9" name="Picture 8" descr="A blue and white rectangle with black border&#10;&#10;Description automatically generated with low confidence">
            <a:extLst>
              <a:ext uri="{FF2B5EF4-FFF2-40B4-BE49-F238E27FC236}">
                <a16:creationId xmlns:a16="http://schemas.microsoft.com/office/drawing/2014/main" id="{82E94331-B55E-CF67-98F7-46ABC8E7D9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0116" y="2002061"/>
            <a:ext cx="4498848" cy="33741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7F151B2-B9C6-A085-560B-A00D0E4D90B4}"/>
              </a:ext>
            </a:extLst>
          </p:cNvPr>
          <p:cNvSpPr txBox="1"/>
          <p:nvPr/>
        </p:nvSpPr>
        <p:spPr>
          <a:xfrm>
            <a:off x="551145" y="1828800"/>
            <a:ext cx="624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Sox5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D3E7B4-BB7F-FD41-019D-19A22B6E0E45}"/>
              </a:ext>
            </a:extLst>
          </p:cNvPr>
          <p:cNvSpPr txBox="1"/>
          <p:nvPr/>
        </p:nvSpPr>
        <p:spPr>
          <a:xfrm>
            <a:off x="4429846" y="1817395"/>
            <a:ext cx="615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Tbr1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1B4FA3-500B-47FF-6F44-8D7393EEBD56}"/>
              </a:ext>
            </a:extLst>
          </p:cNvPr>
          <p:cNvSpPr txBox="1"/>
          <p:nvPr/>
        </p:nvSpPr>
        <p:spPr>
          <a:xfrm>
            <a:off x="8260403" y="1828800"/>
            <a:ext cx="839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Zbtb7a</a:t>
            </a:r>
          </a:p>
        </p:txBody>
      </p:sp>
    </p:spTree>
    <p:extLst>
      <p:ext uri="{BB962C8B-B14F-4D97-AF65-F5344CB8AC3E}">
        <p14:creationId xmlns:p14="http://schemas.microsoft.com/office/powerpoint/2010/main" val="24473189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770D4-5ADB-C175-F283-6D78FD0DE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 (</a:t>
            </a:r>
            <a:r>
              <a:rPr lang="en-US" dirty="0" err="1"/>
              <a:t>wt</a:t>
            </a:r>
            <a:r>
              <a:rPr lang="en-US" dirty="0"/>
              <a:t>/het/ko)</a:t>
            </a:r>
          </a:p>
        </p:txBody>
      </p:sp>
      <p:pic>
        <p:nvPicPr>
          <p:cNvPr id="5" name="Content Placeholder 4" descr="A close-up of a graph&#10;&#10;Description automatically generated with low confidence">
            <a:extLst>
              <a:ext uri="{FF2B5EF4-FFF2-40B4-BE49-F238E27FC236}">
                <a16:creationId xmlns:a16="http://schemas.microsoft.com/office/drawing/2014/main" id="{6713C60F-1E0F-35FE-6509-332A16B91B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2747" y="2148056"/>
            <a:ext cx="5363253" cy="3830895"/>
          </a:xfrm>
        </p:spPr>
      </p:pic>
      <p:pic>
        <p:nvPicPr>
          <p:cNvPr id="11" name="Picture 10" descr="A picture containing text, screenshot, font, number&#10;&#10;Description automatically generated">
            <a:extLst>
              <a:ext uri="{FF2B5EF4-FFF2-40B4-BE49-F238E27FC236}">
                <a16:creationId xmlns:a16="http://schemas.microsoft.com/office/drawing/2014/main" id="{7DF655B5-44B4-D073-AA43-F7EC88F9D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9751" y="1955999"/>
            <a:ext cx="4741884" cy="4215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521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11D21-05CE-D933-2792-850BC9D86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 December 2021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D5ACA10-4EFA-EAFC-7148-F8CC788010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63407" y="3751333"/>
            <a:ext cx="3829050" cy="306324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A53636-46E5-5EB4-7C75-D98593052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320" y="1189074"/>
            <a:ext cx="3829050" cy="30632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3C6ED3-E2A0-7CFC-73EC-C85D121A9F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3882" y="1189074"/>
            <a:ext cx="3829050" cy="30632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0841D1-8335-0F86-7C10-1EBC6B21E8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5225" y="1167360"/>
            <a:ext cx="3829050" cy="30632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7054849-6F5D-A34A-4455-777CA6409C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320" y="3751333"/>
            <a:ext cx="3829050" cy="30632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6E3E05E-616B-E8F3-611C-D14039A82E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4750" y="3794760"/>
            <a:ext cx="3829050" cy="3063240"/>
          </a:xfrm>
          <a:prstGeom prst="rect">
            <a:avLst/>
          </a:prstGeom>
        </p:spPr>
      </p:pic>
      <p:sp>
        <p:nvSpPr>
          <p:cNvPr id="16" name="Diamond 15">
            <a:extLst>
              <a:ext uri="{FF2B5EF4-FFF2-40B4-BE49-F238E27FC236}">
                <a16:creationId xmlns:a16="http://schemas.microsoft.com/office/drawing/2014/main" id="{4C914265-5312-7325-DBD7-C8806027FF86}"/>
              </a:ext>
            </a:extLst>
          </p:cNvPr>
          <p:cNvSpPr/>
          <p:nvPr/>
        </p:nvSpPr>
        <p:spPr>
          <a:xfrm>
            <a:off x="3644693" y="6556425"/>
            <a:ext cx="111761" cy="116224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641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B6407-E982-3CF8-F000-79A61FF8A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 (H3K4Me3)</a:t>
            </a:r>
          </a:p>
        </p:txBody>
      </p:sp>
      <p:pic>
        <p:nvPicPr>
          <p:cNvPr id="5" name="Content Placeholder 4" descr="A picture containing screenshot, text, rectangle, line&#10;&#10;Description automatically generated">
            <a:extLst>
              <a:ext uri="{FF2B5EF4-FFF2-40B4-BE49-F238E27FC236}">
                <a16:creationId xmlns:a16="http://schemas.microsoft.com/office/drawing/2014/main" id="{D19A60BB-E98B-4C94-5D96-A9E06FE43A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813153"/>
            <a:ext cx="4064000" cy="40005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A01513E-6F6F-0CD6-A58B-E0E549225B3A}"/>
              </a:ext>
            </a:extLst>
          </p:cNvPr>
          <p:cNvSpPr txBox="1"/>
          <p:nvPr/>
        </p:nvSpPr>
        <p:spPr>
          <a:xfrm>
            <a:off x="2339029" y="5936118"/>
            <a:ext cx="1062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WT vs KO</a:t>
            </a:r>
          </a:p>
        </p:txBody>
      </p:sp>
      <p:pic>
        <p:nvPicPr>
          <p:cNvPr id="8" name="Picture 7" descr="A picture containing screenshot, text, rectangle, line&#10;&#10;Description automatically generated">
            <a:extLst>
              <a:ext uri="{FF2B5EF4-FFF2-40B4-BE49-F238E27FC236}">
                <a16:creationId xmlns:a16="http://schemas.microsoft.com/office/drawing/2014/main" id="{69BE04B7-6C89-E826-C222-746B09C30D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813153"/>
            <a:ext cx="4064000" cy="4000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6F04CFD-82EB-B91C-02DF-DDAE3FDA734E}"/>
              </a:ext>
            </a:extLst>
          </p:cNvPr>
          <p:cNvSpPr txBox="1"/>
          <p:nvPr/>
        </p:nvSpPr>
        <p:spPr>
          <a:xfrm>
            <a:off x="7865095" y="5936118"/>
            <a:ext cx="1113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HET vs KO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B34AA1-445F-C881-4565-9059B725B588}"/>
              </a:ext>
            </a:extLst>
          </p:cNvPr>
          <p:cNvSpPr txBox="1"/>
          <p:nvPr/>
        </p:nvSpPr>
        <p:spPr>
          <a:xfrm>
            <a:off x="9957117" y="5868757"/>
            <a:ext cx="20441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329 H3K4Me3_wt_down</a:t>
            </a:r>
          </a:p>
          <a:p>
            <a:r>
              <a:rPr lang="en-US" sz="12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31 H3K4Me3_wt_up</a:t>
            </a:r>
          </a:p>
          <a:p>
            <a:r>
              <a:rPr lang="en-US" sz="1200" dirty="0">
                <a:solidFill>
                  <a:srgbClr val="000000"/>
                </a:solidFill>
                <a:latin typeface="Menlo" panose="020B0609030804020204" pitchFamily="49" charset="0"/>
              </a:rPr>
              <a:t>156</a:t>
            </a:r>
            <a:r>
              <a:rPr lang="en-US" sz="12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H3K4Me3_het_down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23 H3K4Me3_het_up</a:t>
            </a:r>
          </a:p>
        </p:txBody>
      </p:sp>
    </p:spTree>
    <p:extLst>
      <p:ext uri="{BB962C8B-B14F-4D97-AF65-F5344CB8AC3E}">
        <p14:creationId xmlns:p14="http://schemas.microsoft.com/office/powerpoint/2010/main" val="2462001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1B671-4A45-9AFD-2522-5DDC06AE3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907"/>
            <a:ext cx="10515600" cy="1325563"/>
          </a:xfrm>
        </p:spPr>
        <p:txBody>
          <a:bodyPr/>
          <a:lstStyle/>
          <a:p>
            <a:r>
              <a:rPr lang="en-US" dirty="0"/>
              <a:t>GREAT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06618-8A66-3449-D60B-C95471C79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2744"/>
            <a:ext cx="10515600" cy="573525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WT vs KO up</a:t>
            </a:r>
          </a:p>
          <a:p>
            <a:pPr marL="0" algn="l" rtl="0" eaLnBrk="1" fontAlgn="b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WT vs KO down (GO Molecular Function)</a:t>
            </a:r>
          </a:p>
          <a:p>
            <a:pPr marL="457200" lvl="1" fontAlgn="b">
              <a:spcBef>
                <a:spcPts val="0"/>
              </a:spcBef>
            </a:pPr>
            <a:r>
              <a:rPr lang="en-US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transcription factor activity, sequence-specific DNA binding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457200" lvl="1" fontAlgn="b">
              <a:spcBef>
                <a:spcPts val="0"/>
              </a:spcBef>
            </a:pPr>
            <a:r>
              <a:rPr lang="en-US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regulatory region DNA binding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457200" lvl="1" fontAlgn="b">
              <a:spcBef>
                <a:spcPts val="0"/>
              </a:spcBef>
            </a:pPr>
            <a:r>
              <a:rPr lang="en-US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transcription regulatory region DNA binding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457200" lvl="1" fontAlgn="b">
              <a:spcBef>
                <a:spcPts val="0"/>
              </a:spcBef>
            </a:pPr>
            <a:r>
              <a:rPr lang="en-US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transcription regulatory region sequence-specific DNA binding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457200" lvl="1" fontAlgn="b">
              <a:spcBef>
                <a:spcPts val="0"/>
              </a:spcBef>
            </a:pPr>
            <a:r>
              <a:rPr lang="en-US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RNA polymerase II transcription factor activity, sequence-specific DNA binding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457200" lvl="1" fontAlgn="b">
              <a:spcBef>
                <a:spcPts val="0"/>
              </a:spcBef>
            </a:pPr>
            <a:r>
              <a:rPr lang="en-US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double-stranded DNA binding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457200" lvl="1" fontAlgn="b">
              <a:spcBef>
                <a:spcPts val="0"/>
              </a:spcBef>
            </a:pPr>
            <a:r>
              <a:rPr lang="en-US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sequence-specific double-stranded DNA binding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457200" lvl="1" fontAlgn="b">
              <a:spcBef>
                <a:spcPts val="0"/>
              </a:spcBef>
            </a:pPr>
            <a:r>
              <a:rPr lang="en-US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RNA polymerase II regulatory region sequence-specific DNA binding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457200" lvl="1" fontAlgn="b">
              <a:spcBef>
                <a:spcPts val="0"/>
              </a:spcBef>
            </a:pPr>
            <a:r>
              <a:rPr lang="en-US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RNA polymerase II regulatory region DNA binding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457200" lvl="1" fontAlgn="b">
              <a:spcBef>
                <a:spcPts val="0"/>
              </a:spcBef>
            </a:pPr>
            <a:r>
              <a:rPr lang="en-US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transcription factor activity, RNA polymerase II core promoter proximal region sequence-specific binding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457200" lvl="1" fontAlgn="b">
              <a:spcBef>
                <a:spcPts val="0"/>
              </a:spcBef>
            </a:pPr>
            <a:r>
              <a:rPr lang="en-US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protein heterodimerization activity</a:t>
            </a:r>
            <a:endParaRPr lang="en-US" sz="1800" dirty="0"/>
          </a:p>
          <a:p>
            <a:pPr marL="457200" lvl="1" fontAlgn="b">
              <a:spcBef>
                <a:spcPts val="0"/>
              </a:spcBef>
            </a:pPr>
            <a:r>
              <a:rPr lang="en-US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transcriptional activator activity, RNA polymerase II transcription regulatory region sequence-specific binding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457200" lvl="1" fontAlgn="b">
              <a:spcBef>
                <a:spcPts val="0"/>
              </a:spcBef>
            </a:pPr>
            <a:r>
              <a:rPr lang="en-US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enhancer sequence-specific DNA binding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457200" lvl="1" fontAlgn="b">
              <a:spcBef>
                <a:spcPts val="0"/>
              </a:spcBef>
            </a:pPr>
            <a:r>
              <a:rPr lang="en-US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enhancer binding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457200" lvl="1" fontAlgn="b">
              <a:spcBef>
                <a:spcPts val="0"/>
              </a:spcBef>
            </a:pPr>
            <a:r>
              <a:rPr lang="en-US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core promoter proximal region sequence-specific DNA binding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457200" lvl="1" fontAlgn="b">
              <a:spcBef>
                <a:spcPts val="0"/>
              </a:spcBef>
            </a:pPr>
            <a:r>
              <a:rPr lang="en-US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RNA polymerase II core promoter proximal region sequence-specific DNA binding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457200" lvl="1" fontAlgn="b">
              <a:spcBef>
                <a:spcPts val="0"/>
              </a:spcBef>
            </a:pPr>
            <a:r>
              <a:rPr lang="en-US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transcription factor activity, RNA polymerase II distal enhancer sequence-specific binding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457200" lvl="1" fontAlgn="b">
              <a:spcBef>
                <a:spcPts val="0"/>
              </a:spcBef>
            </a:pPr>
            <a:r>
              <a:rPr lang="en-US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core promoter proximal region DNA binding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457200" lvl="1" fontAlgn="b">
              <a:spcBef>
                <a:spcPts val="0"/>
              </a:spcBef>
            </a:pPr>
            <a:r>
              <a:rPr lang="en-US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transcriptional activator activity, RNA polymerase II core promoter proximal region sequence-specific binding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r>
              <a:rPr lang="en-US" dirty="0"/>
              <a:t>HET vs KO up</a:t>
            </a:r>
          </a:p>
          <a:p>
            <a:r>
              <a:rPr lang="en-US" dirty="0"/>
              <a:t>HET vs KO down (GO Biological Process) </a:t>
            </a:r>
          </a:p>
          <a:p>
            <a:pPr lvl="1"/>
            <a:r>
              <a:rPr lang="en-US" dirty="0"/>
              <a:t>Establishment of spindle </a:t>
            </a:r>
            <a:r>
              <a:rPr lang="en-US" dirty="0" err="1"/>
              <a:t>orintation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B683491-F37C-4004-1B18-FEE9714F3D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2771567"/>
              </p:ext>
            </p:extLst>
          </p:nvPr>
        </p:nvGraphicFramePr>
        <p:xfrm>
          <a:off x="8378031" y="2069829"/>
          <a:ext cx="3420209" cy="2298353"/>
        </p:xfrm>
        <a:graphic>
          <a:graphicData uri="http://schemas.openxmlformats.org/drawingml/2006/table">
            <a:tbl>
              <a:tblPr/>
              <a:tblGrid>
                <a:gridCol w="3420209">
                  <a:extLst>
                    <a:ext uri="{9D8B030D-6E8A-4147-A177-3AD203B41FA5}">
                      <a16:colId xmlns:a16="http://schemas.microsoft.com/office/drawing/2014/main" val="3234971511"/>
                    </a:ext>
                  </a:extLst>
                </a:gridCol>
              </a:tblGrid>
              <a:tr h="227297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69" marR="5769" marT="57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2366880"/>
                  </a:ext>
                </a:extLst>
              </a:tr>
              <a:tr h="12307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69" marR="5769" marT="57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2730874"/>
                  </a:ext>
                </a:extLst>
              </a:tr>
              <a:tr h="227297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69" marR="5769" marT="57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1516146"/>
                  </a:ext>
                </a:extLst>
              </a:tr>
              <a:tr h="227297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69" marR="5769" marT="57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1419462"/>
                  </a:ext>
                </a:extLst>
              </a:tr>
              <a:tr h="227297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69" marR="5769" marT="57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7102003"/>
                  </a:ext>
                </a:extLst>
              </a:tr>
              <a:tr h="12307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69" marR="5769" marT="57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0152242"/>
                  </a:ext>
                </a:extLst>
              </a:tr>
              <a:tr h="227297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69" marR="5769" marT="57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9024108"/>
                  </a:ext>
                </a:extLst>
              </a:tr>
              <a:tr h="227297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69" marR="5769" marT="57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5655759"/>
                  </a:ext>
                </a:extLst>
              </a:tr>
              <a:tr h="227297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69" marR="5769" marT="57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1878984"/>
                  </a:ext>
                </a:extLst>
              </a:tr>
              <a:tr h="33806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69" marR="5769" marT="57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818209"/>
                  </a:ext>
                </a:extLst>
              </a:tr>
              <a:tr h="123071"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69" marR="5769" marT="57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81848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87583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9A872-0816-9177-9C98-768D9A11E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 (H3K27Ac)</a:t>
            </a:r>
          </a:p>
        </p:txBody>
      </p:sp>
      <p:pic>
        <p:nvPicPr>
          <p:cNvPr id="5" name="Content Placeholder 4" descr="A picture containing screenshot, design&#10;&#10;Description automatically generated">
            <a:extLst>
              <a:ext uri="{FF2B5EF4-FFF2-40B4-BE49-F238E27FC236}">
                <a16:creationId xmlns:a16="http://schemas.microsoft.com/office/drawing/2014/main" id="{EDC38E14-79C3-3743-AA0C-12A5201E7B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93424" y="1690688"/>
            <a:ext cx="4064000" cy="4000500"/>
          </a:xfrm>
        </p:spPr>
      </p:pic>
      <p:pic>
        <p:nvPicPr>
          <p:cNvPr id="9" name="Picture 8" descr="A picture containing screenshot, text, design&#10;&#10;Description automatically generated">
            <a:extLst>
              <a:ext uri="{FF2B5EF4-FFF2-40B4-BE49-F238E27FC236}">
                <a16:creationId xmlns:a16="http://schemas.microsoft.com/office/drawing/2014/main" id="{EF088770-3F55-E7AE-1F5A-A5F44EBFE2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690688"/>
            <a:ext cx="4064000" cy="40005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AA94777-C687-48A5-0335-79B4BBFF8856}"/>
              </a:ext>
            </a:extLst>
          </p:cNvPr>
          <p:cNvSpPr txBox="1"/>
          <p:nvPr/>
        </p:nvSpPr>
        <p:spPr>
          <a:xfrm>
            <a:off x="2551970" y="5936118"/>
            <a:ext cx="1062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WT vs KO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D801C7-BF81-7084-BF71-DDE66DC6B602}"/>
              </a:ext>
            </a:extLst>
          </p:cNvPr>
          <p:cNvSpPr txBox="1"/>
          <p:nvPr/>
        </p:nvSpPr>
        <p:spPr>
          <a:xfrm>
            <a:off x="8027933" y="5936118"/>
            <a:ext cx="1113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HET vs KO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13B02F-0302-1D4F-2BF3-BE83D708C95C}"/>
              </a:ext>
            </a:extLst>
          </p:cNvPr>
          <p:cNvSpPr txBox="1"/>
          <p:nvPr/>
        </p:nvSpPr>
        <p:spPr>
          <a:xfrm>
            <a:off x="9957117" y="5868757"/>
            <a:ext cx="20441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187 H3K27Ac_wt_down</a:t>
            </a:r>
          </a:p>
          <a:p>
            <a:r>
              <a:rPr lang="en-US" sz="12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218 H3K27Ac_wt_up</a:t>
            </a:r>
          </a:p>
          <a:p>
            <a:r>
              <a:rPr lang="en-US" sz="12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236 H3K27Ac_het_down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96 H3K27Ac_het_up</a:t>
            </a:r>
          </a:p>
        </p:txBody>
      </p:sp>
    </p:spTree>
    <p:extLst>
      <p:ext uri="{BB962C8B-B14F-4D97-AF65-F5344CB8AC3E}">
        <p14:creationId xmlns:p14="http://schemas.microsoft.com/office/powerpoint/2010/main" val="3384620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C3AE9-E11A-DC8B-3710-2ACFFBF09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39635-8288-91DC-595F-07D6A0F49F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WT vs KO up (GO Molecular Function)</a:t>
            </a:r>
          </a:p>
          <a:p>
            <a:pPr lvl="1"/>
            <a:r>
              <a:rPr lang="en-US" i="0" u="none" strike="noStrike" dirty="0">
                <a:effectLst/>
                <a:latin typeface="inheri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GPI-linked ephrin receptor activity</a:t>
            </a:r>
            <a:endParaRPr lang="en-US" dirty="0"/>
          </a:p>
          <a:p>
            <a:pPr marL="0" algn="l" rtl="0" eaLnBrk="1" fontAlgn="b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WT vs KO down </a:t>
            </a:r>
          </a:p>
          <a:p>
            <a:pPr marL="0" algn="l" rtl="0" eaLnBrk="1" fontAlgn="b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HET vs KO up</a:t>
            </a:r>
          </a:p>
          <a:p>
            <a:r>
              <a:rPr lang="en-US" dirty="0"/>
              <a:t>HET vs KO down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5592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76F7A-3A81-AD5B-0379-C3BC9F20A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 (H3K27Me3)</a:t>
            </a:r>
          </a:p>
        </p:txBody>
      </p:sp>
      <p:pic>
        <p:nvPicPr>
          <p:cNvPr id="5" name="Content Placeholder 4" descr="A picture containing screenshot, text, design&#10;&#10;Description automatically generated">
            <a:extLst>
              <a:ext uri="{FF2B5EF4-FFF2-40B4-BE49-F238E27FC236}">
                <a16:creationId xmlns:a16="http://schemas.microsoft.com/office/drawing/2014/main" id="{D6C4C4EB-E2AC-27D8-1EED-EBD89C0AC9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06368" y="1792005"/>
            <a:ext cx="4064000" cy="4000500"/>
          </a:xfrm>
        </p:spPr>
      </p:pic>
      <p:pic>
        <p:nvPicPr>
          <p:cNvPr id="7" name="Picture 6" descr="A picture containing screenshot, colorfulness, text, design&#10;&#10;Description automatically generated">
            <a:extLst>
              <a:ext uri="{FF2B5EF4-FFF2-40B4-BE49-F238E27FC236}">
                <a16:creationId xmlns:a16="http://schemas.microsoft.com/office/drawing/2014/main" id="{1827917E-8449-5A96-0E7B-3A2DD5541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141" y="1792005"/>
            <a:ext cx="4064000" cy="4000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F8A10E9-A6D9-3A2C-2C57-07021B31B6DE}"/>
              </a:ext>
            </a:extLst>
          </p:cNvPr>
          <p:cNvSpPr txBox="1"/>
          <p:nvPr/>
        </p:nvSpPr>
        <p:spPr>
          <a:xfrm>
            <a:off x="2551970" y="5936118"/>
            <a:ext cx="1062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WT vs KO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65CA85-4A26-61C4-C182-D5AEF43DC28D}"/>
              </a:ext>
            </a:extLst>
          </p:cNvPr>
          <p:cNvSpPr txBox="1"/>
          <p:nvPr/>
        </p:nvSpPr>
        <p:spPr>
          <a:xfrm>
            <a:off x="8027933" y="5936118"/>
            <a:ext cx="1113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HET vs KO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D16EED-A3C7-6287-5439-4668645D40FF}"/>
              </a:ext>
            </a:extLst>
          </p:cNvPr>
          <p:cNvSpPr txBox="1"/>
          <p:nvPr/>
        </p:nvSpPr>
        <p:spPr>
          <a:xfrm>
            <a:off x="9957117" y="5868757"/>
            <a:ext cx="21371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Menlo" panose="020B0609030804020204" pitchFamily="49" charset="0"/>
              </a:rPr>
              <a:t>395</a:t>
            </a:r>
            <a:r>
              <a:rPr lang="en-US" sz="12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H3K27Me3_wt_down</a:t>
            </a:r>
          </a:p>
          <a:p>
            <a:r>
              <a:rPr lang="en-US" sz="1200" dirty="0">
                <a:solidFill>
                  <a:srgbClr val="000000"/>
                </a:solidFill>
                <a:latin typeface="Menlo" panose="020B0609030804020204" pitchFamily="49" charset="0"/>
              </a:rPr>
              <a:t>408</a:t>
            </a:r>
            <a:r>
              <a:rPr lang="en-US" sz="12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H3K27Me3_wt_up</a:t>
            </a:r>
          </a:p>
          <a:p>
            <a:r>
              <a:rPr lang="en-US" sz="12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499 H3K27Me3_het_down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269 H3K27Me3_het_up</a:t>
            </a:r>
          </a:p>
        </p:txBody>
      </p:sp>
    </p:spTree>
    <p:extLst>
      <p:ext uri="{BB962C8B-B14F-4D97-AF65-F5344CB8AC3E}">
        <p14:creationId xmlns:p14="http://schemas.microsoft.com/office/powerpoint/2010/main" val="13506097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14C93-F9EF-62EF-B145-2BA899351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8762"/>
            <a:ext cx="10515600" cy="1325563"/>
          </a:xfrm>
        </p:spPr>
        <p:txBody>
          <a:bodyPr/>
          <a:lstStyle/>
          <a:p>
            <a:r>
              <a:rPr lang="en-US" dirty="0"/>
              <a:t>GREAT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D7BF5-EBA7-DB67-31A0-D0D7CD3B8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9514"/>
            <a:ext cx="10515600" cy="485744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WT vs KO up (Biological Process, Molecular Function)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WT vs KO down </a:t>
            </a:r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2F3EBDA-D475-ECA0-AF54-D75664FA27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162481"/>
              </p:ext>
            </p:extLst>
          </p:nvPr>
        </p:nvGraphicFramePr>
        <p:xfrm>
          <a:off x="5683250" y="1869599"/>
          <a:ext cx="825500" cy="1219200"/>
        </p:xfrm>
        <a:graphic>
          <a:graphicData uri="http://schemas.openxmlformats.org/drawingml/2006/table">
            <a:tbl>
              <a:tblPr/>
              <a:tblGrid>
                <a:gridCol w="825500">
                  <a:extLst>
                    <a:ext uri="{9D8B030D-6E8A-4147-A177-3AD203B41FA5}">
                      <a16:colId xmlns:a16="http://schemas.microsoft.com/office/drawing/2014/main" val="4164005943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942073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386493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209616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808119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206458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877882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BB4B58A8-7FD9-E2D9-4229-0E1265F0E843}"/>
              </a:ext>
            </a:extLst>
          </p:cNvPr>
          <p:cNvSpPr txBox="1"/>
          <p:nvPr/>
        </p:nvSpPr>
        <p:spPr>
          <a:xfrm>
            <a:off x="1135726" y="1869599"/>
            <a:ext cx="519703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positive regulation of potassium ion transport</a:t>
            </a:r>
            <a:endParaRPr lang="en-US" sz="1600" b="0" i="0" u="none" strike="noStrike" dirty="0">
              <a:effectLst/>
              <a:latin typeface="Arial" panose="020B0604020202020204" pitchFamily="34" charset="0"/>
            </a:endParaRPr>
          </a:p>
          <a:p>
            <a:pPr marL="285750" indent="-285750" algn="l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hair follicle development</a:t>
            </a:r>
            <a:endParaRPr lang="en-US" sz="1600" b="0" i="0" u="none" strike="noStrike" dirty="0">
              <a:effectLst/>
              <a:latin typeface="Arial" panose="020B0604020202020204" pitchFamily="34" charset="0"/>
            </a:endParaRPr>
          </a:p>
          <a:p>
            <a:pPr marL="285750" indent="-285750" algn="l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skin epidermis development</a:t>
            </a:r>
            <a:endParaRPr lang="en-US" sz="1600" b="0" i="0" u="none" strike="noStrike" dirty="0">
              <a:effectLst/>
              <a:latin typeface="Arial" panose="020B0604020202020204" pitchFamily="34" charset="0"/>
            </a:endParaRPr>
          </a:p>
          <a:p>
            <a:pPr marL="285750" indent="-285750" algn="l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hair cycle process</a:t>
            </a:r>
            <a:endParaRPr lang="en-US" sz="1600" b="0" i="0" u="none" strike="noStrike" dirty="0">
              <a:effectLst/>
              <a:latin typeface="Arial" panose="020B0604020202020204" pitchFamily="34" charset="0"/>
            </a:endParaRPr>
          </a:p>
          <a:p>
            <a:pPr marL="285750" indent="-285750" algn="l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hair cycle</a:t>
            </a:r>
            <a:endParaRPr lang="en-US" sz="1600" b="0" i="0" u="none" strike="noStrike" dirty="0">
              <a:effectLst/>
              <a:latin typeface="Arial" panose="020B0604020202020204" pitchFamily="34" charset="0"/>
            </a:endParaRPr>
          </a:p>
          <a:p>
            <a:pPr marL="285750" indent="-285750" algn="l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regulation of membrane depolarization</a:t>
            </a:r>
            <a:endParaRPr lang="en-US" sz="1600" b="0" i="0" u="none" strike="noStrike" dirty="0">
              <a:effectLst/>
              <a:latin typeface="Arial" panose="020B0604020202020204" pitchFamily="34" charset="0"/>
            </a:endParaRPr>
          </a:p>
          <a:p>
            <a:pPr marL="285750" indent="-285750" algn="l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regulation of endothelial cell chemotaxis</a:t>
            </a:r>
            <a:endParaRPr lang="en-US" sz="1600" b="0" i="0" u="none" strike="noStrike" dirty="0">
              <a:effectLst/>
              <a:latin typeface="Arial" panose="020B0604020202020204" pitchFamily="34" charset="0"/>
            </a:endParaRPr>
          </a:p>
          <a:p>
            <a:pPr marL="285750" indent="-285750" algn="l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regulation of cardiac muscle tissue development</a:t>
            </a:r>
            <a:endParaRPr lang="en-US" sz="1600" b="0" i="0" u="none" strike="noStrike" dirty="0">
              <a:effectLst/>
              <a:latin typeface="Arial" panose="020B0604020202020204" pitchFamily="34" charset="0"/>
            </a:endParaRPr>
          </a:p>
          <a:p>
            <a:pPr marL="285750" indent="-285750" algn="l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regulation of cardiac muscle tissue growth</a:t>
            </a:r>
            <a:endParaRPr lang="en-US" sz="1600" b="0" i="0" u="none" strike="noStrike" dirty="0">
              <a:effectLst/>
              <a:latin typeface="Arial" panose="020B0604020202020204" pitchFamily="34" charset="0"/>
            </a:endParaRPr>
          </a:p>
          <a:p>
            <a:pPr marL="285750" indent="-285750" algn="l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regulation of cardiac muscle cell proliferation</a:t>
            </a:r>
            <a:endParaRPr lang="en-US" sz="1600" b="0" i="0" u="none" strike="noStrike" dirty="0">
              <a:effectLst/>
              <a:latin typeface="Arial" panose="020B0604020202020204" pitchFamily="34" charset="0"/>
            </a:endParaRPr>
          </a:p>
          <a:p>
            <a:pPr marL="285750" indent="-285750" algn="l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regulation of cation transmembrane transport</a:t>
            </a:r>
            <a:endParaRPr lang="en-US" sz="1600" b="0" i="0" u="none" strike="noStrike" dirty="0">
              <a:effectLst/>
              <a:latin typeface="Arial" panose="020B0604020202020204" pitchFamily="34" charset="0"/>
            </a:endParaRPr>
          </a:p>
          <a:p>
            <a:pPr marL="285750" indent="-285750" algn="l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regulation of heart growth</a:t>
            </a:r>
            <a:endParaRPr lang="en-US" sz="1600" b="0" i="0" u="none" strike="noStrike" dirty="0">
              <a:effectLst/>
              <a:latin typeface="Arial" panose="020B0604020202020204" pitchFamily="34" charset="0"/>
            </a:endParaRPr>
          </a:p>
          <a:p>
            <a:pPr marL="285750" indent="-285750" algn="l" rtl="0" eaLnBrk="1" fontAlgn="b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glycosphingolipid biosynthetic process</a:t>
            </a:r>
            <a:endParaRPr lang="en-US" sz="16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D09CA3-FFCC-F70F-B486-BB41369F1F43}"/>
              </a:ext>
            </a:extLst>
          </p:cNvPr>
          <p:cNvSpPr txBox="1"/>
          <p:nvPr/>
        </p:nvSpPr>
        <p:spPr>
          <a:xfrm>
            <a:off x="5707806" y="1906736"/>
            <a:ext cx="2539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Growth factor binding</a:t>
            </a:r>
          </a:p>
        </p:txBody>
      </p:sp>
    </p:spTree>
    <p:extLst>
      <p:ext uri="{BB962C8B-B14F-4D97-AF65-F5344CB8AC3E}">
        <p14:creationId xmlns:p14="http://schemas.microsoft.com/office/powerpoint/2010/main" val="2674837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9A80D-63E3-2E61-3024-D43162C89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FDCA7F-C55E-BFE5-1E39-C017FE6F3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l" rtl="0" eaLnBrk="1" fontAlgn="b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HET vs KO up (Biological Process, Molecular Function)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HET vs KO down</a:t>
            </a:r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1BA6F5B-E585-A75E-E4AB-193ED39B835F}"/>
              </a:ext>
            </a:extLst>
          </p:cNvPr>
          <p:cNvGrpSpPr/>
          <p:nvPr/>
        </p:nvGrpSpPr>
        <p:grpSpPr>
          <a:xfrm>
            <a:off x="533399" y="2551837"/>
            <a:ext cx="10166430" cy="2308324"/>
            <a:chOff x="621174" y="3621273"/>
            <a:chExt cx="10166430" cy="230832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11B09BF-9129-584D-6219-2AD731EBBE0E}"/>
                </a:ext>
              </a:extLst>
            </p:cNvPr>
            <p:cNvSpPr txBox="1"/>
            <p:nvPr/>
          </p:nvSpPr>
          <p:spPr>
            <a:xfrm>
              <a:off x="6041982" y="3621273"/>
              <a:ext cx="474562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l" rtl="0" eaLnBrk="1" fontAlgn="b" latinLnBrk="0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b="0" i="0" u="none" strike="noStrike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transcriptional repressor activity, RNA polymerase II transcription regulatory region sequence-specific binding</a:t>
              </a:r>
              <a:endParaRPr lang="en-US" b="0" i="0" u="none" strike="noStrike" dirty="0">
                <a:effectLst/>
                <a:latin typeface="Arial" panose="020B0604020202020204" pitchFamily="34" charset="0"/>
              </a:endParaRPr>
            </a:p>
            <a:p>
              <a:pPr marL="285750" indent="-285750" algn="l" rtl="0" eaLnBrk="1" fontAlgn="b" latinLnBrk="0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b="0" i="0" u="none" strike="noStrike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RNA polymerase II regulatory region sequence-specific DNA binding</a:t>
              </a:r>
              <a:endParaRPr lang="en-US" b="0" i="0" u="none" strike="noStrike" dirty="0">
                <a:effectLst/>
                <a:latin typeface="Arial" panose="020B0604020202020204" pitchFamily="34" charset="0"/>
              </a:endParaRPr>
            </a:p>
            <a:p>
              <a:pPr marL="285750" indent="-285750" algn="l" rtl="0" eaLnBrk="1" fontAlgn="b" latinLnBrk="0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b="0" i="0" u="none" strike="noStrike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RNA polymerase II regulatory region DNA binding</a:t>
              </a:r>
              <a:endParaRPr lang="en-US" b="0" i="0" u="none" strike="noStrike" dirty="0">
                <a:effectLst/>
                <a:latin typeface="Arial" panose="020B0604020202020204" pitchFamily="34" charset="0"/>
              </a:endParaRPr>
            </a:p>
            <a:p>
              <a:pPr marL="285750" indent="-285750" algn="l" rtl="0" eaLnBrk="1" fontAlgn="b" latinLnBrk="0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b="0" i="0" u="none" strike="noStrike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UDP-glycosyltransferase activity</a:t>
              </a:r>
              <a:endParaRPr lang="en-US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A064D9-ED92-5153-5E04-15B9025BE4BA}"/>
                </a:ext>
              </a:extLst>
            </p:cNvPr>
            <p:cNvSpPr txBox="1"/>
            <p:nvPr/>
          </p:nvSpPr>
          <p:spPr>
            <a:xfrm>
              <a:off x="621174" y="3621273"/>
              <a:ext cx="5609863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lvl="1" indent="-285750" fontAlgn="b"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en-US" b="0" i="0" u="none" strike="noStrike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positive regulation of potassium ion transport</a:t>
              </a:r>
              <a:endParaRPr lang="en-US" b="0" i="0" u="none" strike="noStrike" dirty="0">
                <a:effectLst/>
                <a:latin typeface="Arial" panose="020B0604020202020204" pitchFamily="34" charset="0"/>
              </a:endParaRPr>
            </a:p>
            <a:p>
              <a:pPr marL="742950" lvl="1" indent="-285750" fontAlgn="b"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en-US" b="0" i="0" u="none" strike="noStrike" kern="120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glycosylceramide</a:t>
              </a:r>
              <a:r>
                <a:rPr lang="en-US" b="0" i="0" u="none" strike="noStrike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metabolic process</a:t>
              </a:r>
              <a:endParaRPr lang="en-US" b="0" i="0" u="none" strike="noStrike" dirty="0">
                <a:effectLst/>
                <a:latin typeface="Arial" panose="020B0604020202020204" pitchFamily="34" charset="0"/>
              </a:endParaRPr>
            </a:p>
            <a:p>
              <a:pPr marL="742950" lvl="1" indent="-285750" fontAlgn="b"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en-US" b="0" i="0" u="none" strike="noStrike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regulation of cell growth</a:t>
              </a:r>
              <a:endParaRPr lang="en-US" b="0" i="0" u="none" strike="noStrike" dirty="0">
                <a:effectLst/>
                <a:latin typeface="Arial" panose="020B0604020202020204" pitchFamily="34" charset="0"/>
              </a:endParaRPr>
            </a:p>
            <a:p>
              <a:pPr marL="742950" lvl="1" indent="-285750" fontAlgn="b"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en-US" b="0" i="0" u="none" strike="noStrike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axonal fasciculation</a:t>
              </a:r>
              <a:endParaRPr lang="en-US" b="0" i="0" u="none" strike="noStrike" dirty="0">
                <a:effectLst/>
                <a:latin typeface="Arial" panose="020B0604020202020204" pitchFamily="34" charset="0"/>
              </a:endParaRPr>
            </a:p>
            <a:p>
              <a:pPr marL="742950" lvl="1" indent="-285750" fontAlgn="b"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en-US" b="0" i="0" u="none" strike="noStrike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regulation of cardiac muscle tissue development</a:t>
              </a:r>
              <a:endParaRPr lang="en-US" b="0" i="0" u="none" strike="noStrike" dirty="0">
                <a:effectLst/>
                <a:latin typeface="Arial" panose="020B0604020202020204" pitchFamily="34" charset="0"/>
              </a:endParaRPr>
            </a:p>
            <a:p>
              <a:pPr marL="742950" lvl="1" indent="-285750" fontAlgn="b"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en-US" b="0" i="0" u="none" strike="noStrike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glycosphingolipid biosynthetic process</a:t>
              </a:r>
              <a:endParaRPr lang="en-US" kern="120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58213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93561-4F97-7281-D393-21C0BE0E4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537" y="-98338"/>
            <a:ext cx="10515600" cy="1325563"/>
          </a:xfrm>
        </p:spPr>
        <p:txBody>
          <a:bodyPr/>
          <a:lstStyle/>
          <a:p>
            <a:r>
              <a:rPr lang="en-US" dirty="0" err="1"/>
              <a:t>ChIP</a:t>
            </a:r>
            <a:r>
              <a:rPr lang="en-US" dirty="0"/>
              <a:t>-Seq peaks with </a:t>
            </a:r>
            <a:r>
              <a:rPr lang="en-US" dirty="0" err="1"/>
              <a:t>rmsk</a:t>
            </a:r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E48FD0FA-869A-720D-EB8F-92791BFF0E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6588249"/>
              </p:ext>
            </p:extLst>
          </p:nvPr>
        </p:nvGraphicFramePr>
        <p:xfrm>
          <a:off x="425884" y="847776"/>
          <a:ext cx="5511453" cy="5985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7266">
                  <a:extLst>
                    <a:ext uri="{9D8B030D-6E8A-4147-A177-3AD203B41FA5}">
                      <a16:colId xmlns:a16="http://schemas.microsoft.com/office/drawing/2014/main" val="687873514"/>
                    </a:ext>
                  </a:extLst>
                </a:gridCol>
                <a:gridCol w="998461">
                  <a:extLst>
                    <a:ext uri="{9D8B030D-6E8A-4147-A177-3AD203B41FA5}">
                      <a16:colId xmlns:a16="http://schemas.microsoft.com/office/drawing/2014/main" val="3341701374"/>
                    </a:ext>
                  </a:extLst>
                </a:gridCol>
                <a:gridCol w="1377863">
                  <a:extLst>
                    <a:ext uri="{9D8B030D-6E8A-4147-A177-3AD203B41FA5}">
                      <a16:colId xmlns:a16="http://schemas.microsoft.com/office/drawing/2014/main" val="2542557559"/>
                    </a:ext>
                  </a:extLst>
                </a:gridCol>
                <a:gridCol w="1377863">
                  <a:extLst>
                    <a:ext uri="{9D8B030D-6E8A-4147-A177-3AD203B41FA5}">
                      <a16:colId xmlns:a16="http://schemas.microsoft.com/office/drawing/2014/main" val="725080393"/>
                    </a:ext>
                  </a:extLst>
                </a:gridCol>
              </a:tblGrid>
              <a:tr h="52592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Sample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MACS Peak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Overlap with </a:t>
                      </a:r>
                      <a:r>
                        <a:rPr lang="en-US" sz="1800" dirty="0" err="1"/>
                        <a:t>rmsk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Overlap with low complexity &amp; simple repeat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4974388"/>
                  </a:ext>
                </a:extLst>
              </a:tr>
              <a:tr h="3136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e15_wt_rb_Bcl11a_BCH1007_R1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956129"/>
                  </a:ext>
                </a:extLst>
              </a:tr>
              <a:tr h="3136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e15_wt_rb_Bcl11a_BCH1008_R1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8509223"/>
                  </a:ext>
                </a:extLst>
              </a:tr>
              <a:tr h="3136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e15_wt_rb_Cux1_BCH1001_R1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4073610"/>
                  </a:ext>
                </a:extLst>
              </a:tr>
              <a:tr h="3136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e15_wt_rb_Cux1_BCH1002_R1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179144"/>
                  </a:ext>
                </a:extLst>
              </a:tr>
              <a:tr h="3136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e15_wt_rb_Fezf2_BCH1003_R1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218401"/>
                  </a:ext>
                </a:extLst>
              </a:tr>
              <a:tr h="3136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e15_wt_rb_Fezf2_BCH1004_R1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8755042"/>
                  </a:ext>
                </a:extLst>
              </a:tr>
              <a:tr h="3136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e15_wt_rb_mcSatb2_BCH993_R1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5249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4574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9240028"/>
                  </a:ext>
                </a:extLst>
              </a:tr>
              <a:tr h="3136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e15_wt_rb_mcSatb2_BCH994_R1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1349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1166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619544"/>
                  </a:ext>
                </a:extLst>
              </a:tr>
              <a:tr h="3136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e15_wt_rb_pcSatb2_BCH995_R1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6482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5544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6354335"/>
                  </a:ext>
                </a:extLst>
              </a:tr>
              <a:tr h="3136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e15_wt_rb_pcSatb2_BCH996_R1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1422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1205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626153"/>
                  </a:ext>
                </a:extLst>
              </a:tr>
              <a:tr h="3136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e15_wt_rb_Sox5_BCH997_R1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6307431"/>
                  </a:ext>
                </a:extLst>
              </a:tr>
              <a:tr h="3136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e15_wt_rb_Sox5_BCH998_R1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3489862"/>
                  </a:ext>
                </a:extLst>
              </a:tr>
              <a:tr h="3136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e15_wt_rb_Tbr1_BCH1000_R1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863883"/>
                  </a:ext>
                </a:extLst>
              </a:tr>
              <a:tr h="3136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e15_wt_rb_Tbr1_BCH999_R1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8725483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E417E23-B7FE-B992-1DC1-FB717A694C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260015"/>
              </p:ext>
            </p:extLst>
          </p:nvPr>
        </p:nvGraphicFramePr>
        <p:xfrm>
          <a:off x="6254665" y="872490"/>
          <a:ext cx="5322887" cy="5758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9088">
                  <a:extLst>
                    <a:ext uri="{9D8B030D-6E8A-4147-A177-3AD203B41FA5}">
                      <a16:colId xmlns:a16="http://schemas.microsoft.com/office/drawing/2014/main" val="1369652065"/>
                    </a:ext>
                  </a:extLst>
                </a:gridCol>
                <a:gridCol w="942355">
                  <a:extLst>
                    <a:ext uri="{9D8B030D-6E8A-4147-A177-3AD203B41FA5}">
                      <a16:colId xmlns:a16="http://schemas.microsoft.com/office/drawing/2014/main" val="3167753417"/>
                    </a:ext>
                  </a:extLst>
                </a:gridCol>
                <a:gridCol w="1142292">
                  <a:extLst>
                    <a:ext uri="{9D8B030D-6E8A-4147-A177-3AD203B41FA5}">
                      <a16:colId xmlns:a16="http://schemas.microsoft.com/office/drawing/2014/main" val="2638752519"/>
                    </a:ext>
                  </a:extLst>
                </a:gridCol>
                <a:gridCol w="1519152">
                  <a:extLst>
                    <a:ext uri="{9D8B030D-6E8A-4147-A177-3AD203B41FA5}">
                      <a16:colId xmlns:a16="http://schemas.microsoft.com/office/drawing/2014/main" val="1969508467"/>
                    </a:ext>
                  </a:extLst>
                </a:gridCol>
              </a:tblGrid>
              <a:tr h="69812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Sample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MACS Peak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Overlap with </a:t>
                      </a:r>
                      <a:r>
                        <a:rPr lang="en-US" sz="1800" dirty="0" err="1"/>
                        <a:t>rmsk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Overlap with low complexity &amp; simple repeat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291961"/>
                  </a:ext>
                </a:extLst>
              </a:tr>
              <a:tr h="418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p00_gtcvangl2_bc812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26744681"/>
                  </a:ext>
                </a:extLst>
              </a:tr>
              <a:tr h="418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p00_gtcvangl2_bc820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6404835"/>
                  </a:ext>
                </a:extLst>
              </a:tr>
              <a:tr h="418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p00_msxxsatb2_bc810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  11872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50985766"/>
                  </a:ext>
                </a:extLst>
              </a:tr>
              <a:tr h="418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p00_msxxsatb2_bc818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  15748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3173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01227314"/>
                  </a:ext>
                </a:extLst>
              </a:tr>
              <a:tr h="418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p00_rbmcsatb2_bc809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  15980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14966292"/>
                  </a:ext>
                </a:extLst>
              </a:tr>
              <a:tr h="418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p00_rbmcsatb2_bc817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  20938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8696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4693550"/>
                  </a:ext>
                </a:extLst>
              </a:tr>
              <a:tr h="418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p00_rbnvangl2_bc813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    120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97215820"/>
                  </a:ext>
                </a:extLst>
              </a:tr>
              <a:tr h="418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p00_rbnvangl2_bc821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    803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63294513"/>
                  </a:ext>
                </a:extLst>
              </a:tr>
              <a:tr h="418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p00_rbpcsatb2_bc808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  19128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70151523"/>
                  </a:ext>
                </a:extLst>
              </a:tr>
              <a:tr h="418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p00_rbpcsatb2_bc816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  23651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9331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2892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11478943"/>
                  </a:ext>
                </a:extLst>
              </a:tr>
              <a:tr h="418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p00_rbpvangl2_bc811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   8201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2714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61287873"/>
                  </a:ext>
                </a:extLst>
              </a:tr>
              <a:tr h="418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p00_rbpvangl2_bc819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   1293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166406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17739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52D5F-8C53-E722-7360-A16D4F69D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Tbr1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D81A8-4066-332F-CF6C-0A032D1CE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556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GSE71384 : </a:t>
            </a:r>
            <a:r>
              <a:rPr lang="en-US" sz="2400" b="0" i="0" u="none" strike="noStrike" dirty="0" err="1">
                <a:solidFill>
                  <a:srgbClr val="000000"/>
                </a:solidFill>
                <a:effectLst/>
              </a:rPr>
              <a:t>ChIP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-seq for Tbr1 on mouse whole cortex dissected from embryonic day 15.5 (E15.5) embryos</a:t>
            </a:r>
          </a:p>
          <a:p>
            <a:r>
              <a:rPr lang="en-US" sz="2400" dirty="0">
                <a:solidFill>
                  <a:srgbClr val="000000"/>
                </a:solidFill>
              </a:rPr>
              <a:t>7324 peaks in </a:t>
            </a:r>
            <a:r>
              <a:rPr lang="en-US" sz="2400" dirty="0">
                <a:solidFill>
                  <a:srgbClr val="000000"/>
                </a:solidFill>
                <a:effectLst/>
              </a:rPr>
              <a:t>GSM1833461_mm9.tbr1.idr01.MACS2.bed</a:t>
            </a:r>
          </a:p>
          <a:p>
            <a:endParaRPr lang="en-US" sz="2400" b="0" i="0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E941F0C-A5F4-11B0-5B79-4B4382462F4B}"/>
              </a:ext>
            </a:extLst>
          </p:cNvPr>
          <p:cNvSpPr/>
          <p:nvPr/>
        </p:nvSpPr>
        <p:spPr>
          <a:xfrm>
            <a:off x="2075935" y="3429000"/>
            <a:ext cx="2100649" cy="1315995"/>
          </a:xfrm>
          <a:prstGeom prst="roundRect">
            <a:avLst/>
          </a:prstGeom>
          <a:noFill/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000000"/>
                </a:solidFill>
                <a:effectLst/>
              </a:rPr>
              <a:t>7324</a:t>
            </a:r>
          </a:p>
          <a:p>
            <a:pPr algn="ctr"/>
            <a:r>
              <a:rPr lang="en-US" sz="1600" dirty="0">
                <a:solidFill>
                  <a:srgbClr val="000000"/>
                </a:solidFill>
                <a:effectLst/>
              </a:rPr>
              <a:t>GSM1833461_</a:t>
            </a:r>
            <a:r>
              <a:rPr lang="en-US" sz="1600" b="1" dirty="0">
                <a:solidFill>
                  <a:srgbClr val="000000"/>
                </a:solidFill>
                <a:effectLst/>
              </a:rPr>
              <a:t>mm9</a:t>
            </a:r>
            <a:r>
              <a:rPr lang="en-US" sz="1600" dirty="0">
                <a:solidFill>
                  <a:srgbClr val="000000"/>
                </a:solidFill>
                <a:effectLst/>
              </a:rPr>
              <a:t>.tbr1.idr01.MACS2.bed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2E0762D-9330-E37E-C69D-81B45E1F7147}"/>
              </a:ext>
            </a:extLst>
          </p:cNvPr>
          <p:cNvSpPr/>
          <p:nvPr/>
        </p:nvSpPr>
        <p:spPr>
          <a:xfrm>
            <a:off x="5414319" y="3410465"/>
            <a:ext cx="2209800" cy="1315995"/>
          </a:xfrm>
          <a:prstGeom prst="roundRect">
            <a:avLst/>
          </a:prstGeom>
          <a:noFill/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000000"/>
                </a:solidFill>
                <a:effectLst/>
              </a:rPr>
              <a:t>7324</a:t>
            </a:r>
          </a:p>
          <a:p>
            <a:pPr algn="ctr"/>
            <a:r>
              <a:rPr lang="en-US" sz="1600" dirty="0">
                <a:solidFill>
                  <a:srgbClr val="000000"/>
                </a:solidFill>
                <a:effectLst/>
              </a:rPr>
              <a:t>GSM1833461_</a:t>
            </a:r>
            <a:r>
              <a:rPr lang="en-US" sz="1600" b="1" dirty="0">
                <a:solidFill>
                  <a:srgbClr val="000000"/>
                </a:solidFill>
                <a:effectLst/>
              </a:rPr>
              <a:t>mm10</a:t>
            </a:r>
            <a:r>
              <a:rPr lang="en-US" sz="1600" dirty="0">
                <a:solidFill>
                  <a:srgbClr val="000000"/>
                </a:solidFill>
                <a:effectLst/>
              </a:rPr>
              <a:t>.tbr1.idr01.MACS2.bed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EA1CE97-2873-3446-DB1F-C03B620ED18F}"/>
              </a:ext>
            </a:extLst>
          </p:cNvPr>
          <p:cNvCxnSpPr/>
          <p:nvPr/>
        </p:nvCxnSpPr>
        <p:spPr>
          <a:xfrm>
            <a:off x="4399005" y="4086997"/>
            <a:ext cx="80319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0C1D0B2-E1B7-B939-097B-DD9A796F8765}"/>
              </a:ext>
            </a:extLst>
          </p:cNvPr>
          <p:cNvSpPr txBox="1"/>
          <p:nvPr/>
        </p:nvSpPr>
        <p:spPr>
          <a:xfrm>
            <a:off x="4337221" y="3736202"/>
            <a:ext cx="926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liftOver</a:t>
            </a:r>
            <a:endParaRPr lang="en-US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084A13E-8052-F0B8-C1F9-2A310549FD5D}"/>
              </a:ext>
            </a:extLst>
          </p:cNvPr>
          <p:cNvSpPr/>
          <p:nvPr/>
        </p:nvSpPr>
        <p:spPr>
          <a:xfrm>
            <a:off x="2075934" y="5022810"/>
            <a:ext cx="2100649" cy="1315995"/>
          </a:xfrm>
          <a:prstGeom prst="roundRect">
            <a:avLst/>
          </a:prstGeom>
          <a:noFill/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000000"/>
              </a:solidFill>
              <a:effectLst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5024F8-0B23-ADED-C572-BB215630A2A9}"/>
              </a:ext>
            </a:extLst>
          </p:cNvPr>
          <p:cNvSpPr txBox="1"/>
          <p:nvPr/>
        </p:nvSpPr>
        <p:spPr>
          <a:xfrm>
            <a:off x="2051220" y="5330012"/>
            <a:ext cx="23003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Raw </a:t>
            </a:r>
            <a:r>
              <a:rPr lang="en-US" sz="1400" dirty="0" err="1">
                <a:solidFill>
                  <a:srgbClr val="000000"/>
                </a:solidFill>
              </a:rPr>
              <a:t>fastq</a:t>
            </a:r>
            <a:r>
              <a:rPr lang="en-US" sz="1400" dirty="0">
                <a:solidFill>
                  <a:srgbClr val="000000"/>
                </a:solidFill>
              </a:rPr>
              <a:t> data</a:t>
            </a:r>
          </a:p>
          <a:p>
            <a:r>
              <a:rPr lang="en-US" sz="1400" dirty="0">
                <a:solidFill>
                  <a:srgbClr val="000000"/>
                </a:solidFill>
                <a:effectLst/>
              </a:rPr>
              <a:t>GSM1833461 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Tbr1_ChIPSeq</a:t>
            </a:r>
          </a:p>
          <a:p>
            <a:r>
              <a:rPr lang="en-US" sz="1400" dirty="0">
                <a:solidFill>
                  <a:srgbClr val="000000"/>
                </a:solidFill>
                <a:effectLst/>
              </a:rPr>
              <a:t>GSM1833462 </a:t>
            </a:r>
            <a:r>
              <a:rPr lang="en-US" sz="1400" b="0" i="0" u="none" strike="noStrike" dirty="0" err="1">
                <a:solidFill>
                  <a:srgbClr val="000000"/>
                </a:solidFill>
                <a:effectLst/>
              </a:rPr>
              <a:t>input_DNA</a:t>
            </a:r>
            <a:endParaRPr lang="en-US" sz="1400" b="0" i="0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92CFDC64-69FE-DCC6-EA5B-8317A266D378}"/>
              </a:ext>
            </a:extLst>
          </p:cNvPr>
          <p:cNvSpPr/>
          <p:nvPr/>
        </p:nvSpPr>
        <p:spPr>
          <a:xfrm>
            <a:off x="5414319" y="5077255"/>
            <a:ext cx="2209800" cy="1315995"/>
          </a:xfrm>
          <a:prstGeom prst="roundRect">
            <a:avLst/>
          </a:prstGeom>
          <a:noFill/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0000"/>
                </a:solidFill>
              </a:rPr>
              <a:t>12658</a:t>
            </a:r>
          </a:p>
          <a:p>
            <a:pPr algn="ctr"/>
            <a:r>
              <a:rPr lang="en-US" sz="1600" dirty="0">
                <a:solidFill>
                  <a:srgbClr val="000000"/>
                </a:solidFill>
                <a:effectLst/>
              </a:rPr>
              <a:t>step3.2_peakcall_e15_rabbit_Tbr1_R1_peaks.broadPeak</a:t>
            </a:r>
          </a:p>
          <a:p>
            <a:pPr algn="ctr"/>
            <a:endParaRPr lang="en-US" sz="1600" dirty="0">
              <a:solidFill>
                <a:srgbClr val="000000"/>
              </a:solidFill>
              <a:effectLst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97EF704-1623-A113-6A0B-0EACDE000C49}"/>
              </a:ext>
            </a:extLst>
          </p:cNvPr>
          <p:cNvCxnSpPr/>
          <p:nvPr/>
        </p:nvCxnSpPr>
        <p:spPr>
          <a:xfrm>
            <a:off x="4399005" y="5753787"/>
            <a:ext cx="80319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B61D3E8-9759-3471-7292-7B8B88DC1982}"/>
              </a:ext>
            </a:extLst>
          </p:cNvPr>
          <p:cNvSpPr txBox="1"/>
          <p:nvPr/>
        </p:nvSpPr>
        <p:spPr>
          <a:xfrm>
            <a:off x="4337221" y="5402992"/>
            <a:ext cx="1077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Mm10 </a:t>
            </a:r>
            <a:r>
              <a:rPr lang="en-US" dirty="0" err="1"/>
              <a:t>ChIP</a:t>
            </a:r>
            <a:r>
              <a:rPr lang="en-US" dirty="0"/>
              <a:t>-seq pipeline</a:t>
            </a:r>
          </a:p>
        </p:txBody>
      </p:sp>
      <p:sp>
        <p:nvSpPr>
          <p:cNvPr id="19" name="Right Brace 18">
            <a:extLst>
              <a:ext uri="{FF2B5EF4-FFF2-40B4-BE49-F238E27FC236}">
                <a16:creationId xmlns:a16="http://schemas.microsoft.com/office/drawing/2014/main" id="{C34CBE82-1422-A303-17EC-866C47AF91E7}"/>
              </a:ext>
            </a:extLst>
          </p:cNvPr>
          <p:cNvSpPr/>
          <p:nvPr/>
        </p:nvSpPr>
        <p:spPr>
          <a:xfrm>
            <a:off x="8015418" y="3875560"/>
            <a:ext cx="399532" cy="1878227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F90D532-F2AC-8CF4-8E24-A671DD7536CE}"/>
              </a:ext>
            </a:extLst>
          </p:cNvPr>
          <p:cNvSpPr txBox="1"/>
          <p:nvPr/>
        </p:nvSpPr>
        <p:spPr>
          <a:xfrm>
            <a:off x="8616884" y="4353008"/>
            <a:ext cx="25331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6175 out of 7324 (84%)</a:t>
            </a:r>
          </a:p>
          <a:p>
            <a:r>
              <a:rPr lang="en-US" dirty="0"/>
              <a:t>overlapped with mm10 pipeline output peaks 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EAA8330-0547-1946-B20A-062A46B48D03}"/>
              </a:ext>
            </a:extLst>
          </p:cNvPr>
          <p:cNvCxnSpPr/>
          <p:nvPr/>
        </p:nvCxnSpPr>
        <p:spPr>
          <a:xfrm>
            <a:off x="6549081" y="6549081"/>
            <a:ext cx="0" cy="1729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69724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6C3F8-2AA6-E0D1-7AD9-A2B4F5E13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Tbr1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B96D9-BE37-A7C8-A520-8E0437162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Peak comparison</a:t>
            </a: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40FB928-F64D-546A-588D-FFB3989C86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9782845"/>
              </p:ext>
            </p:extLst>
          </p:nvPr>
        </p:nvGraphicFramePr>
        <p:xfrm>
          <a:off x="1125151" y="2804795"/>
          <a:ext cx="9748794" cy="313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2200">
                  <a:extLst>
                    <a:ext uri="{9D8B030D-6E8A-4147-A177-3AD203B41FA5}">
                      <a16:colId xmlns:a16="http://schemas.microsoft.com/office/drawing/2014/main" val="489855933"/>
                    </a:ext>
                  </a:extLst>
                </a:gridCol>
                <a:gridCol w="1262393">
                  <a:extLst>
                    <a:ext uri="{9D8B030D-6E8A-4147-A177-3AD203B41FA5}">
                      <a16:colId xmlns:a16="http://schemas.microsoft.com/office/drawing/2014/main" val="3930701384"/>
                    </a:ext>
                  </a:extLst>
                </a:gridCol>
                <a:gridCol w="1653802">
                  <a:extLst>
                    <a:ext uri="{9D8B030D-6E8A-4147-A177-3AD203B41FA5}">
                      <a16:colId xmlns:a16="http://schemas.microsoft.com/office/drawing/2014/main" val="3068064084"/>
                    </a:ext>
                  </a:extLst>
                </a:gridCol>
                <a:gridCol w="1411797">
                  <a:extLst>
                    <a:ext uri="{9D8B030D-6E8A-4147-A177-3AD203B41FA5}">
                      <a16:colId xmlns:a16="http://schemas.microsoft.com/office/drawing/2014/main" val="3044445205"/>
                    </a:ext>
                  </a:extLst>
                </a:gridCol>
                <a:gridCol w="1788602">
                  <a:extLst>
                    <a:ext uri="{9D8B030D-6E8A-4147-A177-3AD203B41FA5}">
                      <a16:colId xmlns:a16="http://schemas.microsoft.com/office/drawing/2014/main" val="733522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Samples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MACS Peak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Overlap w/ benchmark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SEACR Peak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Overlap w/ benchmark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4863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E15.5 Tbr1 benchmark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12658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5576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p0_wt_nuclei_rabbit_Tbr1_BCH930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11081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32081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p0_wt_nuclei_rabbit_Tbr1_BCH931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11421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3826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p0_wt_nuclei_rabbit_Tbr1_BCH932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0621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e15_wt_rb_Tbr1_BCH999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1703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e15_wt_rb_Tbr1_BCH1000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813070"/>
                  </a:ext>
                </a:extLst>
              </a:tr>
            </a:tbl>
          </a:graphicData>
        </a:graphic>
      </p:graphicFrame>
      <p:sp>
        <p:nvSpPr>
          <p:cNvPr id="4" name="Left Brace 3">
            <a:extLst>
              <a:ext uri="{FF2B5EF4-FFF2-40B4-BE49-F238E27FC236}">
                <a16:creationId xmlns:a16="http://schemas.microsoft.com/office/drawing/2014/main" id="{108DE64C-187E-ABE9-DEBA-30B82B40B592}"/>
              </a:ext>
            </a:extLst>
          </p:cNvPr>
          <p:cNvSpPr/>
          <p:nvPr/>
        </p:nvSpPr>
        <p:spPr>
          <a:xfrm>
            <a:off x="838200" y="4263081"/>
            <a:ext cx="88557" cy="86497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08CEFF-3208-A1CB-F34A-E9B2ABCB301C}"/>
              </a:ext>
            </a:extLst>
          </p:cNvPr>
          <p:cNvSpPr txBox="1"/>
          <p:nvPr/>
        </p:nvSpPr>
        <p:spPr>
          <a:xfrm>
            <a:off x="155656" y="4510901"/>
            <a:ext cx="590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C&amp;R</a:t>
            </a:r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8A5BE86D-5DCE-1D82-ED5C-3DC312634C86}"/>
              </a:ext>
            </a:extLst>
          </p:cNvPr>
          <p:cNvSpPr/>
          <p:nvPr/>
        </p:nvSpPr>
        <p:spPr>
          <a:xfrm>
            <a:off x="801775" y="5324347"/>
            <a:ext cx="88557" cy="48332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E0C90C-E0E5-5D8D-3B0F-85DA1A700E9C}"/>
              </a:ext>
            </a:extLst>
          </p:cNvPr>
          <p:cNvSpPr txBox="1"/>
          <p:nvPr/>
        </p:nvSpPr>
        <p:spPr>
          <a:xfrm>
            <a:off x="155656" y="5381345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ChIP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911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4609D-92FD-9258-FBFB-A7FBC0148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 December 2022</a:t>
            </a:r>
          </a:p>
        </p:txBody>
      </p:sp>
      <p:pic>
        <p:nvPicPr>
          <p:cNvPr id="23" name="Content Placeholder 22">
            <a:extLst>
              <a:ext uri="{FF2B5EF4-FFF2-40B4-BE49-F238E27FC236}">
                <a16:creationId xmlns:a16="http://schemas.microsoft.com/office/drawing/2014/main" id="{5E2E65A1-51C2-377B-7904-CED6DA3AE6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939" y="1320391"/>
            <a:ext cx="6465603" cy="5172483"/>
          </a:xfr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21C42A6-0A81-D999-13AE-C7FA568540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8779" y="1320392"/>
            <a:ext cx="6465603" cy="517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1737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FBC6E-1560-DCB9-C6AA-92FCD6C8C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DBR Analysis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4B48636-A9CE-9175-C46E-044D467849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9287485"/>
              </p:ext>
            </p:extLst>
          </p:nvPr>
        </p:nvGraphicFramePr>
        <p:xfrm>
          <a:off x="1062248" y="1447673"/>
          <a:ext cx="9447255" cy="4212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5456">
                  <a:extLst>
                    <a:ext uri="{9D8B030D-6E8A-4147-A177-3AD203B41FA5}">
                      <a16:colId xmlns:a16="http://schemas.microsoft.com/office/drawing/2014/main" val="602729739"/>
                    </a:ext>
                  </a:extLst>
                </a:gridCol>
                <a:gridCol w="670945">
                  <a:extLst>
                    <a:ext uri="{9D8B030D-6E8A-4147-A177-3AD203B41FA5}">
                      <a16:colId xmlns:a16="http://schemas.microsoft.com/office/drawing/2014/main" val="486179297"/>
                    </a:ext>
                  </a:extLst>
                </a:gridCol>
                <a:gridCol w="1291824">
                  <a:extLst>
                    <a:ext uri="{9D8B030D-6E8A-4147-A177-3AD203B41FA5}">
                      <a16:colId xmlns:a16="http://schemas.microsoft.com/office/drawing/2014/main" val="855029968"/>
                    </a:ext>
                  </a:extLst>
                </a:gridCol>
                <a:gridCol w="1558024">
                  <a:extLst>
                    <a:ext uri="{9D8B030D-6E8A-4147-A177-3AD203B41FA5}">
                      <a16:colId xmlns:a16="http://schemas.microsoft.com/office/drawing/2014/main" val="1907747539"/>
                    </a:ext>
                  </a:extLst>
                </a:gridCol>
                <a:gridCol w="1521006">
                  <a:extLst>
                    <a:ext uri="{9D8B030D-6E8A-4147-A177-3AD203B41FA5}">
                      <a16:colId xmlns:a16="http://schemas.microsoft.com/office/drawing/2014/main" val="4094548492"/>
                    </a:ext>
                  </a:extLst>
                </a:gridCol>
              </a:tblGrid>
              <a:tr h="63259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Genotype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Antibody Target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Merged Region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760839"/>
                  </a:ext>
                </a:extLst>
              </a:tr>
              <a:tr h="63259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BCH933, BCH934, BCH935, BCH975,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BCH976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H3K4Me3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20534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3758848"/>
                  </a:ext>
                </a:extLst>
              </a:tr>
              <a:tr h="36650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BCH977, BCH978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H3K4Me3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452562"/>
                  </a:ext>
                </a:extLst>
              </a:tr>
              <a:tr h="36650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BCH979, BCH980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H3K4Me3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9306010"/>
                  </a:ext>
                </a:extLst>
              </a:tr>
              <a:tr h="366504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BCH981, BCH982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H3K27Me3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33551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9798054"/>
                  </a:ext>
                </a:extLst>
              </a:tr>
              <a:tr h="366504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BCH983, BCH984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HET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H3K27Me3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0854705"/>
                  </a:ext>
                </a:extLst>
              </a:tr>
              <a:tr h="366504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BCH985, BCH986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H3K27Me3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7566421"/>
                  </a:ext>
                </a:extLst>
              </a:tr>
              <a:tr h="366504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BCH969, BCH970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H3K27Ac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31394</a:t>
                      </a:r>
                    </a:p>
                    <a:p>
                      <a:pPr algn="ctr"/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253712"/>
                  </a:ext>
                </a:extLst>
              </a:tr>
              <a:tr h="366504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BCH971, BCH972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HET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H3K27Ac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7151417"/>
                  </a:ext>
                </a:extLst>
              </a:tr>
              <a:tr h="366504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BCH973, BCH974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H3K27Ac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82973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52123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0733A-D283-04FD-6EA4-7AF23451C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 (H3K4Me3)</a:t>
            </a:r>
          </a:p>
        </p:txBody>
      </p:sp>
      <p:pic>
        <p:nvPicPr>
          <p:cNvPr id="8" name="Picture 7" descr="A close-up of a graph&#10;&#10;Description automatically generated with low confidence">
            <a:extLst>
              <a:ext uri="{FF2B5EF4-FFF2-40B4-BE49-F238E27FC236}">
                <a16:creationId xmlns:a16="http://schemas.microsoft.com/office/drawing/2014/main" id="{32FEBFD4-185E-FBF5-5A92-59EE661E59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161" y="1444803"/>
            <a:ext cx="6416059" cy="4582899"/>
          </a:xfrm>
          <a:prstGeom prst="rect">
            <a:avLst/>
          </a:prstGeom>
        </p:spPr>
      </p:pic>
      <p:pic>
        <p:nvPicPr>
          <p:cNvPr id="10" name="Picture 9" descr="A picture containing text, screenshot, font, line&#10;&#10;Description automatically generated">
            <a:extLst>
              <a:ext uri="{FF2B5EF4-FFF2-40B4-BE49-F238E27FC236}">
                <a16:creationId xmlns:a16="http://schemas.microsoft.com/office/drawing/2014/main" id="{7256541E-8804-FA4D-7919-CC7138AE48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2333" y="1444803"/>
            <a:ext cx="5423506" cy="482089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225412E-5708-1CD4-E240-7BD923716E74}"/>
              </a:ext>
            </a:extLst>
          </p:cNvPr>
          <p:cNvSpPr txBox="1"/>
          <p:nvPr/>
        </p:nvSpPr>
        <p:spPr>
          <a:xfrm>
            <a:off x="5554024" y="6308209"/>
            <a:ext cx="1083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RUV k = 1</a:t>
            </a:r>
          </a:p>
        </p:txBody>
      </p:sp>
    </p:spTree>
    <p:extLst>
      <p:ext uri="{BB962C8B-B14F-4D97-AF65-F5344CB8AC3E}">
        <p14:creationId xmlns:p14="http://schemas.microsoft.com/office/powerpoint/2010/main" val="439094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953F1-B89A-DB3E-E8A5-350CAF6F7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 (H3K4Me3)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7028D7-42FE-260E-8DB8-1AE74CF85057}"/>
              </a:ext>
            </a:extLst>
          </p:cNvPr>
          <p:cNvSpPr txBox="1"/>
          <p:nvPr/>
        </p:nvSpPr>
        <p:spPr>
          <a:xfrm>
            <a:off x="2601928" y="5866920"/>
            <a:ext cx="24088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h3k4me3_het_wt_DBR </a:t>
            </a:r>
          </a:p>
          <a:p>
            <a:r>
              <a:rPr lang="en-US" dirty="0"/>
              <a:t>63 up regulated DBR </a:t>
            </a:r>
          </a:p>
          <a:p>
            <a:r>
              <a:rPr lang="en-US" dirty="0"/>
              <a:t>33 down regulated DBR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1F9D81-0F63-C5A7-33F1-0EC9DFDF0DC3}"/>
              </a:ext>
            </a:extLst>
          </p:cNvPr>
          <p:cNvSpPr txBox="1"/>
          <p:nvPr/>
        </p:nvSpPr>
        <p:spPr>
          <a:xfrm>
            <a:off x="6339016" y="5866920"/>
            <a:ext cx="25133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h3k4me3_ko_wt_DBR </a:t>
            </a:r>
          </a:p>
          <a:p>
            <a:r>
              <a:rPr lang="en-US" dirty="0"/>
              <a:t>673 up regulated DBR </a:t>
            </a:r>
          </a:p>
          <a:p>
            <a:r>
              <a:rPr lang="en-US" dirty="0"/>
              <a:t>205 down regulated DBR</a:t>
            </a:r>
          </a:p>
        </p:txBody>
      </p:sp>
      <p:sp>
        <p:nvSpPr>
          <p:cNvPr id="10" name="Left-Right Arrow Callout 9">
            <a:extLst>
              <a:ext uri="{FF2B5EF4-FFF2-40B4-BE49-F238E27FC236}">
                <a16:creationId xmlns:a16="http://schemas.microsoft.com/office/drawing/2014/main" id="{84640316-3837-606E-585E-679E9707CE16}"/>
              </a:ext>
            </a:extLst>
          </p:cNvPr>
          <p:cNvSpPr/>
          <p:nvPr/>
        </p:nvSpPr>
        <p:spPr>
          <a:xfrm>
            <a:off x="5091652" y="6482555"/>
            <a:ext cx="1042086" cy="226075"/>
          </a:xfrm>
          <a:prstGeom prst="leftRightArrowCallou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1" name="Left-Right Arrow Callout 10">
            <a:extLst>
              <a:ext uri="{FF2B5EF4-FFF2-40B4-BE49-F238E27FC236}">
                <a16:creationId xmlns:a16="http://schemas.microsoft.com/office/drawing/2014/main" id="{D4029D95-DBA7-0A7C-158D-6E9A0E9BA3FF}"/>
              </a:ext>
            </a:extLst>
          </p:cNvPr>
          <p:cNvSpPr/>
          <p:nvPr/>
        </p:nvSpPr>
        <p:spPr>
          <a:xfrm>
            <a:off x="5091652" y="6176151"/>
            <a:ext cx="1042086" cy="226075"/>
          </a:xfrm>
          <a:prstGeom prst="leftRightArrowCallou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42</a:t>
            </a:r>
          </a:p>
        </p:txBody>
      </p:sp>
      <p:pic>
        <p:nvPicPr>
          <p:cNvPr id="12" name="Picture 11" descr="A red and blue dots on a white surface&#10;&#10;Description automatically generated with low confidence">
            <a:extLst>
              <a:ext uri="{FF2B5EF4-FFF2-40B4-BE49-F238E27FC236}">
                <a16:creationId xmlns:a16="http://schemas.microsoft.com/office/drawing/2014/main" id="{1961BFEF-A882-99E3-6136-C6D6397CDB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771017"/>
            <a:ext cx="4064000" cy="4000500"/>
          </a:xfrm>
          <a:prstGeom prst="rect">
            <a:avLst/>
          </a:prstGeom>
        </p:spPr>
      </p:pic>
      <p:pic>
        <p:nvPicPr>
          <p:cNvPr id="14" name="Picture 13" descr="A picture containing screenshot, text, rectangle&#10;&#10;Description automatically generated">
            <a:extLst>
              <a:ext uri="{FF2B5EF4-FFF2-40B4-BE49-F238E27FC236}">
                <a16:creationId xmlns:a16="http://schemas.microsoft.com/office/drawing/2014/main" id="{B71ECFFE-6A25-009E-5346-7E927A4D2E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5540" y="1690688"/>
            <a:ext cx="4064000" cy="4000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4FCCA6B-6C1E-A7FB-08E0-D4903735A11B}"/>
              </a:ext>
            </a:extLst>
          </p:cNvPr>
          <p:cNvSpPr txBox="1"/>
          <p:nvPr/>
        </p:nvSpPr>
        <p:spPr>
          <a:xfrm>
            <a:off x="979715" y="1321356"/>
            <a:ext cx="4135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Cutoff FDR&lt;0.05 and |</a:t>
            </a:r>
            <a:r>
              <a:rPr lang="en-US" dirty="0" err="1"/>
              <a:t>logFC</a:t>
            </a:r>
            <a:r>
              <a:rPr lang="en-US" dirty="0"/>
              <a:t>|&gt;log2(1.5)</a:t>
            </a:r>
          </a:p>
        </p:txBody>
      </p:sp>
    </p:spTree>
    <p:extLst>
      <p:ext uri="{BB962C8B-B14F-4D97-AF65-F5344CB8AC3E}">
        <p14:creationId xmlns:p14="http://schemas.microsoft.com/office/powerpoint/2010/main" val="23004590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53F40-E511-41C0-DCF7-AB8A7F4A7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GREAT - H3K4Me3</a:t>
            </a:r>
          </a:p>
        </p:txBody>
      </p:sp>
      <p:pic>
        <p:nvPicPr>
          <p:cNvPr id="5" name="Content Placeholder 4" descr="A picture containing text, receipt, font, number&#10;&#10;Description automatically generated">
            <a:extLst>
              <a:ext uri="{FF2B5EF4-FFF2-40B4-BE49-F238E27FC236}">
                <a16:creationId xmlns:a16="http://schemas.microsoft.com/office/drawing/2014/main" id="{C2734C9A-50BD-724E-7961-479815424D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5319" y="1639400"/>
            <a:ext cx="11224557" cy="150918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7B5AB1-3DB5-E201-CEBC-ECD9CAEC90A5}"/>
              </a:ext>
            </a:extLst>
          </p:cNvPr>
          <p:cNvSpPr txBox="1"/>
          <p:nvPr/>
        </p:nvSpPr>
        <p:spPr>
          <a:xfrm>
            <a:off x="655319" y="1233270"/>
            <a:ext cx="2228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Up DBR in ko vs </a:t>
            </a:r>
            <a:r>
              <a:rPr lang="en-US" dirty="0" err="1"/>
              <a:t>wt</a:t>
            </a:r>
            <a:endParaRPr lang="en-US" dirty="0"/>
          </a:p>
        </p:txBody>
      </p:sp>
      <p:pic>
        <p:nvPicPr>
          <p:cNvPr id="8" name="Picture 7" descr="A picture containing text, receipt, document, font&#10;&#10;Description automatically generated">
            <a:extLst>
              <a:ext uri="{FF2B5EF4-FFF2-40B4-BE49-F238E27FC236}">
                <a16:creationId xmlns:a16="http://schemas.microsoft.com/office/drawing/2014/main" id="{F3A3154C-A74B-05F9-7353-0C1012DE17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19" y="2952975"/>
            <a:ext cx="11224559" cy="30969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16B82A7-9221-2150-0787-4E06024C7C42}"/>
              </a:ext>
            </a:extLst>
          </p:cNvPr>
          <p:cNvSpPr txBox="1"/>
          <p:nvPr/>
        </p:nvSpPr>
        <p:spPr>
          <a:xfrm>
            <a:off x="655319" y="6141231"/>
            <a:ext cx="25094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Down DBR in ko vs </a:t>
            </a:r>
            <a:r>
              <a:rPr lang="en-US" dirty="0" err="1"/>
              <a:t>wt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No terms</a:t>
            </a:r>
          </a:p>
        </p:txBody>
      </p:sp>
    </p:spTree>
    <p:extLst>
      <p:ext uri="{BB962C8B-B14F-4D97-AF65-F5344CB8AC3E}">
        <p14:creationId xmlns:p14="http://schemas.microsoft.com/office/powerpoint/2010/main" val="16383249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67F9B-9560-F004-3E3D-3970DAC8C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GREAT - H3K4Me3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E77690-AF33-065C-B42A-B6DA9BF480FC}"/>
              </a:ext>
            </a:extLst>
          </p:cNvPr>
          <p:cNvSpPr txBox="1"/>
          <p:nvPr/>
        </p:nvSpPr>
        <p:spPr>
          <a:xfrm>
            <a:off x="536447" y="1645796"/>
            <a:ext cx="26041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Up DBR in het vs </a:t>
            </a:r>
            <a:r>
              <a:rPr lang="en-US" dirty="0" err="1"/>
              <a:t>wt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No terms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Down DBR in het vs </a:t>
            </a:r>
            <a:r>
              <a:rPr lang="en-US" dirty="0" err="1"/>
              <a:t>wt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FC099F-5C63-5D4F-66D1-D97D348217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0" t="2088" r="45018" b="-2088"/>
          <a:stretch/>
        </p:blipFill>
        <p:spPr>
          <a:xfrm>
            <a:off x="585215" y="2642990"/>
            <a:ext cx="11131297" cy="9957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14FD7D6-6C81-52FA-5739-CC1D1485CC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r="44584" b="-14744"/>
          <a:stretch/>
        </p:blipFill>
        <p:spPr>
          <a:xfrm>
            <a:off x="512063" y="3658782"/>
            <a:ext cx="11256265" cy="71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4669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04684-3696-C5A5-4935-059F2EB4A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 (H3K27Ac)</a:t>
            </a:r>
          </a:p>
        </p:txBody>
      </p:sp>
      <p:pic>
        <p:nvPicPr>
          <p:cNvPr id="5" name="Picture 4" descr="A picture containing screenshot, text, diagram, line&#10;&#10;Description automatically generated">
            <a:extLst>
              <a:ext uri="{FF2B5EF4-FFF2-40B4-BE49-F238E27FC236}">
                <a16:creationId xmlns:a16="http://schemas.microsoft.com/office/drawing/2014/main" id="{E0FBD0CE-B139-1BCE-43DE-AD5AEB1F5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63" y="1676969"/>
            <a:ext cx="5719006" cy="4085004"/>
          </a:xfrm>
          <a:prstGeom prst="rect">
            <a:avLst/>
          </a:prstGeom>
        </p:spPr>
      </p:pic>
      <p:pic>
        <p:nvPicPr>
          <p:cNvPr id="8" name="Picture 7" descr="A picture containing text, screenshot, font, line&#10;&#10;Description automatically generated">
            <a:extLst>
              <a:ext uri="{FF2B5EF4-FFF2-40B4-BE49-F238E27FC236}">
                <a16:creationId xmlns:a16="http://schemas.microsoft.com/office/drawing/2014/main" id="{63C601B2-1D6B-EBCF-AD89-87AD6B639A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1811" y="1528175"/>
            <a:ext cx="5037445" cy="447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2851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1821459-C028-D8F5-FC82-F6E05DE6E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 (H3K27Ac)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6D2A81-C2B7-826F-EC3C-F331BD23E074}"/>
              </a:ext>
            </a:extLst>
          </p:cNvPr>
          <p:cNvSpPr txBox="1"/>
          <p:nvPr/>
        </p:nvSpPr>
        <p:spPr>
          <a:xfrm>
            <a:off x="2830798" y="5691188"/>
            <a:ext cx="23174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h3k27ac_het_wt_DBR </a:t>
            </a:r>
          </a:p>
          <a:p>
            <a:r>
              <a:rPr lang="en-US" dirty="0"/>
              <a:t>19 up regulated DBR </a:t>
            </a:r>
          </a:p>
          <a:p>
            <a:r>
              <a:rPr lang="en-US" dirty="0"/>
              <a:t>6 down regulated DBR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1F7AB3-E478-39DD-22A7-1430C7A6EBBF}"/>
              </a:ext>
            </a:extLst>
          </p:cNvPr>
          <p:cNvSpPr txBox="1"/>
          <p:nvPr/>
        </p:nvSpPr>
        <p:spPr>
          <a:xfrm>
            <a:off x="6565556" y="5673554"/>
            <a:ext cx="27410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h3k27ac_ko_wt_DBR </a:t>
            </a:r>
          </a:p>
          <a:p>
            <a:r>
              <a:rPr lang="en-US" dirty="0"/>
              <a:t>250 up regulated DBR </a:t>
            </a:r>
          </a:p>
          <a:p>
            <a:r>
              <a:rPr lang="en-US" dirty="0"/>
              <a:t>262 down regulated DBR</a:t>
            </a:r>
          </a:p>
        </p:txBody>
      </p:sp>
      <p:sp>
        <p:nvSpPr>
          <p:cNvPr id="13" name="Left-Right Arrow Callout 12">
            <a:extLst>
              <a:ext uri="{FF2B5EF4-FFF2-40B4-BE49-F238E27FC236}">
                <a16:creationId xmlns:a16="http://schemas.microsoft.com/office/drawing/2014/main" id="{BAEBDB5E-9BBD-B488-5410-CDC76AA3F408}"/>
              </a:ext>
            </a:extLst>
          </p:cNvPr>
          <p:cNvSpPr/>
          <p:nvPr/>
        </p:nvSpPr>
        <p:spPr>
          <a:xfrm>
            <a:off x="5335881" y="6328585"/>
            <a:ext cx="1042086" cy="226075"/>
          </a:xfrm>
          <a:prstGeom prst="leftRightArrowCallou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5" name="Left-Right Arrow Callout 14">
            <a:extLst>
              <a:ext uri="{FF2B5EF4-FFF2-40B4-BE49-F238E27FC236}">
                <a16:creationId xmlns:a16="http://schemas.microsoft.com/office/drawing/2014/main" id="{4D1494FE-3DB0-2893-D7C7-9C23B0CA03F9}"/>
              </a:ext>
            </a:extLst>
          </p:cNvPr>
          <p:cNvSpPr/>
          <p:nvPr/>
        </p:nvSpPr>
        <p:spPr>
          <a:xfrm>
            <a:off x="5335881" y="6022181"/>
            <a:ext cx="1042086" cy="226075"/>
          </a:xfrm>
          <a:prstGeom prst="leftRightArrowCallou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12</a:t>
            </a:r>
          </a:p>
        </p:txBody>
      </p:sp>
      <p:pic>
        <p:nvPicPr>
          <p:cNvPr id="7" name="Picture 6" descr="A picture containing screenshot, colorfulness, design&#10;&#10;Description automatically generated">
            <a:extLst>
              <a:ext uri="{FF2B5EF4-FFF2-40B4-BE49-F238E27FC236}">
                <a16:creationId xmlns:a16="http://schemas.microsoft.com/office/drawing/2014/main" id="{525276A3-8246-C1B5-A7C6-6DEFBA7FF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6055" y="1428750"/>
            <a:ext cx="4064000" cy="4000500"/>
          </a:xfrm>
          <a:prstGeom prst="rect">
            <a:avLst/>
          </a:prstGeom>
        </p:spPr>
      </p:pic>
      <p:pic>
        <p:nvPicPr>
          <p:cNvPr id="12" name="Picture 11" descr="A picture containing text, screenshot, rectangle, line&#10;&#10;Description automatically generated">
            <a:extLst>
              <a:ext uri="{FF2B5EF4-FFF2-40B4-BE49-F238E27FC236}">
                <a16:creationId xmlns:a16="http://schemas.microsoft.com/office/drawing/2014/main" id="{05C568E1-13CA-DE08-D0FD-1BDB4C4BFD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8068" y="1428750"/>
            <a:ext cx="40640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8792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ED88A-79DC-6B41-4090-9D814BED4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GREAT - H3K27Ac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7D3EED-EA62-CC0D-43C8-C3DF0756260B}"/>
              </a:ext>
            </a:extLst>
          </p:cNvPr>
          <p:cNvSpPr txBox="1"/>
          <p:nvPr/>
        </p:nvSpPr>
        <p:spPr>
          <a:xfrm>
            <a:off x="606551" y="1305148"/>
            <a:ext cx="25094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Up DBR in ko vs </a:t>
            </a:r>
            <a:r>
              <a:rPr lang="en-US" dirty="0" err="1"/>
              <a:t>wt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No terms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Down DBR in ko vs </a:t>
            </a:r>
            <a:r>
              <a:rPr lang="en-US" dirty="0" err="1"/>
              <a:t>wt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E43FBC-9C64-A68C-F92D-D45D7D080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551" y="2301962"/>
            <a:ext cx="11497771" cy="6119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DCBD8EF-6CF0-6649-4D12-A5159BC4F1BF}"/>
              </a:ext>
            </a:extLst>
          </p:cNvPr>
          <p:cNvSpPr txBox="1"/>
          <p:nvPr/>
        </p:nvSpPr>
        <p:spPr>
          <a:xfrm>
            <a:off x="606551" y="3086448"/>
            <a:ext cx="260411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Up DBR in het vs </a:t>
            </a:r>
            <a:r>
              <a:rPr lang="en-US" dirty="0" err="1"/>
              <a:t>wt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No terms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Down DBR in het vs </a:t>
            </a:r>
            <a:r>
              <a:rPr lang="en-US" dirty="0" err="1"/>
              <a:t>wt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No terms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9293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B6D9A-4E68-7D44-8EDC-BF7A63A82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 (H3K27Me3)</a:t>
            </a:r>
          </a:p>
        </p:txBody>
      </p:sp>
      <p:pic>
        <p:nvPicPr>
          <p:cNvPr id="5" name="Picture 4" descr="A picture containing text, screenshot, diagram, line&#10;&#10;Description automatically generated">
            <a:extLst>
              <a:ext uri="{FF2B5EF4-FFF2-40B4-BE49-F238E27FC236}">
                <a16:creationId xmlns:a16="http://schemas.microsoft.com/office/drawing/2014/main" id="{6C0398CB-EF94-F7DB-40DA-A2516289F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681" y="1640259"/>
            <a:ext cx="6317331" cy="4512379"/>
          </a:xfrm>
          <a:prstGeom prst="rect">
            <a:avLst/>
          </a:prstGeom>
        </p:spPr>
      </p:pic>
      <p:pic>
        <p:nvPicPr>
          <p:cNvPr id="8" name="Picture 7" descr="A picture containing text, screenshot, font, number&#10;&#10;Description automatically generated">
            <a:extLst>
              <a:ext uri="{FF2B5EF4-FFF2-40B4-BE49-F238E27FC236}">
                <a16:creationId xmlns:a16="http://schemas.microsoft.com/office/drawing/2014/main" id="{56B009C8-42E5-AFBE-E124-3F1A56E1C0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3012" y="1495354"/>
            <a:ext cx="5402460" cy="480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04144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A8C751A-9FB4-B0EA-7C74-27F2F5E57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 (H3K27Me3)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222555-C2AE-9960-2F4E-3D385552DE5A}"/>
              </a:ext>
            </a:extLst>
          </p:cNvPr>
          <p:cNvSpPr txBox="1"/>
          <p:nvPr/>
        </p:nvSpPr>
        <p:spPr>
          <a:xfrm>
            <a:off x="6663424" y="5886494"/>
            <a:ext cx="609805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h3k27me3_ko_wt_DBR </a:t>
            </a:r>
          </a:p>
          <a:p>
            <a:r>
              <a:rPr lang="en-US" dirty="0"/>
              <a:t>560 up regulated DBR </a:t>
            </a:r>
          </a:p>
          <a:p>
            <a:r>
              <a:rPr lang="en-US" dirty="0"/>
              <a:t>621 down regulated DBR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718503-27D6-10B8-AF92-46650E0D7357}"/>
              </a:ext>
            </a:extLst>
          </p:cNvPr>
          <p:cNvSpPr txBox="1"/>
          <p:nvPr/>
        </p:nvSpPr>
        <p:spPr>
          <a:xfrm>
            <a:off x="2599424" y="5886494"/>
            <a:ext cx="25258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h3k27me3_het_wt_DBR </a:t>
            </a:r>
          </a:p>
          <a:p>
            <a:r>
              <a:rPr lang="en-US" dirty="0"/>
              <a:t>21 up regulated DBR </a:t>
            </a:r>
          </a:p>
          <a:p>
            <a:r>
              <a:rPr lang="en-US" dirty="0"/>
              <a:t>50 down regulated DBR</a:t>
            </a:r>
          </a:p>
        </p:txBody>
      </p:sp>
      <p:sp>
        <p:nvSpPr>
          <p:cNvPr id="12" name="Left-Right Arrow Callout 11">
            <a:extLst>
              <a:ext uri="{FF2B5EF4-FFF2-40B4-BE49-F238E27FC236}">
                <a16:creationId xmlns:a16="http://schemas.microsoft.com/office/drawing/2014/main" id="{A96F6EE2-5317-3690-72C0-A6AF8AE0A078}"/>
              </a:ext>
            </a:extLst>
          </p:cNvPr>
          <p:cNvSpPr/>
          <p:nvPr/>
        </p:nvSpPr>
        <p:spPr>
          <a:xfrm>
            <a:off x="5324968" y="6517586"/>
            <a:ext cx="1042086" cy="226075"/>
          </a:xfrm>
          <a:prstGeom prst="leftRightArrowCallou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3" name="Left-Right Arrow Callout 12">
            <a:extLst>
              <a:ext uri="{FF2B5EF4-FFF2-40B4-BE49-F238E27FC236}">
                <a16:creationId xmlns:a16="http://schemas.microsoft.com/office/drawing/2014/main" id="{AA47532F-4DE4-8416-CB99-854F5147AAC2}"/>
              </a:ext>
            </a:extLst>
          </p:cNvPr>
          <p:cNvSpPr/>
          <p:nvPr/>
        </p:nvSpPr>
        <p:spPr>
          <a:xfrm>
            <a:off x="5324968" y="6211182"/>
            <a:ext cx="1042086" cy="226075"/>
          </a:xfrm>
          <a:prstGeom prst="leftRightArrowCallou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12</a:t>
            </a:r>
          </a:p>
        </p:txBody>
      </p:sp>
      <p:pic>
        <p:nvPicPr>
          <p:cNvPr id="7" name="Picture 6" descr="A picture containing screenshot, colorfulness, design, art&#10;&#10;Description automatically generated">
            <a:extLst>
              <a:ext uri="{FF2B5EF4-FFF2-40B4-BE49-F238E27FC236}">
                <a16:creationId xmlns:a16="http://schemas.microsoft.com/office/drawing/2014/main" id="{C4396768-FFC9-D931-A8A1-2C54B48D9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7054" y="1625997"/>
            <a:ext cx="4089400" cy="4000500"/>
          </a:xfrm>
          <a:prstGeom prst="rect">
            <a:avLst/>
          </a:prstGeom>
        </p:spPr>
      </p:pic>
      <p:pic>
        <p:nvPicPr>
          <p:cNvPr id="14" name="Picture 13" descr="A picture containing screenshot, text, rectangle, line&#10;&#10;Description automatically generated">
            <a:extLst>
              <a:ext uri="{FF2B5EF4-FFF2-40B4-BE49-F238E27FC236}">
                <a16:creationId xmlns:a16="http://schemas.microsoft.com/office/drawing/2014/main" id="{87C1D1B7-3702-06CF-5EC0-F37C0C880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968" y="1600597"/>
            <a:ext cx="4064000" cy="402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486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D355C-6FA8-1D70-5C03-1F01E5467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 December 2022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04372D1-F6C4-E599-0D9F-23A8F1C80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7966" y="1287162"/>
            <a:ext cx="6035040" cy="48280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ADCE7A9-1003-2F93-58AE-71F93E0FCD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434" y="1287161"/>
            <a:ext cx="6035040" cy="4828032"/>
          </a:xfrm>
          <a:prstGeom prst="rect">
            <a:avLst/>
          </a:prstGeom>
        </p:spPr>
      </p:pic>
      <p:sp>
        <p:nvSpPr>
          <p:cNvPr id="14" name="Diamond 13">
            <a:extLst>
              <a:ext uri="{FF2B5EF4-FFF2-40B4-BE49-F238E27FC236}">
                <a16:creationId xmlns:a16="http://schemas.microsoft.com/office/drawing/2014/main" id="{22B22A97-5E14-3E44-87AE-C999E1742990}"/>
              </a:ext>
            </a:extLst>
          </p:cNvPr>
          <p:cNvSpPr/>
          <p:nvPr/>
        </p:nvSpPr>
        <p:spPr>
          <a:xfrm>
            <a:off x="2959483" y="1883933"/>
            <a:ext cx="152400" cy="178515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iamond 14">
            <a:extLst>
              <a:ext uri="{FF2B5EF4-FFF2-40B4-BE49-F238E27FC236}">
                <a16:creationId xmlns:a16="http://schemas.microsoft.com/office/drawing/2014/main" id="{3F88F766-D9E7-4468-F6DE-0BE78CC2C2A8}"/>
              </a:ext>
            </a:extLst>
          </p:cNvPr>
          <p:cNvSpPr/>
          <p:nvPr/>
        </p:nvSpPr>
        <p:spPr>
          <a:xfrm>
            <a:off x="2121243" y="2434209"/>
            <a:ext cx="152400" cy="178515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28927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E469C-7577-0D27-5B3D-F057369B9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GREAT - H3K27Me3</a:t>
            </a:r>
          </a:p>
        </p:txBody>
      </p:sp>
      <p:pic>
        <p:nvPicPr>
          <p:cNvPr id="5" name="Content Placeholder 4" descr="A picture containing text, receipt&#10;&#10;Description automatically generated">
            <a:extLst>
              <a:ext uri="{FF2B5EF4-FFF2-40B4-BE49-F238E27FC236}">
                <a16:creationId xmlns:a16="http://schemas.microsoft.com/office/drawing/2014/main" id="{0C0EEC5A-2947-8757-6859-C3BA90EC27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279" y="1690688"/>
            <a:ext cx="11937715" cy="379532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DFAB8F-B14A-6F2C-4D8C-A10C72DF3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279" y="5482052"/>
            <a:ext cx="11937721" cy="7690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234F7CA-D5A9-AC3F-24CA-0769BFF34A0B}"/>
              </a:ext>
            </a:extLst>
          </p:cNvPr>
          <p:cNvSpPr txBox="1"/>
          <p:nvPr/>
        </p:nvSpPr>
        <p:spPr>
          <a:xfrm>
            <a:off x="438912" y="1321356"/>
            <a:ext cx="2228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Up DBR in ko vs </a:t>
            </a:r>
            <a:r>
              <a:rPr lang="en-US" dirty="0" err="1"/>
              <a:t>wt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77477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218BF-832A-E631-00BF-3539DA5F1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GREAT - H3K27Me3</a:t>
            </a:r>
          </a:p>
        </p:txBody>
      </p:sp>
      <p:pic>
        <p:nvPicPr>
          <p:cNvPr id="6" name="Content Placeholder 5" descr="A picture containing text, receipt, number&#10;&#10;Description automatically generated">
            <a:extLst>
              <a:ext uri="{FF2B5EF4-FFF2-40B4-BE49-F238E27FC236}">
                <a16:creationId xmlns:a16="http://schemas.microsoft.com/office/drawing/2014/main" id="{5D853870-0173-F4EE-ACA6-EE4B1BF975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34" y="1913610"/>
            <a:ext cx="12184634" cy="3353334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D5EB1F-16DE-76BA-08E5-6DA9EA372D3A}"/>
              </a:ext>
            </a:extLst>
          </p:cNvPr>
          <p:cNvSpPr txBox="1"/>
          <p:nvPr/>
        </p:nvSpPr>
        <p:spPr>
          <a:xfrm>
            <a:off x="219457" y="1432817"/>
            <a:ext cx="2509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Down DBR in ko vs </a:t>
            </a:r>
            <a:r>
              <a:rPr lang="en-US" dirty="0" err="1"/>
              <a:t>wt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92849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92C43-75E1-0F26-7675-23A612D18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GREAT - H3K27Me3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BB7F2-7377-5EEF-ED76-FFFC4024C243}"/>
              </a:ext>
            </a:extLst>
          </p:cNvPr>
          <p:cNvSpPr txBox="1"/>
          <p:nvPr/>
        </p:nvSpPr>
        <p:spPr>
          <a:xfrm>
            <a:off x="838200" y="1602539"/>
            <a:ext cx="26041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Up DBR in het vs </a:t>
            </a:r>
            <a:r>
              <a:rPr lang="en-US" dirty="0" err="1"/>
              <a:t>wt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No terms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Down DBR in het vs </a:t>
            </a:r>
            <a:r>
              <a:rPr lang="en-US" dirty="0" err="1"/>
              <a:t>wt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4FA365-11F6-FCE6-C6F6-FDE723B52E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176"/>
          <a:stretch/>
        </p:blipFill>
        <p:spPr>
          <a:xfrm>
            <a:off x="1" y="2774792"/>
            <a:ext cx="12106660" cy="9110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48438E-A30E-40B0-D7A8-B03DF04F08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r="17176" b="-9788"/>
          <a:stretch/>
        </p:blipFill>
        <p:spPr>
          <a:xfrm>
            <a:off x="12193" y="3644936"/>
            <a:ext cx="12106656" cy="48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32866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BF31A-7E4C-D47D-678B-B58069CF2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Satb2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98CEAD8-5C36-82BC-DAD2-12DCEF466B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496312"/>
              </p:ext>
            </p:extLst>
          </p:nvPr>
        </p:nvGraphicFramePr>
        <p:xfrm>
          <a:off x="1094232" y="1410273"/>
          <a:ext cx="8049767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9022">
                  <a:extLst>
                    <a:ext uri="{9D8B030D-6E8A-4147-A177-3AD203B41FA5}">
                      <a16:colId xmlns:a16="http://schemas.microsoft.com/office/drawing/2014/main" val="3438052012"/>
                    </a:ext>
                  </a:extLst>
                </a:gridCol>
                <a:gridCol w="854357">
                  <a:extLst>
                    <a:ext uri="{9D8B030D-6E8A-4147-A177-3AD203B41FA5}">
                      <a16:colId xmlns:a16="http://schemas.microsoft.com/office/drawing/2014/main" val="1940729527"/>
                    </a:ext>
                  </a:extLst>
                </a:gridCol>
                <a:gridCol w="1259018">
                  <a:extLst>
                    <a:ext uri="{9D8B030D-6E8A-4147-A177-3AD203B41FA5}">
                      <a16:colId xmlns:a16="http://schemas.microsoft.com/office/drawing/2014/main" val="981860437"/>
                    </a:ext>
                  </a:extLst>
                </a:gridCol>
                <a:gridCol w="1135790">
                  <a:extLst>
                    <a:ext uri="{9D8B030D-6E8A-4147-A177-3AD203B41FA5}">
                      <a16:colId xmlns:a16="http://schemas.microsoft.com/office/drawing/2014/main" val="470997050"/>
                    </a:ext>
                  </a:extLst>
                </a:gridCol>
                <a:gridCol w="1135790">
                  <a:extLst>
                    <a:ext uri="{9D8B030D-6E8A-4147-A177-3AD203B41FA5}">
                      <a16:colId xmlns:a16="http://schemas.microsoft.com/office/drawing/2014/main" val="366793066"/>
                    </a:ext>
                  </a:extLst>
                </a:gridCol>
                <a:gridCol w="1135790">
                  <a:extLst>
                    <a:ext uri="{9D8B030D-6E8A-4147-A177-3AD203B41FA5}">
                      <a16:colId xmlns:a16="http://schemas.microsoft.com/office/drawing/2014/main" val="3361060863"/>
                    </a:ext>
                  </a:extLst>
                </a:gridCol>
              </a:tblGrid>
              <a:tr h="55456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Genotype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Antibody Target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MACS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SEACR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2851051"/>
                  </a:ext>
                </a:extLst>
              </a:tr>
              <a:tr h="32956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BCH963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Satb2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15622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0008965"/>
                  </a:ext>
                </a:extLst>
              </a:tr>
              <a:tr h="267761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BCH964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Satb2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6601236"/>
                  </a:ext>
                </a:extLst>
              </a:tr>
              <a:tr h="267761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BCH965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Satb2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1875134"/>
                  </a:ext>
                </a:extLst>
              </a:tr>
              <a:tr h="267761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BCH966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Satb2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17742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835952"/>
                  </a:ext>
                </a:extLst>
              </a:tr>
              <a:tr h="267761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BCH967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Satb2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2794702"/>
                  </a:ext>
                </a:extLst>
              </a:tr>
              <a:tr h="267761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BCH968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Satb2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23921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930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38617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8D0F9-3B5E-FE4E-219F-3A64A586D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Satb2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9F943F3-7BD9-A1B0-57B2-26F95E4E23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6163751"/>
              </p:ext>
            </p:extLst>
          </p:nvPr>
        </p:nvGraphicFramePr>
        <p:xfrm>
          <a:off x="838200" y="1999635"/>
          <a:ext cx="8647176" cy="1799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6712">
                  <a:extLst>
                    <a:ext uri="{9D8B030D-6E8A-4147-A177-3AD203B41FA5}">
                      <a16:colId xmlns:a16="http://schemas.microsoft.com/office/drawing/2014/main" val="630939040"/>
                    </a:ext>
                  </a:extLst>
                </a:gridCol>
                <a:gridCol w="917763">
                  <a:extLst>
                    <a:ext uri="{9D8B030D-6E8A-4147-A177-3AD203B41FA5}">
                      <a16:colId xmlns:a16="http://schemas.microsoft.com/office/drawing/2014/main" val="3186793275"/>
                    </a:ext>
                  </a:extLst>
                </a:gridCol>
                <a:gridCol w="1352455">
                  <a:extLst>
                    <a:ext uri="{9D8B030D-6E8A-4147-A177-3AD203B41FA5}">
                      <a16:colId xmlns:a16="http://schemas.microsoft.com/office/drawing/2014/main" val="1454749245"/>
                    </a:ext>
                  </a:extLst>
                </a:gridCol>
                <a:gridCol w="1220082">
                  <a:extLst>
                    <a:ext uri="{9D8B030D-6E8A-4147-A177-3AD203B41FA5}">
                      <a16:colId xmlns:a16="http://schemas.microsoft.com/office/drawing/2014/main" val="3331869450"/>
                    </a:ext>
                  </a:extLst>
                </a:gridCol>
                <a:gridCol w="1220082">
                  <a:extLst>
                    <a:ext uri="{9D8B030D-6E8A-4147-A177-3AD203B41FA5}">
                      <a16:colId xmlns:a16="http://schemas.microsoft.com/office/drawing/2014/main" val="889301853"/>
                    </a:ext>
                  </a:extLst>
                </a:gridCol>
                <a:gridCol w="1220082">
                  <a:extLst>
                    <a:ext uri="{9D8B030D-6E8A-4147-A177-3AD203B41FA5}">
                      <a16:colId xmlns:a16="http://schemas.microsoft.com/office/drawing/2014/main" val="1627015895"/>
                    </a:ext>
                  </a:extLst>
                </a:gridCol>
              </a:tblGrid>
              <a:tr h="38661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Genotype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Antibody Target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MACS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Merged peaks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0643646"/>
                  </a:ext>
                </a:extLst>
              </a:tr>
              <a:tr h="386616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BCH954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McSatb2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2308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3536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9262752"/>
                  </a:ext>
                </a:extLst>
              </a:tr>
              <a:tr h="386616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BCH955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McSatb2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2172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049307"/>
                  </a:ext>
                </a:extLst>
              </a:tr>
              <a:tr h="386616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BCH956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McSatb2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951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23921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14783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9A78A00-AA5A-C887-84E1-A6428094D55D}"/>
              </a:ext>
            </a:extLst>
          </p:cNvPr>
          <p:cNvSpPr txBox="1"/>
          <p:nvPr/>
        </p:nvSpPr>
        <p:spPr>
          <a:xfrm>
            <a:off x="9902952" y="2437934"/>
            <a:ext cx="1999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98/3536 overlapped with DBR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F89885-B772-2DA2-4061-5ED3396273D0}"/>
              </a:ext>
            </a:extLst>
          </p:cNvPr>
          <p:cNvSpPr txBox="1"/>
          <p:nvPr/>
        </p:nvSpPr>
        <p:spPr>
          <a:xfrm>
            <a:off x="963168" y="4450080"/>
            <a:ext cx="55023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Previous merged </a:t>
            </a:r>
            <a:r>
              <a:rPr lang="en-US" dirty="0" err="1"/>
              <a:t>ChIP</a:t>
            </a:r>
            <a:r>
              <a:rPr lang="en-US" dirty="0"/>
              <a:t>-seq </a:t>
            </a:r>
            <a:r>
              <a:rPr lang="en-US" dirty="0">
                <a:solidFill>
                  <a:srgbClr val="000000"/>
                </a:solidFill>
                <a:effectLst/>
              </a:rPr>
              <a:t>p00_rbmcsatb2_peaks: 23358</a:t>
            </a:r>
          </a:p>
          <a:p>
            <a:r>
              <a:rPr lang="en-US" dirty="0"/>
              <a:t>3116 out of 3536 overlapped with previous peaks.</a:t>
            </a:r>
          </a:p>
        </p:txBody>
      </p:sp>
    </p:spTree>
    <p:extLst>
      <p:ext uri="{BB962C8B-B14F-4D97-AF65-F5344CB8AC3E}">
        <p14:creationId xmlns:p14="http://schemas.microsoft.com/office/powerpoint/2010/main" val="42416888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C0D9B-F6A2-8B8D-E59C-15570962B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H3K4Me3 and H3K27Me3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C8FEA-3B37-54A0-2993-3F635A2955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8953"/>
            <a:ext cx="10515600" cy="564649"/>
          </a:xfrm>
        </p:spPr>
        <p:txBody>
          <a:bodyPr/>
          <a:lstStyle/>
          <a:p>
            <a:r>
              <a:rPr lang="en-US" sz="2000" dirty="0"/>
              <a:t>4609 H3K4Me3 peaks overlap with 4602 H3K27Me3 peaks</a:t>
            </a:r>
            <a:r>
              <a:rPr lang="en-US" dirty="0"/>
              <a:t>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007BF1A-D92E-63F4-BE2B-3D787A873EA2}"/>
              </a:ext>
            </a:extLst>
          </p:cNvPr>
          <p:cNvGrpSpPr/>
          <p:nvPr/>
        </p:nvGrpSpPr>
        <p:grpSpPr>
          <a:xfrm>
            <a:off x="838200" y="2485912"/>
            <a:ext cx="4615248" cy="3592925"/>
            <a:chOff x="686902" y="2643545"/>
            <a:chExt cx="4615248" cy="3592925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CA09E2F-9115-0326-3694-87A20958862C}"/>
                </a:ext>
              </a:extLst>
            </p:cNvPr>
            <p:cNvSpPr/>
            <p:nvPr/>
          </p:nvSpPr>
          <p:spPr>
            <a:xfrm>
              <a:off x="686902" y="2643545"/>
              <a:ext cx="3076832" cy="264434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BAFCDFF-E81E-AE71-3495-A9755BFDCF5B}"/>
                </a:ext>
              </a:extLst>
            </p:cNvPr>
            <p:cNvSpPr/>
            <p:nvPr/>
          </p:nvSpPr>
          <p:spPr>
            <a:xfrm>
              <a:off x="2225318" y="2643545"/>
              <a:ext cx="3076832" cy="264434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E8F7B42-2EEF-6818-E61D-72F16D02003D}"/>
                </a:ext>
              </a:extLst>
            </p:cNvPr>
            <p:cNvSpPr txBox="1"/>
            <p:nvPr/>
          </p:nvSpPr>
          <p:spPr>
            <a:xfrm>
              <a:off x="686902" y="5590139"/>
              <a:ext cx="17583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H3K4Me3 peaks </a:t>
              </a:r>
            </a:p>
            <a:p>
              <a:r>
                <a:rPr lang="en-US" dirty="0">
                  <a:solidFill>
                    <a:srgbClr val="000000"/>
                  </a:solidFill>
                  <a:effectLst/>
                </a:rPr>
                <a:t>20534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E7DD548-B31C-F39A-BAC2-616E4818F373}"/>
                </a:ext>
              </a:extLst>
            </p:cNvPr>
            <p:cNvSpPr txBox="1"/>
            <p:nvPr/>
          </p:nvSpPr>
          <p:spPr>
            <a:xfrm>
              <a:off x="3426828" y="5590139"/>
              <a:ext cx="187532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H3K27Me3 peaks </a:t>
              </a:r>
            </a:p>
            <a:p>
              <a:r>
                <a:rPr lang="en-US" dirty="0">
                  <a:solidFill>
                    <a:srgbClr val="000000"/>
                  </a:solidFill>
                  <a:effectLst/>
                </a:rPr>
                <a:t>33551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21169F0-C885-9196-8B9D-310C5EF60939}"/>
                </a:ext>
              </a:extLst>
            </p:cNvPr>
            <p:cNvSpPr txBox="1"/>
            <p:nvPr/>
          </p:nvSpPr>
          <p:spPr>
            <a:xfrm>
              <a:off x="2633021" y="3642552"/>
              <a:ext cx="79380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4609</a:t>
              </a:r>
            </a:p>
            <a:p>
              <a:r>
                <a:rPr lang="en-US" dirty="0"/>
                <a:t>(4602)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43691E9-8E39-6C56-077D-5D370E7A3C63}"/>
                </a:ext>
              </a:extLst>
            </p:cNvPr>
            <p:cNvSpPr txBox="1"/>
            <p:nvPr/>
          </p:nvSpPr>
          <p:spPr>
            <a:xfrm>
              <a:off x="1203158" y="3818021"/>
              <a:ext cx="7697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15925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22846A2-CC75-08FF-84DE-F589C8FA2B26}"/>
                </a:ext>
              </a:extLst>
            </p:cNvPr>
            <p:cNvSpPr txBox="1"/>
            <p:nvPr/>
          </p:nvSpPr>
          <p:spPr>
            <a:xfrm>
              <a:off x="4017167" y="3818021"/>
              <a:ext cx="7697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28949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4B6ED2E-553E-5266-205B-56737D82016E}"/>
              </a:ext>
            </a:extLst>
          </p:cNvPr>
          <p:cNvSpPr txBox="1"/>
          <p:nvPr/>
        </p:nvSpPr>
        <p:spPr>
          <a:xfrm>
            <a:off x="6991864" y="2485912"/>
            <a:ext cx="2949334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4609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13 	Het up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10  	Het down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316 	Ko up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50	Ko down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4602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6 		Het up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6  	Het down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136 	Ko up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48	Ko down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56658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42F30-FEFE-FFD4-D5EE-0831FE946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H3K4Me3 and H3K27Me3</a:t>
            </a:r>
          </a:p>
        </p:txBody>
      </p:sp>
      <p:pic>
        <p:nvPicPr>
          <p:cNvPr id="5" name="Content Placeholder 4" descr="A picture containing circle, line, diagram, font&#10;&#10;Description automatically generated">
            <a:extLst>
              <a:ext uri="{FF2B5EF4-FFF2-40B4-BE49-F238E27FC236}">
                <a16:creationId xmlns:a16="http://schemas.microsoft.com/office/drawing/2014/main" id="{27F190B8-BCE3-5859-4C28-4B8665329A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34070" y="2192471"/>
            <a:ext cx="2082800" cy="32512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ADCF28-BD20-1311-25AE-DE4C04EA7072}"/>
              </a:ext>
            </a:extLst>
          </p:cNvPr>
          <p:cNvSpPr txBox="1"/>
          <p:nvPr/>
        </p:nvSpPr>
        <p:spPr>
          <a:xfrm>
            <a:off x="4831492" y="2940908"/>
            <a:ext cx="72039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 the H3K4Me3 and H3K27Me3 co-peak regions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Ko vs </a:t>
            </a:r>
            <a:r>
              <a:rPr lang="en-US" dirty="0" err="1"/>
              <a:t>wt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6		Up regulated in both H3K4Me3 and H3K27Me3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0		Down regulated in both H3K4Me3 and H3K27Me3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10	Up in H3K4Me3 but down in H3K27Me3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6		Down in H3K4Me3 but up in H3K27Me3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88633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C0D9B-F6A2-8B8D-E59C-15570962B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H3K4Me3 and H3K27Ac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C8FEA-3B37-54A0-2993-3F635A2955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2911"/>
            <a:ext cx="10515600" cy="564649"/>
          </a:xfrm>
        </p:spPr>
        <p:txBody>
          <a:bodyPr/>
          <a:lstStyle/>
          <a:p>
            <a:r>
              <a:rPr lang="en-US" sz="2000" dirty="0"/>
              <a:t>11010 H3K4Me3 peaks overlap with 28949 H3K27Ac peaks</a:t>
            </a:r>
            <a:r>
              <a:rPr lang="en-US" dirty="0"/>
              <a:t>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007BF1A-D92E-63F4-BE2B-3D787A873EA2}"/>
              </a:ext>
            </a:extLst>
          </p:cNvPr>
          <p:cNvGrpSpPr/>
          <p:nvPr/>
        </p:nvGrpSpPr>
        <p:grpSpPr>
          <a:xfrm>
            <a:off x="838200" y="2658907"/>
            <a:ext cx="4615248" cy="3592925"/>
            <a:chOff x="686902" y="2643545"/>
            <a:chExt cx="4615248" cy="3592925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CA09E2F-9115-0326-3694-87A20958862C}"/>
                </a:ext>
              </a:extLst>
            </p:cNvPr>
            <p:cNvSpPr/>
            <p:nvPr/>
          </p:nvSpPr>
          <p:spPr>
            <a:xfrm>
              <a:off x="686902" y="2643545"/>
              <a:ext cx="3076832" cy="264434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BAFCDFF-E81E-AE71-3495-A9755BFDCF5B}"/>
                </a:ext>
              </a:extLst>
            </p:cNvPr>
            <p:cNvSpPr/>
            <p:nvPr/>
          </p:nvSpPr>
          <p:spPr>
            <a:xfrm>
              <a:off x="2225318" y="2643545"/>
              <a:ext cx="3076832" cy="2644346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E8F7B42-2EEF-6818-E61D-72F16D02003D}"/>
                </a:ext>
              </a:extLst>
            </p:cNvPr>
            <p:cNvSpPr txBox="1"/>
            <p:nvPr/>
          </p:nvSpPr>
          <p:spPr>
            <a:xfrm>
              <a:off x="686902" y="5590139"/>
              <a:ext cx="17583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H3K4Me3 peaks </a:t>
              </a:r>
            </a:p>
            <a:p>
              <a:r>
                <a:rPr lang="en-US" dirty="0">
                  <a:solidFill>
                    <a:srgbClr val="000000"/>
                  </a:solidFill>
                  <a:effectLst/>
                </a:rPr>
                <a:t>20534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E7DD548-B31C-F39A-BAC2-616E4818F373}"/>
                </a:ext>
              </a:extLst>
            </p:cNvPr>
            <p:cNvSpPr txBox="1"/>
            <p:nvPr/>
          </p:nvSpPr>
          <p:spPr>
            <a:xfrm>
              <a:off x="3426828" y="5590139"/>
              <a:ext cx="167654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H3K27Ac peaks </a:t>
              </a:r>
            </a:p>
            <a:p>
              <a:r>
                <a:rPr lang="en-US" dirty="0">
                  <a:solidFill>
                    <a:srgbClr val="000000"/>
                  </a:solidFill>
                </a:rPr>
                <a:t>31394</a:t>
              </a:r>
              <a:endParaRPr lang="en-US" dirty="0">
                <a:solidFill>
                  <a:srgbClr val="000000"/>
                </a:solidFill>
                <a:effectLst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21169F0-C885-9196-8B9D-310C5EF60939}"/>
                </a:ext>
              </a:extLst>
            </p:cNvPr>
            <p:cNvSpPr txBox="1"/>
            <p:nvPr/>
          </p:nvSpPr>
          <p:spPr>
            <a:xfrm>
              <a:off x="2633021" y="3642552"/>
              <a:ext cx="9108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11010</a:t>
              </a:r>
            </a:p>
            <a:p>
              <a:r>
                <a:rPr lang="en-US" dirty="0"/>
                <a:t>(12291)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43691E9-8E39-6C56-077D-5D370E7A3C63}"/>
                </a:ext>
              </a:extLst>
            </p:cNvPr>
            <p:cNvSpPr txBox="1"/>
            <p:nvPr/>
          </p:nvSpPr>
          <p:spPr>
            <a:xfrm>
              <a:off x="1203158" y="3818021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9524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22846A2-CC75-08FF-84DE-F589C8FA2B26}"/>
                </a:ext>
              </a:extLst>
            </p:cNvPr>
            <p:cNvSpPr txBox="1"/>
            <p:nvPr/>
          </p:nvSpPr>
          <p:spPr>
            <a:xfrm>
              <a:off x="4017167" y="3818021"/>
              <a:ext cx="7697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19103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EE15BC92-42EB-1D39-97B8-BE46AA7D1A8B}"/>
              </a:ext>
            </a:extLst>
          </p:cNvPr>
          <p:cNvSpPr txBox="1"/>
          <p:nvPr/>
        </p:nvSpPr>
        <p:spPr>
          <a:xfrm>
            <a:off x="6866050" y="2460059"/>
            <a:ext cx="2949334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11010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25 	Het up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17  	Het down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269 	Ko up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145	Ko down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12291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5 		Het up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3  	Het down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70 	Ko up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36	Ko down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8389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8BB7B-1A09-C56E-2C90-9237F4048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H3K4Me3 and H3K27Ac</a:t>
            </a:r>
          </a:p>
        </p:txBody>
      </p:sp>
      <p:pic>
        <p:nvPicPr>
          <p:cNvPr id="5" name="Content Placeholder 4" descr="A picture containing circle, font, graphics, line&#10;&#10;Description automatically generated">
            <a:extLst>
              <a:ext uri="{FF2B5EF4-FFF2-40B4-BE49-F238E27FC236}">
                <a16:creationId xmlns:a16="http://schemas.microsoft.com/office/drawing/2014/main" id="{212DE4EE-92FA-B8C1-A833-134158918A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4070" y="2140916"/>
            <a:ext cx="2082800" cy="32512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080F7E7-997B-1169-247A-1A871B387BFE}"/>
              </a:ext>
            </a:extLst>
          </p:cNvPr>
          <p:cNvSpPr txBox="1"/>
          <p:nvPr/>
        </p:nvSpPr>
        <p:spPr>
          <a:xfrm>
            <a:off x="4988011" y="2140916"/>
            <a:ext cx="720398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 the H3K4Me3 and H3K27Ac co-peak regions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Het vs </a:t>
            </a:r>
            <a:r>
              <a:rPr lang="en-US" dirty="0" err="1"/>
              <a:t>wt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2		Up regulated in both H3K4Me3 and H3K27Ac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1		Down regulated in both H3K4Me3 and H3K27Ac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0		Up in H3K4Me3 but down in H3K27Ac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0		Down in H3K4Me3 but up in H3K27Ac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Ko vs </a:t>
            </a:r>
            <a:r>
              <a:rPr lang="en-US" dirty="0" err="1"/>
              <a:t>wt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11	Up regulated in both H3K4Me3 and H3K27Ac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3		Down regulated in both H3K4Me3 and H3K27Ac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0		Up in H3K4Me3 but down in H3K27Ac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1		Down in H3K4Me3 but up in H3K27Ac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7505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0733A-D283-04FD-6EA4-7AF23451C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 (H3K4Me3)</a:t>
            </a:r>
          </a:p>
        </p:txBody>
      </p:sp>
      <p:pic>
        <p:nvPicPr>
          <p:cNvPr id="4" name="Picture 3" descr="A picture containing screenshot, diagram, text, line&#10;&#10;Description automatically generated">
            <a:extLst>
              <a:ext uri="{FF2B5EF4-FFF2-40B4-BE49-F238E27FC236}">
                <a16:creationId xmlns:a16="http://schemas.microsoft.com/office/drawing/2014/main" id="{8C7F74E0-3284-7937-8386-11CC242A3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90688"/>
            <a:ext cx="6366201" cy="4547286"/>
          </a:xfrm>
          <a:prstGeom prst="rect">
            <a:avLst/>
          </a:prstGeom>
        </p:spPr>
      </p:pic>
      <p:pic>
        <p:nvPicPr>
          <p:cNvPr id="6" name="Picture 5" descr="A picture containing text, screenshot, font, number&#10;&#10;Description automatically generated">
            <a:extLst>
              <a:ext uri="{FF2B5EF4-FFF2-40B4-BE49-F238E27FC236}">
                <a16:creationId xmlns:a16="http://schemas.microsoft.com/office/drawing/2014/main" id="{C2A853BD-AC36-4221-0EB5-FDD80F3D12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4401" y="1850564"/>
            <a:ext cx="4755976" cy="422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316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38B39-67D7-AA5D-F298-34980071B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 December 2022</a:t>
            </a:r>
          </a:p>
        </p:txBody>
      </p:sp>
      <p:pic>
        <p:nvPicPr>
          <p:cNvPr id="26" name="Content Placeholder 25">
            <a:extLst>
              <a:ext uri="{FF2B5EF4-FFF2-40B4-BE49-F238E27FC236}">
                <a16:creationId xmlns:a16="http://schemas.microsoft.com/office/drawing/2014/main" id="{3E8A0A4E-46EF-FF97-F77A-77431B4459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945625" y="1146707"/>
            <a:ext cx="6148000" cy="4918401"/>
          </a:xfr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F9A6D3B-E336-3A93-D15B-070A1E3CB6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015" y="1146707"/>
            <a:ext cx="6148001" cy="4918401"/>
          </a:xfrm>
          <a:prstGeom prst="rect">
            <a:avLst/>
          </a:prstGeom>
        </p:spPr>
      </p:pic>
      <p:sp>
        <p:nvSpPr>
          <p:cNvPr id="29" name="Diamond 28">
            <a:extLst>
              <a:ext uri="{FF2B5EF4-FFF2-40B4-BE49-F238E27FC236}">
                <a16:creationId xmlns:a16="http://schemas.microsoft.com/office/drawing/2014/main" id="{32203B81-EB00-44E9-6C3F-C2BE655B542F}"/>
              </a:ext>
            </a:extLst>
          </p:cNvPr>
          <p:cNvSpPr/>
          <p:nvPr/>
        </p:nvSpPr>
        <p:spPr>
          <a:xfrm>
            <a:off x="7142206" y="1816444"/>
            <a:ext cx="123568" cy="123567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iamond 29">
            <a:extLst>
              <a:ext uri="{FF2B5EF4-FFF2-40B4-BE49-F238E27FC236}">
                <a16:creationId xmlns:a16="http://schemas.microsoft.com/office/drawing/2014/main" id="{9E35BC87-18F5-B4FE-A0D2-F350E2FF0F33}"/>
              </a:ext>
            </a:extLst>
          </p:cNvPr>
          <p:cNvSpPr/>
          <p:nvPr/>
        </p:nvSpPr>
        <p:spPr>
          <a:xfrm>
            <a:off x="10346725" y="2313691"/>
            <a:ext cx="144161" cy="15858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iamond 30">
            <a:extLst>
              <a:ext uri="{FF2B5EF4-FFF2-40B4-BE49-F238E27FC236}">
                <a16:creationId xmlns:a16="http://schemas.microsoft.com/office/drawing/2014/main" id="{F9E868A7-3C4D-FBCE-8DEF-3299217D6C3D}"/>
              </a:ext>
            </a:extLst>
          </p:cNvPr>
          <p:cNvSpPr/>
          <p:nvPr/>
        </p:nvSpPr>
        <p:spPr>
          <a:xfrm>
            <a:off x="5366948" y="1820560"/>
            <a:ext cx="123568" cy="123567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iamond 31">
            <a:extLst>
              <a:ext uri="{FF2B5EF4-FFF2-40B4-BE49-F238E27FC236}">
                <a16:creationId xmlns:a16="http://schemas.microsoft.com/office/drawing/2014/main" id="{3CF48D40-E0FC-BB5A-2CC2-5D301933B848}"/>
              </a:ext>
            </a:extLst>
          </p:cNvPr>
          <p:cNvSpPr/>
          <p:nvPr/>
        </p:nvSpPr>
        <p:spPr>
          <a:xfrm>
            <a:off x="4469025" y="2257168"/>
            <a:ext cx="123568" cy="123567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46737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953F1-B89A-DB3E-E8A5-350CAF6F7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 (H3K4Me3)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7028D7-42FE-260E-8DB8-1AE74CF85057}"/>
              </a:ext>
            </a:extLst>
          </p:cNvPr>
          <p:cNvSpPr txBox="1"/>
          <p:nvPr/>
        </p:nvSpPr>
        <p:spPr>
          <a:xfrm>
            <a:off x="2601928" y="5866920"/>
            <a:ext cx="24088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h3k4me3_het_wt_DBR </a:t>
            </a:r>
          </a:p>
          <a:p>
            <a:r>
              <a:rPr lang="en-US" dirty="0"/>
              <a:t>34 up regulated DBR </a:t>
            </a:r>
          </a:p>
          <a:p>
            <a:r>
              <a:rPr lang="en-US" dirty="0"/>
              <a:t>14 down regulated DBR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1F9D81-0F63-C5A7-33F1-0EC9DFDF0DC3}"/>
              </a:ext>
            </a:extLst>
          </p:cNvPr>
          <p:cNvSpPr txBox="1"/>
          <p:nvPr/>
        </p:nvSpPr>
        <p:spPr>
          <a:xfrm>
            <a:off x="6339016" y="5866920"/>
            <a:ext cx="23962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h3k4me3_ko_wt_DBR </a:t>
            </a:r>
          </a:p>
          <a:p>
            <a:r>
              <a:rPr lang="en-US" dirty="0"/>
              <a:t>175 up regulated DBR </a:t>
            </a:r>
          </a:p>
          <a:p>
            <a:r>
              <a:rPr lang="en-US" dirty="0"/>
              <a:t>69 down regulated DBR</a:t>
            </a:r>
          </a:p>
        </p:txBody>
      </p:sp>
      <p:sp>
        <p:nvSpPr>
          <p:cNvPr id="10" name="Left-Right Arrow Callout 9">
            <a:extLst>
              <a:ext uri="{FF2B5EF4-FFF2-40B4-BE49-F238E27FC236}">
                <a16:creationId xmlns:a16="http://schemas.microsoft.com/office/drawing/2014/main" id="{84640316-3837-606E-585E-679E9707CE16}"/>
              </a:ext>
            </a:extLst>
          </p:cNvPr>
          <p:cNvSpPr/>
          <p:nvPr/>
        </p:nvSpPr>
        <p:spPr>
          <a:xfrm>
            <a:off x="5091652" y="6482555"/>
            <a:ext cx="1042086" cy="226075"/>
          </a:xfrm>
          <a:prstGeom prst="leftRightArrowCallou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Left-Right Arrow Callout 10">
            <a:extLst>
              <a:ext uri="{FF2B5EF4-FFF2-40B4-BE49-F238E27FC236}">
                <a16:creationId xmlns:a16="http://schemas.microsoft.com/office/drawing/2014/main" id="{D4029D95-DBA7-0A7C-158D-6E9A0E9BA3FF}"/>
              </a:ext>
            </a:extLst>
          </p:cNvPr>
          <p:cNvSpPr/>
          <p:nvPr/>
        </p:nvSpPr>
        <p:spPr>
          <a:xfrm>
            <a:off x="5091652" y="6176151"/>
            <a:ext cx="1042086" cy="226075"/>
          </a:xfrm>
          <a:prstGeom prst="leftRightArrowCallou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FCCA6B-6C1E-A7FB-08E0-D4903735A11B}"/>
              </a:ext>
            </a:extLst>
          </p:cNvPr>
          <p:cNvSpPr txBox="1"/>
          <p:nvPr/>
        </p:nvSpPr>
        <p:spPr>
          <a:xfrm>
            <a:off x="979715" y="1321356"/>
            <a:ext cx="4135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Cutoff FDR&lt;0.05 and |</a:t>
            </a:r>
            <a:r>
              <a:rPr lang="en-US" dirty="0" err="1"/>
              <a:t>logFC</a:t>
            </a:r>
            <a:r>
              <a:rPr lang="en-US" dirty="0"/>
              <a:t>|&gt;log2(1.5)</a:t>
            </a:r>
          </a:p>
        </p:txBody>
      </p:sp>
      <p:pic>
        <p:nvPicPr>
          <p:cNvPr id="5" name="Picture 4" descr="A picture containing screenshot, text, rectangle&#10;&#10;Description automatically generated">
            <a:extLst>
              <a:ext uri="{FF2B5EF4-FFF2-40B4-BE49-F238E27FC236}">
                <a16:creationId xmlns:a16="http://schemas.microsoft.com/office/drawing/2014/main" id="{86C8DEE1-9A82-CEDC-5E0D-C006C15842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033" y="1933169"/>
            <a:ext cx="4064000" cy="4000500"/>
          </a:xfrm>
          <a:prstGeom prst="rect">
            <a:avLst/>
          </a:prstGeom>
        </p:spPr>
      </p:pic>
      <p:pic>
        <p:nvPicPr>
          <p:cNvPr id="7" name="Picture 6" descr="A picture containing screenshot, text, rectangle&#10;&#10;Description automatically generated">
            <a:extLst>
              <a:ext uri="{FF2B5EF4-FFF2-40B4-BE49-F238E27FC236}">
                <a16:creationId xmlns:a16="http://schemas.microsoft.com/office/drawing/2014/main" id="{E8E1CC3F-ACAD-8F71-EADE-D19FB03B62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933169"/>
            <a:ext cx="40640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03058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4711A-2B8E-2D74-A838-A03C4629D7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6/7/2023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694E86A-1457-5C60-FD44-F287953B17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75043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C021E-89E8-5C53-0DD2-92A2CFE9F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Satb2 in p0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1AD6FE9-28DF-9D8A-B02D-A66B4F5537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1771033"/>
              </p:ext>
            </p:extLst>
          </p:nvPr>
        </p:nvGraphicFramePr>
        <p:xfrm>
          <a:off x="1538176" y="1793238"/>
          <a:ext cx="5892508" cy="34974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6528">
                  <a:extLst>
                    <a:ext uri="{9D8B030D-6E8A-4147-A177-3AD203B41FA5}">
                      <a16:colId xmlns:a16="http://schemas.microsoft.com/office/drawing/2014/main" val="4080948820"/>
                    </a:ext>
                  </a:extLst>
                </a:gridCol>
                <a:gridCol w="1261495">
                  <a:extLst>
                    <a:ext uri="{9D8B030D-6E8A-4147-A177-3AD203B41FA5}">
                      <a16:colId xmlns:a16="http://schemas.microsoft.com/office/drawing/2014/main" val="4238837875"/>
                    </a:ext>
                  </a:extLst>
                </a:gridCol>
                <a:gridCol w="1261495">
                  <a:extLst>
                    <a:ext uri="{9D8B030D-6E8A-4147-A177-3AD203B41FA5}">
                      <a16:colId xmlns:a16="http://schemas.microsoft.com/office/drawing/2014/main" val="1661633800"/>
                    </a:ext>
                  </a:extLst>
                </a:gridCol>
                <a:gridCol w="1261495">
                  <a:extLst>
                    <a:ext uri="{9D8B030D-6E8A-4147-A177-3AD203B41FA5}">
                      <a16:colId xmlns:a16="http://schemas.microsoft.com/office/drawing/2014/main" val="1226358203"/>
                    </a:ext>
                  </a:extLst>
                </a:gridCol>
                <a:gridCol w="1261495">
                  <a:extLst>
                    <a:ext uri="{9D8B030D-6E8A-4147-A177-3AD203B41FA5}">
                      <a16:colId xmlns:a16="http://schemas.microsoft.com/office/drawing/2014/main" val="97100196"/>
                    </a:ext>
                  </a:extLst>
                </a:gridCol>
              </a:tblGrid>
              <a:tr h="4396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Antibody Target</a:t>
                      </a:r>
                      <a:endParaRPr 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AnalysisName</a:t>
                      </a:r>
                      <a:endParaRPr 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Peak_number</a:t>
                      </a:r>
                      <a:endParaRPr lang="en-US" sz="14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Overlapped Peak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Overlapped Peak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40478373"/>
                  </a:ext>
                </a:extLst>
              </a:tr>
              <a:tr h="4396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Rb Satb2_Poly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p00_rbpcsatb2_bc808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19128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13736</a:t>
                      </a:r>
                    </a:p>
                  </a:txBody>
                  <a:tcPr marL="9525" marR="9525" marT="9525" marB="0" anchor="b"/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4025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83810522"/>
                  </a:ext>
                </a:extLst>
              </a:tr>
              <a:tr h="4396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Rb Satb2_Poly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p00_rbpcsatb2_bc816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23651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831099"/>
                  </a:ext>
                </a:extLst>
              </a:tr>
              <a:tr h="4396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p00_msxxsatb2_bc810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11872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5946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2385697"/>
                  </a:ext>
                </a:extLst>
              </a:tr>
              <a:tr h="4396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p00_msxxsatb2_bc818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15748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2098167"/>
                  </a:ext>
                </a:extLst>
              </a:tr>
              <a:tr h="4550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Rb Satb2_Mono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p00_rbmcsatb2_bc809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15980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10734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29289511"/>
                  </a:ext>
                </a:extLst>
              </a:tr>
              <a:tr h="4550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Rb Satb2_Mono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p00_rbmcsatb2_bc817</a:t>
                      </a:r>
                      <a:endParaRPr lang="en-US" sz="14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20938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2536425"/>
                  </a:ext>
                </a:extLst>
              </a:tr>
            </a:tbl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3CEFDAF-B8E2-8572-A175-4BBCD0AA295C}"/>
              </a:ext>
            </a:extLst>
          </p:cNvPr>
          <p:cNvCxnSpPr/>
          <p:nvPr/>
        </p:nvCxnSpPr>
        <p:spPr>
          <a:xfrm flipV="1">
            <a:off x="7571574" y="3358497"/>
            <a:ext cx="658026" cy="1538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9E65184-C305-38FF-6171-D0A89422050B}"/>
              </a:ext>
            </a:extLst>
          </p:cNvPr>
          <p:cNvCxnSpPr>
            <a:cxnSpLocks/>
          </p:cNvCxnSpPr>
          <p:nvPr/>
        </p:nvCxnSpPr>
        <p:spPr>
          <a:xfrm>
            <a:off x="7571574" y="3656176"/>
            <a:ext cx="573992" cy="2321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D1810B6-18A5-4E86-F130-9877A9FCD9EE}"/>
              </a:ext>
            </a:extLst>
          </p:cNvPr>
          <p:cNvSpPr txBox="1"/>
          <p:nvPr/>
        </p:nvSpPr>
        <p:spPr>
          <a:xfrm>
            <a:off x="8477428" y="3264493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HOMER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D4592E-98F4-DAAF-5D5A-05EB9E8A037A}"/>
              </a:ext>
            </a:extLst>
          </p:cNvPr>
          <p:cNvSpPr txBox="1"/>
          <p:nvPr/>
        </p:nvSpPr>
        <p:spPr>
          <a:xfrm>
            <a:off x="8477428" y="3772256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MEME</a:t>
            </a:r>
          </a:p>
        </p:txBody>
      </p:sp>
    </p:spTree>
    <p:extLst>
      <p:ext uri="{BB962C8B-B14F-4D97-AF65-F5344CB8AC3E}">
        <p14:creationId xmlns:p14="http://schemas.microsoft.com/office/powerpoint/2010/main" val="25558603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295FA-C57E-FE83-A4FB-4E22C03C9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Satb2 in p0 and e15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EFAB431-C43E-0B84-D27D-7D186DA7EC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7049318"/>
              </p:ext>
            </p:extLst>
          </p:nvPr>
        </p:nvGraphicFramePr>
        <p:xfrm>
          <a:off x="1876167" y="1636704"/>
          <a:ext cx="4722734" cy="26532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3294">
                  <a:extLst>
                    <a:ext uri="{9D8B030D-6E8A-4147-A177-3AD203B41FA5}">
                      <a16:colId xmlns:a16="http://schemas.microsoft.com/office/drawing/2014/main" val="4080948820"/>
                    </a:ext>
                  </a:extLst>
                </a:gridCol>
                <a:gridCol w="1286480">
                  <a:extLst>
                    <a:ext uri="{9D8B030D-6E8A-4147-A177-3AD203B41FA5}">
                      <a16:colId xmlns:a16="http://schemas.microsoft.com/office/drawing/2014/main" val="4238837875"/>
                    </a:ext>
                  </a:extLst>
                </a:gridCol>
                <a:gridCol w="1286480">
                  <a:extLst>
                    <a:ext uri="{9D8B030D-6E8A-4147-A177-3AD203B41FA5}">
                      <a16:colId xmlns:a16="http://schemas.microsoft.com/office/drawing/2014/main" val="1661633800"/>
                    </a:ext>
                  </a:extLst>
                </a:gridCol>
                <a:gridCol w="1286480">
                  <a:extLst>
                    <a:ext uri="{9D8B030D-6E8A-4147-A177-3AD203B41FA5}">
                      <a16:colId xmlns:a16="http://schemas.microsoft.com/office/drawing/2014/main" val="1226358203"/>
                    </a:ext>
                  </a:extLst>
                </a:gridCol>
              </a:tblGrid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Antibody Target</a:t>
                      </a:r>
                      <a:endParaRPr lang="en-US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AnalysisName</a:t>
                      </a:r>
                      <a:endParaRPr lang="en-US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Peak_number</a:t>
                      </a:r>
                      <a:endParaRPr lang="en-US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Merged Peak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40478373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Rb Satb2_Poly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p00_rbpcsatb2_bc808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19128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26660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83810522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Rb Satb2_Poly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p00_rbpcsatb2_bc816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23651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01831099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p00_msxxsatb2_bc810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11872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19187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2385697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p00_msxxsatb2_bc818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15748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92098167"/>
                  </a:ext>
                </a:extLst>
              </a:tr>
              <a:tr h="3884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Rb Satb2_Mono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p00_rbmcsatb2_bc809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15980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23358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29289511"/>
                  </a:ext>
                </a:extLst>
              </a:tr>
              <a:tr h="3884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Rb Satb2_Mono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p00_rbmcsatb2_bc817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20938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2253642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838A0B5-5FCB-46B1-9F84-3B2759B82318}"/>
              </a:ext>
            </a:extLst>
          </p:cNvPr>
          <p:cNvSpPr txBox="1"/>
          <p:nvPr/>
        </p:nvSpPr>
        <p:spPr>
          <a:xfrm>
            <a:off x="7232544" y="2936725"/>
            <a:ext cx="2477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14155 overlapped peaks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A761ECB-A03A-3362-1098-A42A253F04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910907"/>
              </p:ext>
            </p:extLst>
          </p:nvPr>
        </p:nvGraphicFramePr>
        <p:xfrm>
          <a:off x="1887387" y="4693085"/>
          <a:ext cx="3882082" cy="18764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5300">
                  <a:extLst>
                    <a:ext uri="{9D8B030D-6E8A-4147-A177-3AD203B41FA5}">
                      <a16:colId xmlns:a16="http://schemas.microsoft.com/office/drawing/2014/main" val="4028361870"/>
                    </a:ext>
                  </a:extLst>
                </a:gridCol>
                <a:gridCol w="1453391">
                  <a:extLst>
                    <a:ext uri="{9D8B030D-6E8A-4147-A177-3AD203B41FA5}">
                      <a16:colId xmlns:a16="http://schemas.microsoft.com/office/drawing/2014/main" val="2831169918"/>
                    </a:ext>
                  </a:extLst>
                </a:gridCol>
                <a:gridCol w="1453391">
                  <a:extLst>
                    <a:ext uri="{9D8B030D-6E8A-4147-A177-3AD203B41FA5}">
                      <a16:colId xmlns:a16="http://schemas.microsoft.com/office/drawing/2014/main" val="2820798420"/>
                    </a:ext>
                  </a:extLst>
                </a:gridCol>
              </a:tblGrid>
              <a:tr h="32549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Antibody Target</a:t>
                      </a:r>
                      <a:endParaRPr lang="en-US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AnalysisName</a:t>
                      </a:r>
                      <a:endParaRPr lang="en-US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Peak_number</a:t>
                      </a:r>
                      <a:endParaRPr lang="en-US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00428059"/>
                  </a:ext>
                </a:extLst>
              </a:tr>
              <a:tr h="32549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mono Satb2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e15_wt_rb_Satb2_BCH993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6054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30705437"/>
                  </a:ext>
                </a:extLst>
              </a:tr>
              <a:tr h="32549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mono Satb2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e15_wt_rb_Satb2_BCH994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1485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52240053"/>
                  </a:ext>
                </a:extLst>
              </a:tr>
              <a:tr h="32549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Poly Satb2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e15_wt_rb_Satb2_BCH995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7539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84692831"/>
                  </a:ext>
                </a:extLst>
              </a:tr>
              <a:tr h="32549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Poly Satb2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e15_wt_rb_Satb2_BCH996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1563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6979959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5D4B81F-0FA7-9872-C775-08C6C4718866}"/>
              </a:ext>
            </a:extLst>
          </p:cNvPr>
          <p:cNvSpPr txBox="1"/>
          <p:nvPr/>
        </p:nvSpPr>
        <p:spPr>
          <a:xfrm>
            <a:off x="924075" y="2736441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0CA0AE-7B46-FA90-8BBF-646BD5B17D60}"/>
              </a:ext>
            </a:extLst>
          </p:cNvPr>
          <p:cNvSpPr txBox="1"/>
          <p:nvPr/>
        </p:nvSpPr>
        <p:spPr>
          <a:xfrm>
            <a:off x="868771" y="5495315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e15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5874557-F70B-ED02-51FC-E52B275C2155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5720181" y="5183906"/>
            <a:ext cx="1523583" cy="5367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620D1ED-46EE-D885-78AA-8145358C9C45}"/>
              </a:ext>
            </a:extLst>
          </p:cNvPr>
          <p:cNvCxnSpPr>
            <a:cxnSpLocks/>
          </p:cNvCxnSpPr>
          <p:nvPr/>
        </p:nvCxnSpPr>
        <p:spPr>
          <a:xfrm flipV="1">
            <a:off x="5658257" y="5864647"/>
            <a:ext cx="1486930" cy="1729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7F3B8CE-3021-2C45-4AF2-F9DCBD46F59C}"/>
              </a:ext>
            </a:extLst>
          </p:cNvPr>
          <p:cNvSpPr txBox="1"/>
          <p:nvPr/>
        </p:nvSpPr>
        <p:spPr>
          <a:xfrm>
            <a:off x="7243764" y="5536028"/>
            <a:ext cx="2466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4421 overlapped peaks  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8B31BE3-74C7-CF25-97DA-0AB72D1F612C}"/>
              </a:ext>
            </a:extLst>
          </p:cNvPr>
          <p:cNvCxnSpPr>
            <a:cxnSpLocks/>
          </p:cNvCxnSpPr>
          <p:nvPr/>
        </p:nvCxnSpPr>
        <p:spPr>
          <a:xfrm>
            <a:off x="6624326" y="2438772"/>
            <a:ext cx="509641" cy="5953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7DCB2E2-DFCD-B40D-6F90-2A5094027DC5}"/>
              </a:ext>
            </a:extLst>
          </p:cNvPr>
          <p:cNvCxnSpPr>
            <a:cxnSpLocks/>
          </p:cNvCxnSpPr>
          <p:nvPr/>
        </p:nvCxnSpPr>
        <p:spPr>
          <a:xfrm flipV="1">
            <a:off x="6624326" y="3158364"/>
            <a:ext cx="509641" cy="959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DF783D6-19A1-CDBB-40C0-0209F0904147}"/>
              </a:ext>
            </a:extLst>
          </p:cNvPr>
          <p:cNvCxnSpPr>
            <a:cxnSpLocks/>
          </p:cNvCxnSpPr>
          <p:nvPr/>
        </p:nvCxnSpPr>
        <p:spPr>
          <a:xfrm flipV="1">
            <a:off x="6624326" y="3254318"/>
            <a:ext cx="509641" cy="8265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394259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4711A-2B8E-2D74-A838-A03C4629D7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6/26/2023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694E86A-1457-5C60-FD44-F287953B17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6447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6F493-ADAF-546E-3245-EA251A184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E-coli Normalization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4374F824-339C-7A5D-BC1B-5C24230D8A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760173"/>
              </p:ext>
            </p:extLst>
          </p:nvPr>
        </p:nvGraphicFramePr>
        <p:xfrm>
          <a:off x="400772" y="2576321"/>
          <a:ext cx="11390456" cy="233928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517748">
                  <a:extLst>
                    <a:ext uri="{9D8B030D-6E8A-4147-A177-3AD203B41FA5}">
                      <a16:colId xmlns:a16="http://schemas.microsoft.com/office/drawing/2014/main" val="1652106342"/>
                    </a:ext>
                  </a:extLst>
                </a:gridCol>
                <a:gridCol w="517748">
                  <a:extLst>
                    <a:ext uri="{9D8B030D-6E8A-4147-A177-3AD203B41FA5}">
                      <a16:colId xmlns:a16="http://schemas.microsoft.com/office/drawing/2014/main" val="2134285136"/>
                    </a:ext>
                  </a:extLst>
                </a:gridCol>
                <a:gridCol w="517748">
                  <a:extLst>
                    <a:ext uri="{9D8B030D-6E8A-4147-A177-3AD203B41FA5}">
                      <a16:colId xmlns:a16="http://schemas.microsoft.com/office/drawing/2014/main" val="3259167146"/>
                    </a:ext>
                  </a:extLst>
                </a:gridCol>
                <a:gridCol w="517748">
                  <a:extLst>
                    <a:ext uri="{9D8B030D-6E8A-4147-A177-3AD203B41FA5}">
                      <a16:colId xmlns:a16="http://schemas.microsoft.com/office/drawing/2014/main" val="3623027583"/>
                    </a:ext>
                  </a:extLst>
                </a:gridCol>
                <a:gridCol w="517748">
                  <a:extLst>
                    <a:ext uri="{9D8B030D-6E8A-4147-A177-3AD203B41FA5}">
                      <a16:colId xmlns:a16="http://schemas.microsoft.com/office/drawing/2014/main" val="631511222"/>
                    </a:ext>
                  </a:extLst>
                </a:gridCol>
                <a:gridCol w="517748">
                  <a:extLst>
                    <a:ext uri="{9D8B030D-6E8A-4147-A177-3AD203B41FA5}">
                      <a16:colId xmlns:a16="http://schemas.microsoft.com/office/drawing/2014/main" val="2442682820"/>
                    </a:ext>
                  </a:extLst>
                </a:gridCol>
                <a:gridCol w="517748">
                  <a:extLst>
                    <a:ext uri="{9D8B030D-6E8A-4147-A177-3AD203B41FA5}">
                      <a16:colId xmlns:a16="http://schemas.microsoft.com/office/drawing/2014/main" val="3618934042"/>
                    </a:ext>
                  </a:extLst>
                </a:gridCol>
                <a:gridCol w="517748">
                  <a:extLst>
                    <a:ext uri="{9D8B030D-6E8A-4147-A177-3AD203B41FA5}">
                      <a16:colId xmlns:a16="http://schemas.microsoft.com/office/drawing/2014/main" val="2446264611"/>
                    </a:ext>
                  </a:extLst>
                </a:gridCol>
                <a:gridCol w="517748">
                  <a:extLst>
                    <a:ext uri="{9D8B030D-6E8A-4147-A177-3AD203B41FA5}">
                      <a16:colId xmlns:a16="http://schemas.microsoft.com/office/drawing/2014/main" val="2157173823"/>
                    </a:ext>
                  </a:extLst>
                </a:gridCol>
                <a:gridCol w="517748">
                  <a:extLst>
                    <a:ext uri="{9D8B030D-6E8A-4147-A177-3AD203B41FA5}">
                      <a16:colId xmlns:a16="http://schemas.microsoft.com/office/drawing/2014/main" val="2284391671"/>
                    </a:ext>
                  </a:extLst>
                </a:gridCol>
                <a:gridCol w="517748">
                  <a:extLst>
                    <a:ext uri="{9D8B030D-6E8A-4147-A177-3AD203B41FA5}">
                      <a16:colId xmlns:a16="http://schemas.microsoft.com/office/drawing/2014/main" val="1083241616"/>
                    </a:ext>
                  </a:extLst>
                </a:gridCol>
                <a:gridCol w="517748">
                  <a:extLst>
                    <a:ext uri="{9D8B030D-6E8A-4147-A177-3AD203B41FA5}">
                      <a16:colId xmlns:a16="http://schemas.microsoft.com/office/drawing/2014/main" val="1349906358"/>
                    </a:ext>
                  </a:extLst>
                </a:gridCol>
                <a:gridCol w="517748">
                  <a:extLst>
                    <a:ext uri="{9D8B030D-6E8A-4147-A177-3AD203B41FA5}">
                      <a16:colId xmlns:a16="http://schemas.microsoft.com/office/drawing/2014/main" val="1188396548"/>
                    </a:ext>
                  </a:extLst>
                </a:gridCol>
                <a:gridCol w="517748">
                  <a:extLst>
                    <a:ext uri="{9D8B030D-6E8A-4147-A177-3AD203B41FA5}">
                      <a16:colId xmlns:a16="http://schemas.microsoft.com/office/drawing/2014/main" val="3916798339"/>
                    </a:ext>
                  </a:extLst>
                </a:gridCol>
                <a:gridCol w="517748">
                  <a:extLst>
                    <a:ext uri="{9D8B030D-6E8A-4147-A177-3AD203B41FA5}">
                      <a16:colId xmlns:a16="http://schemas.microsoft.com/office/drawing/2014/main" val="520292751"/>
                    </a:ext>
                  </a:extLst>
                </a:gridCol>
                <a:gridCol w="517748">
                  <a:extLst>
                    <a:ext uri="{9D8B030D-6E8A-4147-A177-3AD203B41FA5}">
                      <a16:colId xmlns:a16="http://schemas.microsoft.com/office/drawing/2014/main" val="144455607"/>
                    </a:ext>
                  </a:extLst>
                </a:gridCol>
                <a:gridCol w="517748">
                  <a:extLst>
                    <a:ext uri="{9D8B030D-6E8A-4147-A177-3AD203B41FA5}">
                      <a16:colId xmlns:a16="http://schemas.microsoft.com/office/drawing/2014/main" val="348461256"/>
                    </a:ext>
                  </a:extLst>
                </a:gridCol>
                <a:gridCol w="517748">
                  <a:extLst>
                    <a:ext uri="{9D8B030D-6E8A-4147-A177-3AD203B41FA5}">
                      <a16:colId xmlns:a16="http://schemas.microsoft.com/office/drawing/2014/main" val="820636177"/>
                    </a:ext>
                  </a:extLst>
                </a:gridCol>
                <a:gridCol w="517748">
                  <a:extLst>
                    <a:ext uri="{9D8B030D-6E8A-4147-A177-3AD203B41FA5}">
                      <a16:colId xmlns:a16="http://schemas.microsoft.com/office/drawing/2014/main" val="623279904"/>
                    </a:ext>
                  </a:extLst>
                </a:gridCol>
                <a:gridCol w="517748">
                  <a:extLst>
                    <a:ext uri="{9D8B030D-6E8A-4147-A177-3AD203B41FA5}">
                      <a16:colId xmlns:a16="http://schemas.microsoft.com/office/drawing/2014/main" val="3473355176"/>
                    </a:ext>
                  </a:extLst>
                </a:gridCol>
                <a:gridCol w="517748">
                  <a:extLst>
                    <a:ext uri="{9D8B030D-6E8A-4147-A177-3AD203B41FA5}">
                      <a16:colId xmlns:a16="http://schemas.microsoft.com/office/drawing/2014/main" val="479687578"/>
                    </a:ext>
                  </a:extLst>
                </a:gridCol>
                <a:gridCol w="517748">
                  <a:extLst>
                    <a:ext uri="{9D8B030D-6E8A-4147-A177-3AD203B41FA5}">
                      <a16:colId xmlns:a16="http://schemas.microsoft.com/office/drawing/2014/main" val="4192667051"/>
                    </a:ext>
                  </a:extLst>
                </a:gridCol>
              </a:tblGrid>
              <a:tr h="8581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p0_het_H3K27Ac_BCH971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p0_het_H3K27Ac_BCH972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p0_het_H3K27Me3_BCH983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p0_het_H3K27Me3_BCH984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p0_het_H3K4Me3_BCH977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p0_het_H3K4Me3_BCH978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p0_ko_H3K27Ac_BCH973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p0_ko_H3K27Ac_BCH974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p0_ko_H3K27Me3_BCH985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p0_ko_H3K27Me3_BCH986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p0_ko_H3K4Me3_BCH979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p0_ko_H3K4Me3_BCH980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p0_wt_H3K27Ac_BCH969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p0_wt_H3K27Ac_BCH970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p0_wt_H3K27Me3_BCH981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p0_wt_H3K27Me3_BCH982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p0_wt_H3K4Me3_BCH933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p0_wt_H3K4Me3_BCH934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p0_wt_H3K4Me3_BCH935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p0_wt_H3K4Me3_BCH975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p0_wt_H3K4Me3_BCH976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47783437"/>
                  </a:ext>
                </a:extLst>
              </a:tr>
              <a:tr h="8581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non-redundant uniquely mapped reads (pair)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5" marR="5515" marT="55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53886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5" marR="5515" marT="55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62821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5" marR="5515" marT="55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53904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5" marR="5515" marT="55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56164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5" marR="5515" marT="55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102642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5" marR="5515" marT="55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89411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5" marR="5515" marT="55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45436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5" marR="5515" marT="55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39077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5" marR="5515" marT="55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45854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5" marR="5515" marT="55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36779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5" marR="5515" marT="55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57500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5" marR="5515" marT="55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60104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5" marR="5515" marT="55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48144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5" marR="5515" marT="55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51045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5" marR="5515" marT="55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49681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5" marR="5515" marT="55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68343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5" marR="5515" marT="55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49153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5" marR="5515" marT="55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38179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5" marR="5515" marT="55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50841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5" marR="5515" marT="55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104592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5" marR="5515" marT="551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101173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15" marR="5515" marT="5515" marB="0" anchor="b"/>
                </a:tc>
                <a:extLst>
                  <a:ext uri="{0D108BD9-81ED-4DB2-BD59-A6C34878D82A}">
                    <a16:rowId xmlns:a16="http://schemas.microsoft.com/office/drawing/2014/main" val="2860576036"/>
                  </a:ext>
                </a:extLst>
              </a:tr>
              <a:tr h="6229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factor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0.928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0.796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0.928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0.890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0.487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0.559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1.100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1.280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1.090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1.359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0.870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0.832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1.039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0.980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1.006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0.732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1.017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1.310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0.983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0.478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>
                          <a:solidFill>
                            <a:srgbClr val="000000"/>
                          </a:solidFill>
                          <a:effectLst/>
                        </a:rPr>
                        <a:t>0.494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1295603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ED05831-4CC3-3D12-C07B-7D70F123E585}"/>
              </a:ext>
            </a:extLst>
          </p:cNvPr>
          <p:cNvSpPr txBox="1"/>
          <p:nvPr/>
        </p:nvSpPr>
        <p:spPr>
          <a:xfrm>
            <a:off x="777667" y="2033899"/>
            <a:ext cx="2371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Normalize to 50,000</a:t>
            </a:r>
          </a:p>
        </p:txBody>
      </p:sp>
    </p:spTree>
    <p:extLst>
      <p:ext uri="{BB962C8B-B14F-4D97-AF65-F5344CB8AC3E}">
        <p14:creationId xmlns:p14="http://schemas.microsoft.com/office/powerpoint/2010/main" val="121398297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56BE2-8CE6-44D3-607F-869DB80EE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 (H3K4Me3)</a:t>
            </a:r>
          </a:p>
        </p:txBody>
      </p:sp>
      <p:pic>
        <p:nvPicPr>
          <p:cNvPr id="5" name="Content Placeholder 4" descr="A picture containing text, screenshot, font, number&#10;&#10;Description automatically generated">
            <a:extLst>
              <a:ext uri="{FF2B5EF4-FFF2-40B4-BE49-F238E27FC236}">
                <a16:creationId xmlns:a16="http://schemas.microsoft.com/office/drawing/2014/main" id="{E1BB9E2B-70DD-0A60-C3CE-5074AD0A11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19848" y="1690688"/>
            <a:ext cx="5229369" cy="4648328"/>
          </a:xfrm>
        </p:spPr>
      </p:pic>
      <p:pic>
        <p:nvPicPr>
          <p:cNvPr id="7" name="Picture 6" descr="A close-up of a graph&#10;&#10;Description automatically generated with low confidence">
            <a:extLst>
              <a:ext uri="{FF2B5EF4-FFF2-40B4-BE49-F238E27FC236}">
                <a16:creationId xmlns:a16="http://schemas.microsoft.com/office/drawing/2014/main" id="{E51DE4AD-CE9F-CCB8-56F1-2662FCB70E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250" y="1841155"/>
            <a:ext cx="5760720" cy="4114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14759CF-F836-0B8A-7AE7-7E32F1391C0B}"/>
              </a:ext>
            </a:extLst>
          </p:cNvPr>
          <p:cNvSpPr txBox="1"/>
          <p:nvPr/>
        </p:nvSpPr>
        <p:spPr>
          <a:xfrm>
            <a:off x="8365524" y="6488668"/>
            <a:ext cx="12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RUVseq</a:t>
            </a:r>
            <a:r>
              <a:rPr lang="en-US" dirty="0"/>
              <a:t> k=3</a:t>
            </a:r>
          </a:p>
        </p:txBody>
      </p:sp>
    </p:spTree>
    <p:extLst>
      <p:ext uri="{BB962C8B-B14F-4D97-AF65-F5344CB8AC3E}">
        <p14:creationId xmlns:p14="http://schemas.microsoft.com/office/powerpoint/2010/main" val="171367892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2BDCD-6E21-A4AF-2A9B-E0F9D8864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 (H3K4Me3)</a:t>
            </a:r>
          </a:p>
        </p:txBody>
      </p:sp>
      <p:pic>
        <p:nvPicPr>
          <p:cNvPr id="5" name="Content Placeholder 4" descr="A picture containing screenshot, text, line, rectangle&#10;&#10;Description automatically generated">
            <a:extLst>
              <a:ext uri="{FF2B5EF4-FFF2-40B4-BE49-F238E27FC236}">
                <a16:creationId xmlns:a16="http://schemas.microsoft.com/office/drawing/2014/main" id="{C706588B-9C7D-CD78-02DC-10D2FCF157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2454" y="1758650"/>
            <a:ext cx="4064000" cy="4000500"/>
          </a:xfrm>
        </p:spPr>
      </p:pic>
      <p:pic>
        <p:nvPicPr>
          <p:cNvPr id="7" name="Picture 6" descr="A picture containing screenshot, christmas tree&#10;&#10;Description automatically generated">
            <a:extLst>
              <a:ext uri="{FF2B5EF4-FFF2-40B4-BE49-F238E27FC236}">
                <a16:creationId xmlns:a16="http://schemas.microsoft.com/office/drawing/2014/main" id="{5B651B81-2DFD-5262-FEA0-D79E9B6C8C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758650"/>
            <a:ext cx="4064000" cy="4000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DFBB9D-CE43-14BC-F530-F68EA7F81555}"/>
              </a:ext>
            </a:extLst>
          </p:cNvPr>
          <p:cNvSpPr txBox="1"/>
          <p:nvPr/>
        </p:nvSpPr>
        <p:spPr>
          <a:xfrm>
            <a:off x="2830798" y="5691188"/>
            <a:ext cx="24895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H3k4me3 het vs </a:t>
            </a:r>
            <a:r>
              <a:rPr lang="en-US" dirty="0" err="1"/>
              <a:t>wt</a:t>
            </a:r>
            <a:r>
              <a:rPr lang="en-US" dirty="0"/>
              <a:t> </a:t>
            </a:r>
          </a:p>
          <a:p>
            <a:r>
              <a:rPr lang="en-US" dirty="0"/>
              <a:t>45 up regulated DBR </a:t>
            </a:r>
          </a:p>
          <a:p>
            <a:r>
              <a:rPr lang="en-US" dirty="0"/>
              <a:t>22 down regulated DBR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195B0D-D57E-7026-EFCB-5FD4C42727BB}"/>
              </a:ext>
            </a:extLst>
          </p:cNvPr>
          <p:cNvSpPr txBox="1"/>
          <p:nvPr/>
        </p:nvSpPr>
        <p:spPr>
          <a:xfrm>
            <a:off x="6565556" y="5673554"/>
            <a:ext cx="27410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H3k4me3 ko vs </a:t>
            </a:r>
            <a:r>
              <a:rPr lang="en-US" dirty="0" err="1"/>
              <a:t>wt</a:t>
            </a:r>
            <a:r>
              <a:rPr lang="en-US" dirty="0"/>
              <a:t> </a:t>
            </a:r>
          </a:p>
          <a:p>
            <a:r>
              <a:rPr lang="en-US" dirty="0"/>
              <a:t>591 up regulated DBR </a:t>
            </a:r>
          </a:p>
          <a:p>
            <a:r>
              <a:rPr lang="en-US" dirty="0"/>
              <a:t>215 down regulated DBR</a:t>
            </a:r>
          </a:p>
        </p:txBody>
      </p:sp>
      <p:sp>
        <p:nvSpPr>
          <p:cNvPr id="10" name="Left-Right Arrow Callout 9">
            <a:extLst>
              <a:ext uri="{FF2B5EF4-FFF2-40B4-BE49-F238E27FC236}">
                <a16:creationId xmlns:a16="http://schemas.microsoft.com/office/drawing/2014/main" id="{6BEC14F4-9807-6118-336E-F3B334B5CF82}"/>
              </a:ext>
            </a:extLst>
          </p:cNvPr>
          <p:cNvSpPr/>
          <p:nvPr/>
        </p:nvSpPr>
        <p:spPr>
          <a:xfrm>
            <a:off x="5335881" y="6328585"/>
            <a:ext cx="1042086" cy="226075"/>
          </a:xfrm>
          <a:prstGeom prst="leftRightArrowCallou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Left-Right Arrow Callout 10">
            <a:extLst>
              <a:ext uri="{FF2B5EF4-FFF2-40B4-BE49-F238E27FC236}">
                <a16:creationId xmlns:a16="http://schemas.microsoft.com/office/drawing/2014/main" id="{6D61C582-D6AC-B6D1-DE34-324BB62B5D9B}"/>
              </a:ext>
            </a:extLst>
          </p:cNvPr>
          <p:cNvSpPr/>
          <p:nvPr/>
        </p:nvSpPr>
        <p:spPr>
          <a:xfrm>
            <a:off x="5335881" y="6022181"/>
            <a:ext cx="1042086" cy="226075"/>
          </a:xfrm>
          <a:prstGeom prst="leftRightArrowCallou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101725781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04684-3696-C5A5-4935-059F2EB4A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 (H3K27Ac)</a:t>
            </a:r>
          </a:p>
        </p:txBody>
      </p:sp>
      <p:pic>
        <p:nvPicPr>
          <p:cNvPr id="4" name="Picture 3" descr="A picture containing screenshot, text, diagram, line&#10;&#10;Description automatically generated">
            <a:extLst>
              <a:ext uri="{FF2B5EF4-FFF2-40B4-BE49-F238E27FC236}">
                <a16:creationId xmlns:a16="http://schemas.microsoft.com/office/drawing/2014/main" id="{44A4DB95-C197-6B64-7A35-DCFC75183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630" y="1507434"/>
            <a:ext cx="6422094" cy="4587210"/>
          </a:xfrm>
          <a:prstGeom prst="rect">
            <a:avLst/>
          </a:prstGeom>
        </p:spPr>
      </p:pic>
      <p:pic>
        <p:nvPicPr>
          <p:cNvPr id="7" name="Picture 6" descr="A picture containing text, screenshot, diagram, number&#10;&#10;Description automatically generated">
            <a:extLst>
              <a:ext uri="{FF2B5EF4-FFF2-40B4-BE49-F238E27FC236}">
                <a16:creationId xmlns:a16="http://schemas.microsoft.com/office/drawing/2014/main" id="{2209C486-C877-BC9D-578F-E8B23BE449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5607" y="1867110"/>
            <a:ext cx="4755976" cy="422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97482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1821459-C028-D8F5-FC82-F6E05DE6E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 (H3K27Ac)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6D2A81-C2B7-826F-EC3C-F331BD23E074}"/>
              </a:ext>
            </a:extLst>
          </p:cNvPr>
          <p:cNvSpPr txBox="1"/>
          <p:nvPr/>
        </p:nvSpPr>
        <p:spPr>
          <a:xfrm>
            <a:off x="2830798" y="5691188"/>
            <a:ext cx="22792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H3k27ac het vs </a:t>
            </a:r>
            <a:r>
              <a:rPr lang="en-US" dirty="0" err="1"/>
              <a:t>wt</a:t>
            </a:r>
            <a:r>
              <a:rPr lang="en-US" dirty="0"/>
              <a:t> </a:t>
            </a:r>
          </a:p>
          <a:p>
            <a:r>
              <a:rPr lang="en-US" dirty="0"/>
              <a:t>12 up regulated DBR </a:t>
            </a:r>
          </a:p>
          <a:p>
            <a:r>
              <a:rPr lang="en-US" dirty="0"/>
              <a:t>6 down regulated DBR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1F7AB3-E478-39DD-22A7-1430C7A6EBBF}"/>
              </a:ext>
            </a:extLst>
          </p:cNvPr>
          <p:cNvSpPr txBox="1"/>
          <p:nvPr/>
        </p:nvSpPr>
        <p:spPr>
          <a:xfrm>
            <a:off x="6565556" y="5673554"/>
            <a:ext cx="27410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H3k27ac ko vs </a:t>
            </a:r>
            <a:r>
              <a:rPr lang="en-US" dirty="0" err="1"/>
              <a:t>wt</a:t>
            </a:r>
            <a:r>
              <a:rPr lang="en-US" dirty="0"/>
              <a:t> </a:t>
            </a:r>
          </a:p>
          <a:p>
            <a:r>
              <a:rPr lang="en-US" dirty="0"/>
              <a:t>290 up regulated DBR </a:t>
            </a:r>
          </a:p>
          <a:p>
            <a:r>
              <a:rPr lang="en-US" dirty="0"/>
              <a:t>262 down regulated DBR</a:t>
            </a:r>
          </a:p>
        </p:txBody>
      </p:sp>
      <p:sp>
        <p:nvSpPr>
          <p:cNvPr id="13" name="Left-Right Arrow Callout 12">
            <a:extLst>
              <a:ext uri="{FF2B5EF4-FFF2-40B4-BE49-F238E27FC236}">
                <a16:creationId xmlns:a16="http://schemas.microsoft.com/office/drawing/2014/main" id="{BAEBDB5E-9BBD-B488-5410-CDC76AA3F408}"/>
              </a:ext>
            </a:extLst>
          </p:cNvPr>
          <p:cNvSpPr/>
          <p:nvPr/>
        </p:nvSpPr>
        <p:spPr>
          <a:xfrm>
            <a:off x="5335881" y="6328585"/>
            <a:ext cx="1042086" cy="226075"/>
          </a:xfrm>
          <a:prstGeom prst="leftRightArrowCallou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5" name="Left-Right Arrow Callout 14">
            <a:extLst>
              <a:ext uri="{FF2B5EF4-FFF2-40B4-BE49-F238E27FC236}">
                <a16:creationId xmlns:a16="http://schemas.microsoft.com/office/drawing/2014/main" id="{4D1494FE-3DB0-2893-D7C7-9C23B0CA03F9}"/>
              </a:ext>
            </a:extLst>
          </p:cNvPr>
          <p:cNvSpPr/>
          <p:nvPr/>
        </p:nvSpPr>
        <p:spPr>
          <a:xfrm>
            <a:off x="5335881" y="6022181"/>
            <a:ext cx="1042086" cy="226075"/>
          </a:xfrm>
          <a:prstGeom prst="leftRightArrowCallou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8</a:t>
            </a:r>
          </a:p>
        </p:txBody>
      </p:sp>
      <p:pic>
        <p:nvPicPr>
          <p:cNvPr id="3" name="Picture 2" descr="A picture containing text, screenshot, rectangle, display&#10;&#10;Description automatically generated">
            <a:extLst>
              <a:ext uri="{FF2B5EF4-FFF2-40B4-BE49-F238E27FC236}">
                <a16:creationId xmlns:a16="http://schemas.microsoft.com/office/drawing/2014/main" id="{F6C68AA6-8AC0-C83C-4786-296E6FE1F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292" y="1690688"/>
            <a:ext cx="4064000" cy="4000500"/>
          </a:xfrm>
          <a:prstGeom prst="rect">
            <a:avLst/>
          </a:prstGeom>
        </p:spPr>
      </p:pic>
      <p:pic>
        <p:nvPicPr>
          <p:cNvPr id="6" name="Picture 5" descr="A picture containing screenshot, colorfulness, design&#10;&#10;Description automatically generated">
            <a:extLst>
              <a:ext uri="{FF2B5EF4-FFF2-40B4-BE49-F238E27FC236}">
                <a16:creationId xmlns:a16="http://schemas.microsoft.com/office/drawing/2014/main" id="{FFDE5674-6895-77F0-FD08-5EB37DFA4F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046" y="1690688"/>
            <a:ext cx="40640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52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47E27-36D5-61C1-656E-FDBAEC128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 December 2022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24161B-1F18-A2CE-B5AA-624B5E9F05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14628" y="1417851"/>
            <a:ext cx="6343778" cy="507502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AB5DAA-7BD4-538A-31A8-2353783FD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7851"/>
            <a:ext cx="6343779" cy="5075023"/>
          </a:xfrm>
          <a:prstGeom prst="rect">
            <a:avLst/>
          </a:prstGeom>
        </p:spPr>
      </p:pic>
      <p:sp>
        <p:nvSpPr>
          <p:cNvPr id="8" name="Diamond 7">
            <a:extLst>
              <a:ext uri="{FF2B5EF4-FFF2-40B4-BE49-F238E27FC236}">
                <a16:creationId xmlns:a16="http://schemas.microsoft.com/office/drawing/2014/main" id="{20A342B5-79DD-5454-70E8-A704F82E275A}"/>
              </a:ext>
            </a:extLst>
          </p:cNvPr>
          <p:cNvSpPr/>
          <p:nvPr/>
        </p:nvSpPr>
        <p:spPr>
          <a:xfrm>
            <a:off x="7179277" y="2051224"/>
            <a:ext cx="123568" cy="123567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92674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B6D9A-4E68-7D44-8EDC-BF7A63A82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 (H3K27Me3)</a:t>
            </a:r>
          </a:p>
        </p:txBody>
      </p:sp>
      <p:pic>
        <p:nvPicPr>
          <p:cNvPr id="4" name="Picture 3" descr="A picture containing screenshot, text, diagram, line&#10;&#10;Description automatically generated">
            <a:extLst>
              <a:ext uri="{FF2B5EF4-FFF2-40B4-BE49-F238E27FC236}">
                <a16:creationId xmlns:a16="http://schemas.microsoft.com/office/drawing/2014/main" id="{E0A6D6B7-EAE9-2F57-9D53-B27A1275F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773" y="1690688"/>
            <a:ext cx="5414731" cy="3867665"/>
          </a:xfrm>
          <a:prstGeom prst="rect">
            <a:avLst/>
          </a:prstGeom>
        </p:spPr>
      </p:pic>
      <p:pic>
        <p:nvPicPr>
          <p:cNvPr id="7" name="Picture 6" descr="A picture containing text, screenshot, line, number&#10;&#10;Description automatically generated">
            <a:extLst>
              <a:ext uri="{FF2B5EF4-FFF2-40B4-BE49-F238E27FC236}">
                <a16:creationId xmlns:a16="http://schemas.microsoft.com/office/drawing/2014/main" id="{1F2D9FA1-D15F-094D-195C-A2EBF9C20E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2497" y="1325563"/>
            <a:ext cx="5813226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01719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A8C751A-9FB4-B0EA-7C74-27F2F5E57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 (H3K27Me3)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222555-C2AE-9960-2F4E-3D385552DE5A}"/>
              </a:ext>
            </a:extLst>
          </p:cNvPr>
          <p:cNvSpPr txBox="1"/>
          <p:nvPr/>
        </p:nvSpPr>
        <p:spPr>
          <a:xfrm>
            <a:off x="6663424" y="5886494"/>
            <a:ext cx="609805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H3k27me3 ko vs </a:t>
            </a:r>
            <a:r>
              <a:rPr lang="en-US" dirty="0" err="1"/>
              <a:t>wt</a:t>
            </a:r>
            <a:r>
              <a:rPr lang="en-US" dirty="0"/>
              <a:t> </a:t>
            </a:r>
          </a:p>
          <a:p>
            <a:r>
              <a:rPr lang="en-US" dirty="0"/>
              <a:t>522 up regulated DBR </a:t>
            </a:r>
          </a:p>
          <a:p>
            <a:r>
              <a:rPr lang="en-US" dirty="0"/>
              <a:t>621 down regulated DBR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718503-27D6-10B8-AF92-46650E0D7357}"/>
              </a:ext>
            </a:extLst>
          </p:cNvPr>
          <p:cNvSpPr txBox="1"/>
          <p:nvPr/>
        </p:nvSpPr>
        <p:spPr>
          <a:xfrm>
            <a:off x="2599424" y="5886494"/>
            <a:ext cx="24815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H3k27me3 het vs </a:t>
            </a:r>
            <a:r>
              <a:rPr lang="en-US" dirty="0" err="1"/>
              <a:t>wt</a:t>
            </a:r>
            <a:r>
              <a:rPr lang="en-US" dirty="0"/>
              <a:t>  </a:t>
            </a:r>
          </a:p>
          <a:p>
            <a:r>
              <a:rPr lang="en-US" dirty="0"/>
              <a:t>17 up regulated DBR </a:t>
            </a:r>
          </a:p>
          <a:p>
            <a:r>
              <a:rPr lang="en-US" dirty="0"/>
              <a:t>26 down regulated DBR</a:t>
            </a:r>
          </a:p>
        </p:txBody>
      </p:sp>
      <p:sp>
        <p:nvSpPr>
          <p:cNvPr id="12" name="Left-Right Arrow Callout 11">
            <a:extLst>
              <a:ext uri="{FF2B5EF4-FFF2-40B4-BE49-F238E27FC236}">
                <a16:creationId xmlns:a16="http://schemas.microsoft.com/office/drawing/2014/main" id="{A96F6EE2-5317-3690-72C0-A6AF8AE0A078}"/>
              </a:ext>
            </a:extLst>
          </p:cNvPr>
          <p:cNvSpPr/>
          <p:nvPr/>
        </p:nvSpPr>
        <p:spPr>
          <a:xfrm>
            <a:off x="5324968" y="6517586"/>
            <a:ext cx="1042086" cy="226075"/>
          </a:xfrm>
          <a:prstGeom prst="leftRightArrowCallou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3" name="Left-Right Arrow Callout 12">
            <a:extLst>
              <a:ext uri="{FF2B5EF4-FFF2-40B4-BE49-F238E27FC236}">
                <a16:creationId xmlns:a16="http://schemas.microsoft.com/office/drawing/2014/main" id="{AA47532F-4DE4-8416-CB99-854F5147AAC2}"/>
              </a:ext>
            </a:extLst>
          </p:cNvPr>
          <p:cNvSpPr/>
          <p:nvPr/>
        </p:nvSpPr>
        <p:spPr>
          <a:xfrm>
            <a:off x="5324968" y="6211182"/>
            <a:ext cx="1042086" cy="226075"/>
          </a:xfrm>
          <a:prstGeom prst="leftRightArrowCallou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12</a:t>
            </a:r>
          </a:p>
        </p:txBody>
      </p:sp>
      <p:pic>
        <p:nvPicPr>
          <p:cNvPr id="3" name="Picture 2" descr="A picture containing screenshot, rectangle, line&#10;&#10;Description automatically generated">
            <a:extLst>
              <a:ext uri="{FF2B5EF4-FFF2-40B4-BE49-F238E27FC236}">
                <a16:creationId xmlns:a16="http://schemas.microsoft.com/office/drawing/2014/main" id="{84EF3D79-CF65-402F-5BAA-FB4B550C8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124" y="1788341"/>
            <a:ext cx="4064000" cy="4000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2EC0BF-8D8D-D706-37F8-E88F8771E0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05665"/>
            <a:ext cx="40640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7505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44A84-EA22-D132-9FD0-0A8B4F2C8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Satb2 (broad)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35A5CC4-E110-34F6-2B06-980A7CB5DA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9859513"/>
              </p:ext>
            </p:extLst>
          </p:nvPr>
        </p:nvGraphicFramePr>
        <p:xfrm>
          <a:off x="586985" y="1845428"/>
          <a:ext cx="4722732" cy="33585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8476">
                  <a:extLst>
                    <a:ext uri="{9D8B030D-6E8A-4147-A177-3AD203B41FA5}">
                      <a16:colId xmlns:a16="http://schemas.microsoft.com/office/drawing/2014/main" val="4080948820"/>
                    </a:ext>
                  </a:extLst>
                </a:gridCol>
                <a:gridCol w="1011064">
                  <a:extLst>
                    <a:ext uri="{9D8B030D-6E8A-4147-A177-3AD203B41FA5}">
                      <a16:colId xmlns:a16="http://schemas.microsoft.com/office/drawing/2014/main" val="4238837875"/>
                    </a:ext>
                  </a:extLst>
                </a:gridCol>
                <a:gridCol w="1011064">
                  <a:extLst>
                    <a:ext uri="{9D8B030D-6E8A-4147-A177-3AD203B41FA5}">
                      <a16:colId xmlns:a16="http://schemas.microsoft.com/office/drawing/2014/main" val="1661633800"/>
                    </a:ext>
                  </a:extLst>
                </a:gridCol>
                <a:gridCol w="1011064">
                  <a:extLst>
                    <a:ext uri="{9D8B030D-6E8A-4147-A177-3AD203B41FA5}">
                      <a16:colId xmlns:a16="http://schemas.microsoft.com/office/drawing/2014/main" val="1226358203"/>
                    </a:ext>
                  </a:extLst>
                </a:gridCol>
                <a:gridCol w="1011064">
                  <a:extLst>
                    <a:ext uri="{9D8B030D-6E8A-4147-A177-3AD203B41FA5}">
                      <a16:colId xmlns:a16="http://schemas.microsoft.com/office/drawing/2014/main" val="3584617828"/>
                    </a:ext>
                  </a:extLst>
                </a:gridCol>
              </a:tblGrid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Antibody Target</a:t>
                      </a:r>
                      <a:endParaRPr lang="en-US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AnalysisName</a:t>
                      </a:r>
                      <a:endParaRPr lang="en-US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Peak_number</a:t>
                      </a:r>
                      <a:endParaRPr lang="en-US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Merged Peak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Overlapped Peak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40478373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Rb Satb2_Poly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p00_rbpcsatb2_bc808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19128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26660</a:t>
                      </a:r>
                    </a:p>
                  </a:txBody>
                  <a:tcPr marL="9525" marR="9525" marT="9525" marB="0" anchor="b"/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14155</a:t>
                      </a:r>
                      <a:endParaRPr lang="en-US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83810522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Rb Satb2_Poly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p00_rbpcsatb2_bc816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23651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831099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p00_msxxsatb2_bc810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11872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19187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2385697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p00_msxxsatb2_bc818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15748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2098167"/>
                  </a:ext>
                </a:extLst>
              </a:tr>
              <a:tr h="3884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Rb Satb2_Mono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p00_rbmcsatb2_bc809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15980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23358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29289511"/>
                  </a:ext>
                </a:extLst>
              </a:tr>
              <a:tr h="3884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Rb Satb2_Mono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p00_rbmcsatb2_bc817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20938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2536425"/>
                  </a:ext>
                </a:extLst>
              </a:tr>
            </a:tbl>
          </a:graphicData>
        </a:graphic>
      </p:graphicFrame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F758F41F-AD7C-3608-7DF7-71023D41FF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7406800"/>
              </p:ext>
            </p:extLst>
          </p:nvPr>
        </p:nvGraphicFramePr>
        <p:xfrm>
          <a:off x="6096000" y="2028309"/>
          <a:ext cx="5509015" cy="29927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1435">
                  <a:extLst>
                    <a:ext uri="{9D8B030D-6E8A-4147-A177-3AD203B41FA5}">
                      <a16:colId xmlns:a16="http://schemas.microsoft.com/office/drawing/2014/main" val="4080948820"/>
                    </a:ext>
                  </a:extLst>
                </a:gridCol>
                <a:gridCol w="1179395">
                  <a:extLst>
                    <a:ext uri="{9D8B030D-6E8A-4147-A177-3AD203B41FA5}">
                      <a16:colId xmlns:a16="http://schemas.microsoft.com/office/drawing/2014/main" val="4238837875"/>
                    </a:ext>
                  </a:extLst>
                </a:gridCol>
                <a:gridCol w="1179395">
                  <a:extLst>
                    <a:ext uri="{9D8B030D-6E8A-4147-A177-3AD203B41FA5}">
                      <a16:colId xmlns:a16="http://schemas.microsoft.com/office/drawing/2014/main" val="1661633800"/>
                    </a:ext>
                  </a:extLst>
                </a:gridCol>
                <a:gridCol w="1179395">
                  <a:extLst>
                    <a:ext uri="{9D8B030D-6E8A-4147-A177-3AD203B41FA5}">
                      <a16:colId xmlns:a16="http://schemas.microsoft.com/office/drawing/2014/main" val="1226358203"/>
                    </a:ext>
                  </a:extLst>
                </a:gridCol>
                <a:gridCol w="1179395">
                  <a:extLst>
                    <a:ext uri="{9D8B030D-6E8A-4147-A177-3AD203B41FA5}">
                      <a16:colId xmlns:a16="http://schemas.microsoft.com/office/drawing/2014/main" val="97100196"/>
                    </a:ext>
                  </a:extLst>
                </a:gridCol>
              </a:tblGrid>
              <a:tr h="3335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Antibody Target</a:t>
                      </a:r>
                      <a:endParaRPr lang="en-US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AnalysisName</a:t>
                      </a:r>
                      <a:endParaRPr lang="en-US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Peak_number</a:t>
                      </a:r>
                      <a:endParaRPr lang="en-US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Overlapped Peak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Overlapped Peak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40478373"/>
                  </a:ext>
                </a:extLst>
              </a:tr>
              <a:tr h="3335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Rb Satb2_Poly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p00_rbpcsatb2_bc808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19128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13736</a:t>
                      </a:r>
                    </a:p>
                  </a:txBody>
                  <a:tcPr marL="9525" marR="9525" marT="9525" marB="0" anchor="b"/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4025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83810522"/>
                  </a:ext>
                </a:extLst>
              </a:tr>
              <a:tr h="3335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Rb Satb2_Poly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p00_rbpcsatb2_bc816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23651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831099"/>
                  </a:ext>
                </a:extLst>
              </a:tr>
              <a:tr h="3335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p00_msxxsatb2_bc810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11872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5946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2385697"/>
                  </a:ext>
                </a:extLst>
              </a:tr>
              <a:tr h="3335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p00_msxxsatb2_bc818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15748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2098167"/>
                  </a:ext>
                </a:extLst>
              </a:tr>
              <a:tr h="4928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Rb Satb2_Mono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p00_rbmcsatb2_bc809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15980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10734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29289511"/>
                  </a:ext>
                </a:extLst>
              </a:tr>
              <a:tr h="4928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Rb Satb2_Mono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p00_rbmcsatb2_bc817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20938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2536425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03C0951F-C101-5A22-4E3B-32CB9C4EAADB}"/>
              </a:ext>
            </a:extLst>
          </p:cNvPr>
          <p:cNvSpPr txBox="1"/>
          <p:nvPr/>
        </p:nvSpPr>
        <p:spPr>
          <a:xfrm>
            <a:off x="593124" y="5480074"/>
            <a:ext cx="50742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Merge replicates first, and then check </a:t>
            </a:r>
          </a:p>
          <a:p>
            <a:r>
              <a:rPr lang="en-US" dirty="0"/>
              <a:t>overlapped peaks between 3 groups.</a:t>
            </a:r>
          </a:p>
          <a:p>
            <a:r>
              <a:rPr lang="en-US" dirty="0"/>
              <a:t>(73% overlapped with mouse forebrain ATAC peaks)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EBE5AB-CFF9-C4C3-0A58-0223C394726E}"/>
              </a:ext>
            </a:extLst>
          </p:cNvPr>
          <p:cNvSpPr txBox="1"/>
          <p:nvPr/>
        </p:nvSpPr>
        <p:spPr>
          <a:xfrm>
            <a:off x="6096000" y="5480074"/>
            <a:ext cx="50742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Get overlapped peaks among 6 samples </a:t>
            </a:r>
          </a:p>
          <a:p>
            <a:r>
              <a:rPr lang="en-US" dirty="0"/>
              <a:t>with overlapped ratio &gt; 0.5.</a:t>
            </a:r>
          </a:p>
          <a:p>
            <a:r>
              <a:rPr lang="en-US" dirty="0"/>
              <a:t>(80% overlapped with mouse forebrain ATAC peaks)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A998C8-3611-746F-3FD9-C6A2B0901CC8}"/>
              </a:ext>
            </a:extLst>
          </p:cNvPr>
          <p:cNvSpPr txBox="1"/>
          <p:nvPr/>
        </p:nvSpPr>
        <p:spPr>
          <a:xfrm>
            <a:off x="586985" y="6290854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/>
              </a:rPr>
              <a:t>homer</a:t>
            </a:r>
            <a:endParaRPr lang="en-US" dirty="0"/>
          </a:p>
        </p:txBody>
      </p:sp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8A95D08-F80A-1522-0AAD-36B289DA8706}"/>
              </a:ext>
            </a:extLst>
          </p:cNvPr>
          <p:cNvSpPr txBox="1"/>
          <p:nvPr/>
        </p:nvSpPr>
        <p:spPr>
          <a:xfrm>
            <a:off x="6120550" y="6286647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5"/>
              </a:rPr>
              <a:t>homer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0913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44A84-EA22-D132-9FD0-0A8B4F2C8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Satb2 (narrow)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35A5CC4-E110-34F6-2B06-980A7CB5DA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7908341"/>
              </p:ext>
            </p:extLst>
          </p:nvPr>
        </p:nvGraphicFramePr>
        <p:xfrm>
          <a:off x="586985" y="2047449"/>
          <a:ext cx="4722732" cy="33585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8476">
                  <a:extLst>
                    <a:ext uri="{9D8B030D-6E8A-4147-A177-3AD203B41FA5}">
                      <a16:colId xmlns:a16="http://schemas.microsoft.com/office/drawing/2014/main" val="4080948820"/>
                    </a:ext>
                  </a:extLst>
                </a:gridCol>
                <a:gridCol w="1011064">
                  <a:extLst>
                    <a:ext uri="{9D8B030D-6E8A-4147-A177-3AD203B41FA5}">
                      <a16:colId xmlns:a16="http://schemas.microsoft.com/office/drawing/2014/main" val="4238837875"/>
                    </a:ext>
                  </a:extLst>
                </a:gridCol>
                <a:gridCol w="1011064">
                  <a:extLst>
                    <a:ext uri="{9D8B030D-6E8A-4147-A177-3AD203B41FA5}">
                      <a16:colId xmlns:a16="http://schemas.microsoft.com/office/drawing/2014/main" val="1661633800"/>
                    </a:ext>
                  </a:extLst>
                </a:gridCol>
                <a:gridCol w="1011064">
                  <a:extLst>
                    <a:ext uri="{9D8B030D-6E8A-4147-A177-3AD203B41FA5}">
                      <a16:colId xmlns:a16="http://schemas.microsoft.com/office/drawing/2014/main" val="1226358203"/>
                    </a:ext>
                  </a:extLst>
                </a:gridCol>
                <a:gridCol w="1011064">
                  <a:extLst>
                    <a:ext uri="{9D8B030D-6E8A-4147-A177-3AD203B41FA5}">
                      <a16:colId xmlns:a16="http://schemas.microsoft.com/office/drawing/2014/main" val="3584617828"/>
                    </a:ext>
                  </a:extLst>
                </a:gridCol>
              </a:tblGrid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Antibody Target</a:t>
                      </a:r>
                      <a:endParaRPr lang="en-US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AnalysisName</a:t>
                      </a:r>
                      <a:endParaRPr lang="en-US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Peak_number</a:t>
                      </a:r>
                      <a:endParaRPr lang="en-US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Merged Peak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Overlapped Peak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40478373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Rb Satb2_Poly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p00_rbpcsatb2_bc808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17726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23781</a:t>
                      </a:r>
                    </a:p>
                  </a:txBody>
                  <a:tcPr marL="9525" marR="9525" marT="9525" marB="0" anchor="b"/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11765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83810522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Rb Satb2_Poly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p00_rbpcsatb2_bc816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20233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831099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p00_msxxsatb2_bc810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9820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15747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2385697"/>
                  </a:ext>
                </a:extLst>
              </a:tr>
              <a:tr h="3428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p00_msxxsatb2_bc818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12706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2098167"/>
                  </a:ext>
                </a:extLst>
              </a:tr>
              <a:tr h="3884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Rb Satb2_Mono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p00_rbmcsatb2_bc809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13222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19668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29289511"/>
                  </a:ext>
                </a:extLst>
              </a:tr>
              <a:tr h="3884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Rb Satb2_Mono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p00_rbmcsatb2_bc817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17435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2536425"/>
                  </a:ext>
                </a:extLst>
              </a:tr>
            </a:tbl>
          </a:graphicData>
        </a:graphic>
      </p:graphicFrame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F758F41F-AD7C-3608-7DF7-71023D41FF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9748013"/>
              </p:ext>
            </p:extLst>
          </p:nvPr>
        </p:nvGraphicFramePr>
        <p:xfrm>
          <a:off x="6096000" y="2230330"/>
          <a:ext cx="5509015" cy="29927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1435">
                  <a:extLst>
                    <a:ext uri="{9D8B030D-6E8A-4147-A177-3AD203B41FA5}">
                      <a16:colId xmlns:a16="http://schemas.microsoft.com/office/drawing/2014/main" val="4080948820"/>
                    </a:ext>
                  </a:extLst>
                </a:gridCol>
                <a:gridCol w="1179395">
                  <a:extLst>
                    <a:ext uri="{9D8B030D-6E8A-4147-A177-3AD203B41FA5}">
                      <a16:colId xmlns:a16="http://schemas.microsoft.com/office/drawing/2014/main" val="4238837875"/>
                    </a:ext>
                  </a:extLst>
                </a:gridCol>
                <a:gridCol w="1179395">
                  <a:extLst>
                    <a:ext uri="{9D8B030D-6E8A-4147-A177-3AD203B41FA5}">
                      <a16:colId xmlns:a16="http://schemas.microsoft.com/office/drawing/2014/main" val="1661633800"/>
                    </a:ext>
                  </a:extLst>
                </a:gridCol>
                <a:gridCol w="1179395">
                  <a:extLst>
                    <a:ext uri="{9D8B030D-6E8A-4147-A177-3AD203B41FA5}">
                      <a16:colId xmlns:a16="http://schemas.microsoft.com/office/drawing/2014/main" val="1226358203"/>
                    </a:ext>
                  </a:extLst>
                </a:gridCol>
                <a:gridCol w="1179395">
                  <a:extLst>
                    <a:ext uri="{9D8B030D-6E8A-4147-A177-3AD203B41FA5}">
                      <a16:colId xmlns:a16="http://schemas.microsoft.com/office/drawing/2014/main" val="97100196"/>
                    </a:ext>
                  </a:extLst>
                </a:gridCol>
              </a:tblGrid>
              <a:tr h="3335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Antibody Target</a:t>
                      </a:r>
                      <a:endParaRPr lang="en-US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AnalysisName</a:t>
                      </a:r>
                      <a:endParaRPr lang="en-US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Peak_number</a:t>
                      </a:r>
                      <a:endParaRPr lang="en-US" sz="1200" b="1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Overlapped Peak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Overlapped Peak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40478373"/>
                  </a:ext>
                </a:extLst>
              </a:tr>
              <a:tr h="3335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Rb Satb2_Poly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p00_rbpcsatb2_bc808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17726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13666</a:t>
                      </a:r>
                    </a:p>
                  </a:txBody>
                  <a:tcPr marL="9525" marR="9525" marT="9525" marB="0" anchor="b"/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5012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83810522"/>
                  </a:ext>
                </a:extLst>
              </a:tr>
              <a:tr h="3335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Rb Satb2_Poly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p00_rbpcsatb2_bc816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20233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831099"/>
                  </a:ext>
                </a:extLst>
              </a:tr>
              <a:tr h="3335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p00_msxxsatb2_bc810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9820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6197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2385697"/>
                  </a:ext>
                </a:extLst>
              </a:tr>
              <a:tr h="3335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Ms</a:t>
                      </a:r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 Satb2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p00_msxxsatb2_bc818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12706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2098167"/>
                  </a:ext>
                </a:extLst>
              </a:tr>
              <a:tr h="4928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Rb Satb2_Mono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p00_rbmcsatb2_bc809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13222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10588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29289511"/>
                  </a:ext>
                </a:extLst>
              </a:tr>
              <a:tr h="4928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Rb Satb2_Mono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p00_rbmcsatb2_bc817</a:t>
                      </a:r>
                      <a:endParaRPr lang="en-US" sz="1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17435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2536425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03C0951F-C101-5A22-4E3B-32CB9C4EAADB}"/>
              </a:ext>
            </a:extLst>
          </p:cNvPr>
          <p:cNvSpPr txBox="1"/>
          <p:nvPr/>
        </p:nvSpPr>
        <p:spPr>
          <a:xfrm>
            <a:off x="593124" y="5745892"/>
            <a:ext cx="50742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Merge replicates first, and then check </a:t>
            </a:r>
          </a:p>
          <a:p>
            <a:r>
              <a:rPr lang="en-US" dirty="0"/>
              <a:t>overlapped peaks between 3 groups.</a:t>
            </a:r>
          </a:p>
          <a:p>
            <a:r>
              <a:rPr lang="en-US" dirty="0"/>
              <a:t>(74% overlapped with mouse forebrain ATAC peaks)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EBE5AB-CFF9-C4C3-0A58-0223C394726E}"/>
              </a:ext>
            </a:extLst>
          </p:cNvPr>
          <p:cNvSpPr txBox="1"/>
          <p:nvPr/>
        </p:nvSpPr>
        <p:spPr>
          <a:xfrm>
            <a:off x="6096000" y="5762727"/>
            <a:ext cx="50742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Get overlapped peaks among 6 samples </a:t>
            </a:r>
          </a:p>
          <a:p>
            <a:r>
              <a:rPr lang="en-US" dirty="0"/>
              <a:t>with overlapped ratio &gt; 0.5.</a:t>
            </a:r>
          </a:p>
          <a:p>
            <a:r>
              <a:rPr lang="en-US" dirty="0"/>
              <a:t>(81% overlapped with mouse forebrain ATAC peaks) </a:t>
            </a:r>
          </a:p>
        </p:txBody>
      </p:sp>
    </p:spTree>
    <p:extLst>
      <p:ext uri="{BB962C8B-B14F-4D97-AF65-F5344CB8AC3E}">
        <p14:creationId xmlns:p14="http://schemas.microsoft.com/office/powerpoint/2010/main" val="174282620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D2E42-E19F-7BF7-5FED-A8515902B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Satb2 Peaks Distribution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D01EB56-B19D-23ED-C92A-7F229C1BD6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9554958"/>
              </p:ext>
            </p:extLst>
          </p:nvPr>
        </p:nvGraphicFramePr>
        <p:xfrm>
          <a:off x="1381898" y="1827834"/>
          <a:ext cx="3202460" cy="359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1230">
                  <a:extLst>
                    <a:ext uri="{9D8B030D-6E8A-4147-A177-3AD203B41FA5}">
                      <a16:colId xmlns:a16="http://schemas.microsoft.com/office/drawing/2014/main" val="3114005118"/>
                    </a:ext>
                  </a:extLst>
                </a:gridCol>
                <a:gridCol w="1601230">
                  <a:extLst>
                    <a:ext uri="{9D8B030D-6E8A-4147-A177-3AD203B41FA5}">
                      <a16:colId xmlns:a16="http://schemas.microsoft.com/office/drawing/2014/main" val="1307424100"/>
                    </a:ext>
                  </a:extLst>
                </a:gridCol>
              </a:tblGrid>
              <a:tr h="39988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Category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Count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145944"/>
                  </a:ext>
                </a:extLst>
              </a:tr>
              <a:tr h="39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b="1" dirty="0">
                          <a:effectLst/>
                        </a:rPr>
                        <a:t>3' UTR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73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3962157"/>
                  </a:ext>
                </a:extLst>
              </a:tr>
              <a:tr h="39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b="1" dirty="0">
                          <a:effectLst/>
                        </a:rPr>
                        <a:t>5' UTR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</a:rPr>
                        <a:t>13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477969"/>
                  </a:ext>
                </a:extLst>
              </a:tr>
              <a:tr h="39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b="1" dirty="0">
                          <a:effectLst/>
                        </a:rPr>
                        <a:t>Intergenic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7895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33443463"/>
                  </a:ext>
                </a:extLst>
              </a:tr>
              <a:tr h="39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b="1" dirty="0">
                          <a:effectLst/>
                        </a:rPr>
                        <a:t>TTS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84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7532653"/>
                  </a:ext>
                </a:extLst>
              </a:tr>
              <a:tr h="39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b="1" dirty="0">
                          <a:effectLst/>
                        </a:rPr>
                        <a:t>exon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</a:rPr>
                        <a:t>52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9950119"/>
                  </a:ext>
                </a:extLst>
              </a:tr>
              <a:tr h="39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b="1" dirty="0">
                          <a:effectLst/>
                        </a:rPr>
                        <a:t>intron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</a:rPr>
                        <a:t>5687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9883394"/>
                  </a:ext>
                </a:extLst>
              </a:tr>
              <a:tr h="39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b="1" dirty="0">
                          <a:effectLst/>
                        </a:rPr>
                        <a:t>non-coding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</a:rPr>
                        <a:t>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89342249"/>
                  </a:ext>
                </a:extLst>
              </a:tr>
              <a:tr h="39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b="1" dirty="0">
                          <a:effectLst/>
                        </a:rPr>
                        <a:t>promoter-TSS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327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1226859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642B2525-83D7-481D-6BA0-6699D98C1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1644" y="1600200"/>
            <a:ext cx="5945658" cy="396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42518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62A86-66B2-567D-BCA7-FE49326B2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Satb2 Peaks Distribution (narrow)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7E9DB9F-5CC9-6379-B695-EB7D5A27B2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44746" y="1556029"/>
            <a:ext cx="5873578" cy="3915719"/>
          </a:xfrm>
        </p:spPr>
      </p:pic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0BF020D6-1AD3-ED0D-FFCF-B6E379B468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7732635"/>
              </p:ext>
            </p:extLst>
          </p:nvPr>
        </p:nvGraphicFramePr>
        <p:xfrm>
          <a:off x="1381898" y="1827834"/>
          <a:ext cx="3202460" cy="359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1230">
                  <a:extLst>
                    <a:ext uri="{9D8B030D-6E8A-4147-A177-3AD203B41FA5}">
                      <a16:colId xmlns:a16="http://schemas.microsoft.com/office/drawing/2014/main" val="3114005118"/>
                    </a:ext>
                  </a:extLst>
                </a:gridCol>
                <a:gridCol w="1601230">
                  <a:extLst>
                    <a:ext uri="{9D8B030D-6E8A-4147-A177-3AD203B41FA5}">
                      <a16:colId xmlns:a16="http://schemas.microsoft.com/office/drawing/2014/main" val="1307424100"/>
                    </a:ext>
                  </a:extLst>
                </a:gridCol>
              </a:tblGrid>
              <a:tr h="39988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Category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Count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145944"/>
                  </a:ext>
                </a:extLst>
              </a:tr>
              <a:tr h="39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b="1" dirty="0">
                          <a:effectLst/>
                        </a:rPr>
                        <a:t>3' UTR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57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3962157"/>
                  </a:ext>
                </a:extLst>
              </a:tr>
              <a:tr h="39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b="1" dirty="0">
                          <a:effectLst/>
                        </a:rPr>
                        <a:t>5' UTR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477969"/>
                  </a:ext>
                </a:extLst>
              </a:tr>
              <a:tr h="39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b="1" dirty="0">
                          <a:effectLst/>
                        </a:rPr>
                        <a:t>Intergenic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6630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33443463"/>
                  </a:ext>
                </a:extLst>
              </a:tr>
              <a:tr h="39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b="1" dirty="0">
                          <a:effectLst/>
                        </a:rPr>
                        <a:t>TTS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65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7532653"/>
                  </a:ext>
                </a:extLst>
              </a:tr>
              <a:tr h="39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b="1" dirty="0">
                          <a:effectLst/>
                        </a:rPr>
                        <a:t>exon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39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9950119"/>
                  </a:ext>
                </a:extLst>
              </a:tr>
              <a:tr h="39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b="1" dirty="0">
                          <a:effectLst/>
                        </a:rPr>
                        <a:t>intron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4725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9883394"/>
                  </a:ext>
                </a:extLst>
              </a:tr>
              <a:tr h="39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b="1" dirty="0">
                          <a:effectLst/>
                        </a:rPr>
                        <a:t>non-coding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89342249"/>
                  </a:ext>
                </a:extLst>
              </a:tr>
              <a:tr h="399888">
                <a:tc>
                  <a:txBody>
                    <a:bodyPr/>
                    <a:lstStyle/>
                    <a:p>
                      <a:pPr algn="ctr" fontAlgn="ctr"/>
                      <a:r>
                        <a:rPr lang="en-US" b="1" dirty="0">
                          <a:effectLst/>
                        </a:rPr>
                        <a:t>promoter-TSS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223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12268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819166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095BD-3615-ACAE-B4CE-3AEBB8AB8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DBR (ko vs </a:t>
            </a:r>
            <a:r>
              <a:rPr lang="en-US" dirty="0" err="1"/>
              <a:t>wt</a:t>
            </a:r>
            <a:r>
              <a:rPr lang="en-US" dirty="0"/>
              <a:t>) with Satb2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76010-3F61-AE32-D70D-3C05D9A8E2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effectLst/>
              </a:rPr>
              <a:t>H3k27ac</a:t>
            </a:r>
          </a:p>
          <a:p>
            <a:pPr lvl="1"/>
            <a:r>
              <a:rPr lang="en-US" dirty="0">
                <a:solidFill>
                  <a:srgbClr val="000000"/>
                </a:solidFill>
                <a:hlinkClick r:id="rId3"/>
              </a:rPr>
              <a:t>218</a:t>
            </a:r>
            <a:r>
              <a:rPr lang="en-US" dirty="0">
                <a:solidFill>
                  <a:srgbClr val="000000"/>
                </a:solidFill>
              </a:rPr>
              <a:t> 	down DBRs overlapped with Satb2 peaks</a:t>
            </a:r>
          </a:p>
          <a:p>
            <a:pPr lvl="1"/>
            <a:r>
              <a:rPr lang="en-US" dirty="0">
                <a:solidFill>
                  <a:srgbClr val="000000"/>
                </a:solidFill>
                <a:effectLst/>
              </a:rPr>
              <a:t>24 	up </a:t>
            </a:r>
            <a:r>
              <a:rPr lang="en-US" dirty="0">
                <a:solidFill>
                  <a:srgbClr val="000000"/>
                </a:solidFill>
              </a:rPr>
              <a:t>DBRs overlapped with Satb2 peaks</a:t>
            </a:r>
          </a:p>
          <a:p>
            <a:r>
              <a:rPr lang="en-US" dirty="0">
                <a:solidFill>
                  <a:srgbClr val="000000"/>
                </a:solidFill>
                <a:effectLst/>
              </a:rPr>
              <a:t>H3k27me3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15 	down DBRs overlapped with Satb2 peaks</a:t>
            </a:r>
          </a:p>
          <a:p>
            <a:pPr lvl="1"/>
            <a:r>
              <a:rPr lang="en-US" dirty="0">
                <a:solidFill>
                  <a:srgbClr val="000000"/>
                </a:solidFill>
                <a:effectLst/>
              </a:rPr>
              <a:t>10 	up</a:t>
            </a:r>
            <a:r>
              <a:rPr lang="en-US" dirty="0">
                <a:solidFill>
                  <a:srgbClr val="000000"/>
                </a:solidFill>
              </a:rPr>
              <a:t> DBRs overlapped with Satb2 peaks</a:t>
            </a:r>
            <a:endParaRPr lang="en-US" dirty="0">
              <a:solidFill>
                <a:srgbClr val="000000"/>
              </a:solidFill>
              <a:effectLst/>
            </a:endParaRPr>
          </a:p>
          <a:p>
            <a:r>
              <a:rPr lang="en-US" dirty="0">
                <a:solidFill>
                  <a:srgbClr val="000000"/>
                </a:solidFill>
                <a:effectLst/>
              </a:rPr>
              <a:t>H3k4me3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19 	down DBRs overlapped with Satb2 peaks</a:t>
            </a:r>
          </a:p>
          <a:p>
            <a:pPr lvl="1"/>
            <a:r>
              <a:rPr lang="en-US" dirty="0">
                <a:solidFill>
                  <a:srgbClr val="000000"/>
                </a:solidFill>
                <a:effectLst/>
              </a:rPr>
              <a:t>51 	</a:t>
            </a:r>
            <a:r>
              <a:rPr lang="en-US" dirty="0">
                <a:solidFill>
                  <a:srgbClr val="000000"/>
                </a:solidFill>
              </a:rPr>
              <a:t>up DBRs overlapped with Satb2 peaks</a:t>
            </a:r>
            <a:endParaRPr lang="en-US" dirty="0">
              <a:solidFill>
                <a:srgbClr val="000000"/>
              </a:solidFill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43542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DB79D-FA23-1480-C2E7-5392ED130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Satb2 with H3K4Me3/H3K27Me3/H3K27Ac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8FE22-E1E6-5EB4-4C36-A8EDFBBC6E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1242 	satb2 peaks overlapped with H3K4Me3</a:t>
            </a:r>
          </a:p>
          <a:p>
            <a:pPr lvl="1"/>
            <a:r>
              <a:rPr lang="en-US" dirty="0"/>
              <a:t>862 of them also overlapped with H3K27Ac</a:t>
            </a:r>
          </a:p>
          <a:p>
            <a:pPr lvl="1"/>
            <a:r>
              <a:rPr lang="en-US" dirty="0"/>
              <a:t>76 of them also overlapped with H3K27Me3</a:t>
            </a:r>
          </a:p>
          <a:p>
            <a:r>
              <a:rPr lang="en-US" dirty="0"/>
              <a:t>245 		satb2 peaks overlapped with H3K27Me3</a:t>
            </a:r>
          </a:p>
          <a:p>
            <a:r>
              <a:rPr lang="en-US" dirty="0"/>
              <a:t>4359 	satb2 peaks overlapped with H3K27Ac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32036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A0F79-5404-145B-4409-D52AF0EA2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Satb2 with H3K4Me3/H3K27Me3/H3K27Ac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7DB25C6B-38AA-1ED6-20B4-49D5CC83BF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3311787"/>
              </p:ext>
            </p:extLst>
          </p:nvPr>
        </p:nvGraphicFramePr>
        <p:xfrm>
          <a:off x="92151" y="2145704"/>
          <a:ext cx="3848438" cy="3759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4E7B3E8C-A425-1453-01E3-D7FCA594DB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1237181"/>
              </p:ext>
            </p:extLst>
          </p:nvPr>
        </p:nvGraphicFramePr>
        <p:xfrm>
          <a:off x="3981156" y="2204718"/>
          <a:ext cx="4039063" cy="3759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768013D8-5D35-C897-31B6-4D6FD18C22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5122538"/>
              </p:ext>
            </p:extLst>
          </p:nvPr>
        </p:nvGraphicFramePr>
        <p:xfrm>
          <a:off x="8152937" y="2204717"/>
          <a:ext cx="4039063" cy="3759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71A9DFE-B141-29F4-1798-8CA461EA5B87}"/>
              </a:ext>
            </a:extLst>
          </p:cNvPr>
          <p:cNvSpPr txBox="1"/>
          <p:nvPr/>
        </p:nvSpPr>
        <p:spPr>
          <a:xfrm>
            <a:off x="314498" y="5971047"/>
            <a:ext cx="10474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Satb2 homer:</a:t>
            </a:r>
          </a:p>
          <a:p>
            <a:r>
              <a:rPr lang="en-US" sz="1200" dirty="0" err="1">
                <a:hlinkClick r:id="rId6"/>
              </a:rPr>
              <a:t>wt</a:t>
            </a:r>
            <a:r>
              <a:rPr lang="en-US" sz="1200" dirty="0">
                <a:hlinkClick r:id="rId6"/>
              </a:rPr>
              <a:t> h3k4me3</a:t>
            </a:r>
            <a:endParaRPr lang="en-US" sz="1200" dirty="0"/>
          </a:p>
          <a:p>
            <a:r>
              <a:rPr lang="en-US" sz="1200" dirty="0" err="1">
                <a:hlinkClick r:id="rId7"/>
              </a:rPr>
              <a:t>wt</a:t>
            </a:r>
            <a:r>
              <a:rPr lang="en-US" sz="1200" dirty="0">
                <a:hlinkClick r:id="rId7"/>
              </a:rPr>
              <a:t> h3k27me3</a:t>
            </a:r>
            <a:endParaRPr lang="en-US" sz="1200" dirty="0"/>
          </a:p>
          <a:p>
            <a:r>
              <a:rPr lang="en-US" sz="1200" dirty="0" err="1">
                <a:hlinkClick r:id="rId8"/>
              </a:rPr>
              <a:t>wt</a:t>
            </a:r>
            <a:r>
              <a:rPr lang="en-US" sz="1200" dirty="0">
                <a:hlinkClick r:id="rId8"/>
              </a:rPr>
              <a:t> h3k27ac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65141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EF3AE-62B2-5B78-26BC-52929C0CC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CUT&amp;RUN December 2022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D3B2FDA-9CE5-9E14-9BB5-B01B1AEC18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81344" y="1344308"/>
            <a:ext cx="6166154" cy="493292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5482DD-E407-15C8-2330-B8449E81F7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284" y="1344308"/>
            <a:ext cx="6166155" cy="493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58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18764</TotalTime>
  <Words>5215</Words>
  <Application>Microsoft Macintosh PowerPoint</Application>
  <PresentationFormat>Widescreen</PresentationFormat>
  <Paragraphs>1396</Paragraphs>
  <Slides>88</Slides>
  <Notes>33</Notes>
  <HiddenSlides>30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94" baseType="lpstr">
      <vt:lpstr>inherit</vt:lpstr>
      <vt:lpstr>Arial</vt:lpstr>
      <vt:lpstr>Calibri</vt:lpstr>
      <vt:lpstr>Calibri Light</vt:lpstr>
      <vt:lpstr>Menlo</vt:lpstr>
      <vt:lpstr>Office Theme</vt:lpstr>
      <vt:lpstr>CUT&amp;RUN, ChIP-SEQ Analysis</vt:lpstr>
      <vt:lpstr>Data</vt:lpstr>
      <vt:lpstr>CUT&amp;RUN December 2021</vt:lpstr>
      <vt:lpstr>CUT&amp;RUN December 2021</vt:lpstr>
      <vt:lpstr>CUT&amp;RUN December 2022</vt:lpstr>
      <vt:lpstr>CUT&amp;RUN December 2022</vt:lpstr>
      <vt:lpstr>CUT&amp;RUN December 2022</vt:lpstr>
      <vt:lpstr>CUT&amp;RUN December 2022</vt:lpstr>
      <vt:lpstr>CUT&amp;RUN December 2022</vt:lpstr>
      <vt:lpstr>ChIP-SEQ November 2022</vt:lpstr>
      <vt:lpstr>2/13/2023</vt:lpstr>
      <vt:lpstr>CR2021 uniq mapped</vt:lpstr>
      <vt:lpstr>CR2021 Uniq mapped</vt:lpstr>
      <vt:lpstr>CR2021 Uniq mapped</vt:lpstr>
      <vt:lpstr>CR2022 Uniq mapped</vt:lpstr>
      <vt:lpstr>CR2022 Uniq mapped</vt:lpstr>
      <vt:lpstr>Genome liftOver</vt:lpstr>
      <vt:lpstr>3/8/2023</vt:lpstr>
      <vt:lpstr>Satb2</vt:lpstr>
      <vt:lpstr>Satb2</vt:lpstr>
      <vt:lpstr>Satb2</vt:lpstr>
      <vt:lpstr>Satb2</vt:lpstr>
      <vt:lpstr>Satb2 </vt:lpstr>
      <vt:lpstr>Satb2</vt:lpstr>
      <vt:lpstr>ChIP-Seq</vt:lpstr>
      <vt:lpstr>5/22/2023</vt:lpstr>
      <vt:lpstr>ChIP-Seq</vt:lpstr>
      <vt:lpstr>ChIP-Seq</vt:lpstr>
      <vt:lpstr>ChIP-Seq</vt:lpstr>
      <vt:lpstr>CUT&amp;RUN</vt:lpstr>
      <vt:lpstr>CUT&amp;RUN</vt:lpstr>
      <vt:lpstr>CUT&amp;RUN</vt:lpstr>
      <vt:lpstr>CUT&amp;RUN</vt:lpstr>
      <vt:lpstr>CUT&amp;RUN</vt:lpstr>
      <vt:lpstr>CUT&amp;RUN</vt:lpstr>
      <vt:lpstr>CUT&amp;RUN</vt:lpstr>
      <vt:lpstr>CUT&amp;RUN</vt:lpstr>
      <vt:lpstr>CUT&amp;RUN</vt:lpstr>
      <vt:lpstr>CUT&amp;RUN (wt/het/ko)</vt:lpstr>
      <vt:lpstr>CUT&amp;RUN (H3K4Me3)</vt:lpstr>
      <vt:lpstr>GREAT</vt:lpstr>
      <vt:lpstr>CUT&amp;RUN (H3K27Ac)</vt:lpstr>
      <vt:lpstr>GREAT</vt:lpstr>
      <vt:lpstr>CUT&amp;RUN (H3K27Me3)</vt:lpstr>
      <vt:lpstr>GREAT</vt:lpstr>
      <vt:lpstr>GREAT</vt:lpstr>
      <vt:lpstr>ChIP-Seq peaks with rmsk</vt:lpstr>
      <vt:lpstr>Tbr1</vt:lpstr>
      <vt:lpstr>Tbr1</vt:lpstr>
      <vt:lpstr>DBR Analysis</vt:lpstr>
      <vt:lpstr>CUT&amp;RUN (H3K4Me3)</vt:lpstr>
      <vt:lpstr>CUT&amp;RUN (H3K4Me3)</vt:lpstr>
      <vt:lpstr>GREAT - H3K4Me3</vt:lpstr>
      <vt:lpstr>GREAT - H3K4Me3</vt:lpstr>
      <vt:lpstr>CUT&amp;RUN (H3K27Ac)</vt:lpstr>
      <vt:lpstr>CUT&amp;RUN (H3K27Ac)</vt:lpstr>
      <vt:lpstr>GREAT - H3K27Ac</vt:lpstr>
      <vt:lpstr>CUT&amp;RUN (H3K27Me3)</vt:lpstr>
      <vt:lpstr>CUT&amp;RUN (H3K27Me3)</vt:lpstr>
      <vt:lpstr>GREAT - H3K27Me3</vt:lpstr>
      <vt:lpstr>GREAT - H3K27Me3</vt:lpstr>
      <vt:lpstr>GREAT - H3K27Me3</vt:lpstr>
      <vt:lpstr>Satb2</vt:lpstr>
      <vt:lpstr>Satb2</vt:lpstr>
      <vt:lpstr>H3K4Me3 and H3K27Me3</vt:lpstr>
      <vt:lpstr>H3K4Me3 and H3K27Me3</vt:lpstr>
      <vt:lpstr>H3K4Me3 and H3K27Ac</vt:lpstr>
      <vt:lpstr>H3K4Me3 and H3K27Ac</vt:lpstr>
      <vt:lpstr>CUT&amp;RUN (H3K4Me3)</vt:lpstr>
      <vt:lpstr>CUT&amp;RUN (H3K4Me3)</vt:lpstr>
      <vt:lpstr>6/7/2023</vt:lpstr>
      <vt:lpstr>Satb2 in p0</vt:lpstr>
      <vt:lpstr>Satb2 in p0 and e15</vt:lpstr>
      <vt:lpstr>6/26/2023</vt:lpstr>
      <vt:lpstr>E-coli Normalization</vt:lpstr>
      <vt:lpstr>CUT&amp;RUN (H3K4Me3)</vt:lpstr>
      <vt:lpstr>CUT&amp;RUN (H3K4Me3)</vt:lpstr>
      <vt:lpstr>CUT&amp;RUN (H3K27Ac)</vt:lpstr>
      <vt:lpstr>CUT&amp;RUN (H3K27Ac)</vt:lpstr>
      <vt:lpstr>CUT&amp;RUN (H3K27Me3)</vt:lpstr>
      <vt:lpstr>CUT&amp;RUN (H3K27Me3)</vt:lpstr>
      <vt:lpstr>Satb2 (broad)</vt:lpstr>
      <vt:lpstr>Satb2 (narrow)</vt:lpstr>
      <vt:lpstr>Satb2 Peaks Distribution</vt:lpstr>
      <vt:lpstr>Satb2 Peaks Distribution (narrow)</vt:lpstr>
      <vt:lpstr>DBR (ko vs wt) with Satb2</vt:lpstr>
      <vt:lpstr>Satb2 with H3K4Me3/H3K27Me3/H3K27Ac</vt:lpstr>
      <vt:lpstr>Satb2 with H3K4Me3/H3K27Me3/H3K27Ac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CUT&amp;RUN, ChIP-SEQ Analysis</dc:title>
  <dc:creator>Zhang, Yu</dc:creator>
  <cp:lastModifiedBy>Zhang, Yu</cp:lastModifiedBy>
  <cp:revision>114</cp:revision>
  <dcterms:created xsi:type="dcterms:W3CDTF">2023-01-30T03:45:47Z</dcterms:created>
  <dcterms:modified xsi:type="dcterms:W3CDTF">2023-06-28T21:02:10Z</dcterms:modified>
</cp:coreProperties>
</file>