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459" r:id="rId2"/>
    <p:sldId id="458" r:id="rId3"/>
    <p:sldId id="460" r:id="rId4"/>
    <p:sldId id="461" r:id="rId5"/>
    <p:sldId id="451" r:id="rId6"/>
    <p:sldId id="462" r:id="rId7"/>
    <p:sldId id="463" r:id="rId8"/>
    <p:sldId id="465" r:id="rId9"/>
    <p:sldId id="466" r:id="rId10"/>
    <p:sldId id="468" r:id="rId11"/>
    <p:sldId id="470" r:id="rId12"/>
    <p:sldId id="469" r:id="rId13"/>
    <p:sldId id="472" r:id="rId14"/>
    <p:sldId id="256" r:id="rId15"/>
    <p:sldId id="471" r:id="rId16"/>
    <p:sldId id="474" r:id="rId17"/>
    <p:sldId id="473" r:id="rId18"/>
    <p:sldId id="477" r:id="rId19"/>
    <p:sldId id="476" r:id="rId20"/>
    <p:sldId id="480" r:id="rId21"/>
    <p:sldId id="478" r:id="rId22"/>
    <p:sldId id="483" r:id="rId23"/>
    <p:sldId id="481" r:id="rId24"/>
    <p:sldId id="487" r:id="rId25"/>
    <p:sldId id="484" r:id="rId26"/>
    <p:sldId id="482" r:id="rId27"/>
    <p:sldId id="485" r:id="rId28"/>
    <p:sldId id="489" r:id="rId29"/>
    <p:sldId id="490" r:id="rId30"/>
    <p:sldId id="486" r:id="rId31"/>
    <p:sldId id="488" r:id="rId32"/>
    <p:sldId id="493" r:id="rId33"/>
    <p:sldId id="491" r:id="rId34"/>
    <p:sldId id="494" r:id="rId35"/>
    <p:sldId id="495" r:id="rId36"/>
    <p:sldId id="497" r:id="rId37"/>
    <p:sldId id="496" r:id="rId38"/>
    <p:sldId id="498" r:id="rId39"/>
    <p:sldId id="502" r:id="rId40"/>
    <p:sldId id="499" r:id="rId41"/>
    <p:sldId id="500" r:id="rId42"/>
    <p:sldId id="501" r:id="rId43"/>
    <p:sldId id="504" r:id="rId44"/>
    <p:sldId id="503" r:id="rId45"/>
    <p:sldId id="507" r:id="rId46"/>
    <p:sldId id="506" r:id="rId47"/>
    <p:sldId id="505" r:id="rId48"/>
    <p:sldId id="508" r:id="rId49"/>
    <p:sldId id="509" r:id="rId50"/>
    <p:sldId id="511" r:id="rId51"/>
    <p:sldId id="510" r:id="rId52"/>
    <p:sldId id="512" r:id="rId53"/>
    <p:sldId id="514" r:id="rId54"/>
    <p:sldId id="513" r:id="rId55"/>
    <p:sldId id="516" r:id="rId56"/>
    <p:sldId id="517" r:id="rId57"/>
    <p:sldId id="518" r:id="rId58"/>
    <p:sldId id="515" r:id="rId59"/>
    <p:sldId id="522" r:id="rId60"/>
    <p:sldId id="523" r:id="rId61"/>
    <p:sldId id="519" r:id="rId62"/>
    <p:sldId id="520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31"/>
    <a:srgbClr val="2601FF"/>
    <a:srgbClr val="4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/>
    <p:restoredTop sz="95572"/>
  </p:normalViewPr>
  <p:slideViewPr>
    <p:cSldViewPr snapToGrid="0">
      <p:cViewPr varScale="1">
        <p:scale>
          <a:sx n="102" d="100"/>
          <a:sy n="102" d="100"/>
        </p:scale>
        <p:origin x="9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B3ED1-F84A-294D-A6EB-C39627FB7049}" type="datetimeFigureOut">
              <a:rPr lang="en-US" smtClean="0"/>
              <a:t>5/13/25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A8870-27D1-E84E-B2F9-3B9664B38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6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50k bin based A B transition in different conditions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79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EC1BD-7C66-4A25-4CD5-65F5489D7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1B62CE-2BAA-87ED-86B2-4A3BD0B54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4D540A-8F62-BB82-35D4-C8B53EF67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1A7A06-8234-0945-6374-73A10B4A6E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51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851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 = log2(D+1) - log2(W+1)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7298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33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Expression: TPM</a:t>
            </a:r>
          </a:p>
          <a:p>
            <a:r>
              <a:rPr lang="en-US" dirty="0"/>
              <a:t>Scatter: </a:t>
            </a:r>
            <a:r>
              <a:rPr lang="en-US" dirty="0" err="1"/>
              <a:t>logFC</a:t>
            </a:r>
            <a:r>
              <a:rPr lang="en-US" dirty="0"/>
              <a:t> expression, Delta methylation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92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AAE4C-4DCC-80E3-43BE-BE19AC67D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1B56FB-B8B9-F29E-4509-FDDCB0F27F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0534D9-2512-FF37-D802-7746F7F30E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Expression: TPM</a:t>
            </a:r>
          </a:p>
          <a:p>
            <a:r>
              <a:rPr lang="en-US" dirty="0"/>
              <a:t>Scatter: </a:t>
            </a:r>
            <a:r>
              <a:rPr lang="en-US" dirty="0" err="1"/>
              <a:t>logFC</a:t>
            </a:r>
            <a:r>
              <a:rPr lang="en-US" dirty="0"/>
              <a:t> expression, Delta methylation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9C3C8B-0ABE-3E7B-EC36-067A7DAED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99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0843D-57E2-AE55-27E9-3A4EF464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334572-3879-C2C3-4DE2-642EFAC6DC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7E54C-B87D-CC40-9B0B-6559336641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Expression: TPM</a:t>
            </a:r>
          </a:p>
          <a:p>
            <a:r>
              <a:rPr lang="en-US" dirty="0"/>
              <a:t>Scatter: </a:t>
            </a:r>
            <a:r>
              <a:rPr lang="en-US" dirty="0" err="1"/>
              <a:t>logFC</a:t>
            </a:r>
            <a:r>
              <a:rPr lang="en-US" dirty="0"/>
              <a:t> expression, Delta methylation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A2C33-AD2A-2702-F18B-17A14883E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397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Cov</a:t>
            </a:r>
            <a:r>
              <a:rPr lang="en-US" dirty="0"/>
              <a:t> 10; scatter of methyl vs exp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953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show significant difference with </a:t>
            </a:r>
            <a:r>
              <a:rPr lang="en-US" dirty="0" err="1"/>
              <a:t>MannwhitneyuResult</a:t>
            </a:r>
            <a:r>
              <a:rPr lang="en-US" dirty="0"/>
              <a:t> (expression: TPM)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272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15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Pseudo count 0.5 was added to the normalized values</a:t>
            </a:r>
          </a:p>
          <a:p>
            <a:r>
              <a:rPr lang="en-US" dirty="0"/>
              <a:t>WT: </a:t>
            </a:r>
            <a:r>
              <a:rPr lang="en-US"/>
              <a:t>2 reps, e14-wt + j1-wt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344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 DE subfamilies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6345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Average beta inside 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62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WT: e14-wt + j1-wt from same batch</a:t>
            </a:r>
          </a:p>
          <a:p>
            <a:r>
              <a:rPr lang="en-US" dirty="0"/>
              <a:t>If the potential regions enriched by k9me2/k9me3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96C636-B50C-BE48-9B19-D8F9CD1C3B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82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12BF6-4ED6-AA4D-B58C-823E101E0B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275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26k in total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79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2FBC5-4A39-DB41-806F-A5CA46584CF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78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If the TAD contains B 100k bins whose me3 log2(D/WT) &gt; 0.2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6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Adk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, Arhgef3, myh6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09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DA8870-27D1-E84E-B2F9-3B9664B3859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75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5E9C6-A9EB-7005-04B3-EC78F89CB4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FD92EE-6F76-3C27-C087-CEC82D12F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0F234-0C5C-A203-9657-BB3FA3BA2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E2188-8066-2AA2-4B15-8A85EEBA5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D5A77-9BB8-9E97-CAE1-FFE5A461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9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FB761-522C-C44F-8858-076B2DFD1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F02A87-8CB5-BFD2-C827-99DB8BF52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99A65-0B2E-E5F3-EC5F-1E323E960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788A37-8D0B-242D-7644-ACB934929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4F53A-606C-AD11-878C-75B275FE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6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894730-F075-7DDD-E988-4F01F311A3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A22221-BA77-64DE-BAA4-69E39D5C4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ED620-6CE8-6D65-7AF6-2D5A3BDE5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262DA-F2C7-9BA0-2307-B26AB85F1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763C0-53D2-F058-DE2E-71AA11A6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02F9D-6B1D-3D9E-27E5-C603230EF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369BA-AF85-D57B-998E-D34F29E42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083B4-B795-64D5-8D78-37C4B8ADF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0EAAC-FA17-B45A-6260-A9B2588D7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D3637-8F18-3BEE-F29A-571EF68B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40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6AF13-5C09-F163-8504-F1E13550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6D49B-B30F-F77D-F416-CC2AA7380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9C075-9111-637E-BD67-2574F311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8D2D5-1580-D9BB-D73A-6B056EAFF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1CEDD-2717-5419-1596-592DCAC9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111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D11C-49FE-033D-775C-3E07C91D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BB206-45CA-1805-8E20-E16ACEC7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A91D4-50BD-019E-034E-3C4B0BC0C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FDDCED-BE1A-F0D3-0313-74BC534EC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3B5BAF-AE32-350B-2CF5-EB047EF9C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AE73E-E2A3-BA18-4BD5-465AA900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9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B82A8-45D3-3C0C-D9BA-A4715A836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58182-F87E-89F3-2067-1F992AE2B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74186-60BF-DF41-2171-C75FFE8B0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FFA45C-E5C5-A060-27C6-7389FE759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7ED501-F38F-C254-1B83-59812AB22E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3597A-FF5F-7BF2-D1D4-2CD5A54CE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A13BD1-4A0C-A24F-3714-B5D04892E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467125-7AEA-F609-6B37-26619567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16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3720B-B416-EBF6-077F-0E654D849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066FE2-775D-1BA3-B3D3-C6039723C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378ED6-5843-5406-D7DD-4F8FCEC7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A5B7A-1B41-1A67-946D-048203EA5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3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7A0265-C42F-C935-EE0F-F35830A31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64F64-0823-BBE4-CAA8-8A6538A9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6FA0D-EEA1-5540-0D2B-D5DAF493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5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987EA-60D4-BCFF-2B11-4DA8E692D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EFCC5-8B64-A49F-CDE4-72414A984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65097C-5B2A-7A02-EB45-5F204D06C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2CF7D-1F7B-2C7D-972E-F14986897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F2AF9-213F-9D93-2A1F-50279A4FB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038500-F205-1FCE-7296-8F5AA64F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6ECD4-0232-271D-3FA6-293E5E349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059304-E893-B2D3-5EDD-7BF9DC755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24CD7-D2DD-318A-F443-4983AB204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EE038-7CFC-FCB4-C156-26856782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D3B4D-A1A3-5874-8FE3-3F4FCA0B9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58CD7-7DCC-5805-CC6E-1AB4FE1C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168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30E69F-7656-63AB-E4C0-A2CC68315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B4870E-53B9-0535-441E-A7014287A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F7CD2-191A-94A4-8B4F-E9536B9E9F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87E42F-9FA9-B94C-A975-53FE983F9F93}" type="datetimeFigureOut">
              <a:rPr lang="en-US" smtClean="0"/>
              <a:t>5/13/25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FA73F-21EA-B0B7-60C2-752F807F4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5AC1D-2DCD-D59E-D58F-B4F15576D1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1362F-6D45-A145-BDA9-273FD95DE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emf"/><Relationship Id="rId4" Type="http://schemas.openxmlformats.org/officeDocument/2006/relationships/image" Target="../media/image6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emf"/><Relationship Id="rId4" Type="http://schemas.openxmlformats.org/officeDocument/2006/relationships/image" Target="../media/image6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2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6.emf"/><Relationship Id="rId4" Type="http://schemas.openxmlformats.org/officeDocument/2006/relationships/image" Target="../media/image125.e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D8535-DDEB-ECD3-F897-53D030FB8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9/5/2024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0C7C8-65A2-BC00-3022-300CEC5AE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696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A193AD-9E1C-4BF5-FF74-D50C4F513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3747865"/>
            <a:ext cx="4714875" cy="28289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BC492F-3E84-29B2-5166-F6CA4E5A4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950" y="3820255"/>
            <a:ext cx="4714875" cy="2828925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EC62689B-4ECA-0F17-8759-4901C9EB665A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480675"/>
          <a:ext cx="812799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241241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315766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27140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51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Enriched (&gt;=2)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666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Depleted (&lt;=0.5)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67436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6321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8387E57-BBA4-AF2B-D4CD-8EE2A6F465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597556"/>
              </p:ext>
            </p:extLst>
          </p:nvPr>
        </p:nvGraphicFramePr>
        <p:xfrm>
          <a:off x="249381" y="2028920"/>
          <a:ext cx="11533908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2318">
                  <a:extLst>
                    <a:ext uri="{9D8B030D-6E8A-4147-A177-3AD203B41FA5}">
                      <a16:colId xmlns:a16="http://schemas.microsoft.com/office/drawing/2014/main" val="2841779803"/>
                    </a:ext>
                  </a:extLst>
                </a:gridCol>
                <a:gridCol w="1922318">
                  <a:extLst>
                    <a:ext uri="{9D8B030D-6E8A-4147-A177-3AD203B41FA5}">
                      <a16:colId xmlns:a16="http://schemas.microsoft.com/office/drawing/2014/main" val="2138057277"/>
                    </a:ext>
                  </a:extLst>
                </a:gridCol>
                <a:gridCol w="2161310">
                  <a:extLst>
                    <a:ext uri="{9D8B030D-6E8A-4147-A177-3AD203B41FA5}">
                      <a16:colId xmlns:a16="http://schemas.microsoft.com/office/drawing/2014/main" val="1910030100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1331857981"/>
                    </a:ext>
                  </a:extLst>
                </a:gridCol>
                <a:gridCol w="2047010">
                  <a:extLst>
                    <a:ext uri="{9D8B030D-6E8A-4147-A177-3AD203B41FA5}">
                      <a16:colId xmlns:a16="http://schemas.microsoft.com/office/drawing/2014/main" val="822956936"/>
                    </a:ext>
                  </a:extLst>
                </a:gridCol>
                <a:gridCol w="2358734">
                  <a:extLst>
                    <a:ext uri="{9D8B030D-6E8A-4147-A177-3AD203B41FA5}">
                      <a16:colId xmlns:a16="http://schemas.microsoft.com/office/drawing/2014/main" val="1496515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8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417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73277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82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521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27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519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609BA-BDB7-10C4-A987-FDFF71146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2381B-385F-B092-3C88-B65F4BBAA3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10/17/2024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784AF7-82ED-A518-E6E3-4C885CAA0F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77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5B29B1-7573-9F51-4591-800F0976E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000" y="640884"/>
            <a:ext cx="6178296" cy="6178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AC5C1C-28A9-0F93-6C60-FF6952E4F0B0}"/>
              </a:ext>
            </a:extLst>
          </p:cNvPr>
          <p:cNvSpPr txBox="1"/>
          <p:nvPr/>
        </p:nvSpPr>
        <p:spPr>
          <a:xfrm>
            <a:off x="565484" y="1569690"/>
            <a:ext cx="542624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ardingText"/>
              </a:rPr>
              <a:t>PC1 were from AB compartment in 100k resolution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HardingText"/>
              </a:rPr>
              <a:t>A: PC&gt;0, B: PC&lt;0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latin typeface="HardingText"/>
              </a:rPr>
              <a:t>Two-pass </a:t>
            </a:r>
            <a:r>
              <a:rPr lang="en-US" sz="2000" dirty="0" err="1">
                <a:effectLst/>
                <a:latin typeface="GraphikNaturel"/>
              </a:rPr>
              <a:t>Mahalanobis</a:t>
            </a:r>
            <a:r>
              <a:rPr lang="en-US" sz="2000" dirty="0">
                <a:effectLst/>
                <a:latin typeface="GraphikNaturel"/>
              </a:rPr>
              <a:t> distance was calculated by PC1 of two groups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HardingText"/>
              </a:rPr>
              <a:t>Significancy was determined by o</a:t>
            </a:r>
            <a:r>
              <a:rPr lang="en-US" sz="2000" dirty="0">
                <a:effectLst/>
                <a:latin typeface="HardingText"/>
              </a:rPr>
              <a:t>ne-sided chi-squared test with </a:t>
            </a:r>
            <a:r>
              <a:rPr lang="en-US" sz="2000" i="1" dirty="0">
                <a:effectLst/>
                <a:latin typeface="HardingText"/>
              </a:rPr>
              <a:t>P</a:t>
            </a:r>
            <a:r>
              <a:rPr lang="en-US" sz="2000" dirty="0">
                <a:effectLst/>
                <a:latin typeface="HardingText"/>
              </a:rPr>
              <a:t> &lt; 0.01		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to A      530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 to B      356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 to B      326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 to A       84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No sig.   24604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42CE4-B580-FBE3-C6EA-4D72B8E7C5F2}"/>
              </a:ext>
            </a:extLst>
          </p:cNvPr>
          <p:cNvSpPr txBox="1"/>
          <p:nvPr/>
        </p:nvSpPr>
        <p:spPr>
          <a:xfrm>
            <a:off x="-91439" y="6512242"/>
            <a:ext cx="4754880" cy="34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Ma, F., Cao, Y., Du, H. </a:t>
            </a:r>
            <a:r>
              <a:rPr lang="en-US" sz="800" b="0" i="1" u="none" strike="noStrike" dirty="0">
                <a:solidFill>
                  <a:srgbClr val="222222"/>
                </a:solidFill>
                <a:effectLst/>
              </a:rPr>
              <a:t>et al.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 Three-dimensional chromatin reorganization regulates B cell development during ageing. </a:t>
            </a:r>
            <a:r>
              <a:rPr lang="en-US" sz="800" b="0" i="1" u="none" strike="noStrike" dirty="0">
                <a:solidFill>
                  <a:srgbClr val="222222"/>
                </a:solidFill>
                <a:effectLst/>
              </a:rPr>
              <a:t>Nat Cell Biol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 </a:t>
            </a:r>
            <a:r>
              <a:rPr lang="en-US" sz="800" b="1" i="0" u="none" strike="noStrike" dirty="0">
                <a:solidFill>
                  <a:srgbClr val="222222"/>
                </a:solidFill>
                <a:effectLst/>
              </a:rPr>
              <a:t>26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, 991–1002 (2024). https://</a:t>
            </a:r>
            <a:r>
              <a:rPr lang="en-US" sz="800" b="0" i="0" u="none" strike="noStrike" dirty="0" err="1">
                <a:solidFill>
                  <a:srgbClr val="222222"/>
                </a:solidFill>
                <a:effectLst/>
              </a:rPr>
              <a:t>doi.org</a:t>
            </a:r>
            <a:r>
              <a:rPr lang="en-US" sz="800" b="0" i="0" u="none" strike="noStrike" dirty="0">
                <a:solidFill>
                  <a:srgbClr val="222222"/>
                </a:solidFill>
                <a:effectLst/>
              </a:rPr>
              <a:t>/10.1038/s41556-024-01424-9</a:t>
            </a:r>
            <a:endParaRPr lang="en-US" sz="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EBF603-1E34-3955-6493-CBBA3E6A2996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HiC</a:t>
            </a:r>
            <a:r>
              <a:rPr lang="en-US" sz="4400" dirty="0">
                <a:latin typeface="+mj-lt"/>
              </a:rPr>
              <a:t> Compartment Changes (100 KB)</a:t>
            </a:r>
          </a:p>
        </p:txBody>
      </p:sp>
    </p:spTree>
    <p:extLst>
      <p:ext uri="{BB962C8B-B14F-4D97-AF65-F5344CB8AC3E}">
        <p14:creationId xmlns:p14="http://schemas.microsoft.com/office/powerpoint/2010/main" val="3014321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D420E1-BB79-92AE-3458-00DED231FB7E}"/>
              </a:ext>
            </a:extLst>
          </p:cNvPr>
          <p:cNvSpPr txBox="1"/>
          <p:nvPr/>
        </p:nvSpPr>
        <p:spPr>
          <a:xfrm>
            <a:off x="10623884" y="6364705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*p&lt;0.01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6DF273-3A6D-E192-7215-FA93E2E5B932}"/>
              </a:ext>
            </a:extLst>
          </p:cNvPr>
          <p:cNvSpPr txBox="1"/>
          <p:nvPr/>
        </p:nvSpPr>
        <p:spPr>
          <a:xfrm>
            <a:off x="689241" y="474345"/>
            <a:ext cx="987551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HiC</a:t>
            </a:r>
            <a:r>
              <a:rPr lang="en-US" sz="4400" dirty="0">
                <a:latin typeface="+mj-lt"/>
              </a:rPr>
              <a:t> Compartment Changes (100 KB)</a:t>
            </a:r>
          </a:p>
          <a:p>
            <a:r>
              <a:rPr lang="en-US" sz="2400" dirty="0">
                <a:latin typeface="+mj-lt"/>
              </a:rPr>
              <a:t>Gene Expression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7A5256-C166-37CB-761B-07AD7E6F6275}"/>
              </a:ext>
            </a:extLst>
          </p:cNvPr>
          <p:cNvGrpSpPr/>
          <p:nvPr/>
        </p:nvGrpSpPr>
        <p:grpSpPr>
          <a:xfrm>
            <a:off x="0" y="1822586"/>
            <a:ext cx="5848123" cy="4093686"/>
            <a:chOff x="0" y="1822586"/>
            <a:chExt cx="5848123" cy="409368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8ED5532-0532-A2FF-2CD6-C3E9E99F9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822586"/>
              <a:ext cx="5848123" cy="409368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D6DF81-FEC7-63FA-C110-E3F29F6A4A37}"/>
                </a:ext>
              </a:extLst>
            </p:cNvPr>
            <p:cNvSpPr txBox="1"/>
            <p:nvPr/>
          </p:nvSpPr>
          <p:spPr>
            <a:xfrm rot="16200000">
              <a:off x="-86687" y="3474906"/>
              <a:ext cx="10106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Log2FC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E89856-9A2E-DC45-9DEF-F8A17CF22C4B}"/>
              </a:ext>
            </a:extLst>
          </p:cNvPr>
          <p:cNvGrpSpPr/>
          <p:nvPr/>
        </p:nvGrpSpPr>
        <p:grpSpPr>
          <a:xfrm>
            <a:off x="5627000" y="1278995"/>
            <a:ext cx="6533145" cy="5085710"/>
            <a:chOff x="5627000" y="1278995"/>
            <a:chExt cx="6533145" cy="508571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5982887-6F2F-92C9-BC73-656E02826713}"/>
                </a:ext>
              </a:extLst>
            </p:cNvPr>
            <p:cNvGrpSpPr/>
            <p:nvPr/>
          </p:nvGrpSpPr>
          <p:grpSpPr>
            <a:xfrm>
              <a:off x="5627000" y="1278995"/>
              <a:ext cx="6533145" cy="5085710"/>
              <a:chOff x="1893968" y="816105"/>
              <a:chExt cx="8044113" cy="643529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7F6F5A5-28CD-70FB-0EFD-9BA8810A5E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3968" y="816105"/>
                <a:ext cx="8044113" cy="643529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ACE36A-06B1-3058-09CE-7E6D1E73201D}"/>
                  </a:ext>
                </a:extLst>
              </p:cNvPr>
              <p:cNvSpPr txBox="1"/>
              <p:nvPr/>
            </p:nvSpPr>
            <p:spPr>
              <a:xfrm>
                <a:off x="8277724" y="1503947"/>
                <a:ext cx="5414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*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5C43F4-8C90-671E-CFCA-B098B4EE9DED}"/>
                  </a:ext>
                </a:extLst>
              </p:cNvPr>
              <p:cNvSpPr txBox="1"/>
              <p:nvPr/>
            </p:nvSpPr>
            <p:spPr>
              <a:xfrm>
                <a:off x="8277723" y="4193005"/>
                <a:ext cx="5414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*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AC322A-4554-B827-F8CF-22C377323A15}"/>
                </a:ext>
              </a:extLst>
            </p:cNvPr>
            <p:cNvSpPr txBox="1"/>
            <p:nvPr/>
          </p:nvSpPr>
          <p:spPr>
            <a:xfrm rot="16200000">
              <a:off x="5613281" y="3434430"/>
              <a:ext cx="10106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RPKM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2271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F3317E-29DE-8663-9B03-66C022B0C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376" y="42862"/>
            <a:ext cx="7162800" cy="446280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D45BF0-C3B4-7F66-B240-53D2AF76BAA4}"/>
              </a:ext>
            </a:extLst>
          </p:cNvPr>
          <p:cNvGrpSpPr/>
          <p:nvPr/>
        </p:nvGrpSpPr>
        <p:grpSpPr>
          <a:xfrm>
            <a:off x="6545220" y="4812976"/>
            <a:ext cx="2198731" cy="1930724"/>
            <a:chOff x="6473782" y="4927276"/>
            <a:chExt cx="2198731" cy="19307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9DFAF87-8505-CE56-A95B-DE5ED2C41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95152"/>
            <a:stretch/>
          </p:blipFill>
          <p:spPr>
            <a:xfrm>
              <a:off x="6473782" y="4927276"/>
              <a:ext cx="2198731" cy="22104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7C308F4-F66F-C0F4-2253-EC74AA19E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62500"/>
            <a:stretch/>
          </p:blipFill>
          <p:spPr>
            <a:xfrm>
              <a:off x="6473782" y="5148325"/>
              <a:ext cx="2198731" cy="170967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47CBB53-E6E2-B267-90DF-C3D21379A738}"/>
              </a:ext>
            </a:extLst>
          </p:cNvPr>
          <p:cNvSpPr/>
          <p:nvPr/>
        </p:nvSpPr>
        <p:spPr>
          <a:xfrm>
            <a:off x="7301684" y="26990"/>
            <a:ext cx="499291" cy="4654575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AD5FD4-FF50-CB14-167F-776CE2174F79}"/>
              </a:ext>
            </a:extLst>
          </p:cNvPr>
          <p:cNvGrpSpPr/>
          <p:nvPr/>
        </p:nvGrpSpPr>
        <p:grpSpPr>
          <a:xfrm>
            <a:off x="2036318" y="4681565"/>
            <a:ext cx="3980655" cy="2147859"/>
            <a:chOff x="578989" y="4195792"/>
            <a:chExt cx="5269363" cy="284321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FF5E9A6-4949-F918-6EDF-DE347755B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8542" b="83958"/>
            <a:stretch/>
          </p:blipFill>
          <p:spPr>
            <a:xfrm>
              <a:off x="578991" y="4195792"/>
              <a:ext cx="5269361" cy="51435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F30B81-3928-DBD1-B414-0817E40DB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66042"/>
            <a:stretch/>
          </p:blipFill>
          <p:spPr>
            <a:xfrm>
              <a:off x="578989" y="4710142"/>
              <a:ext cx="5269361" cy="2328863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2115DAF-5F72-1F1A-F58D-029862DDA1F8}"/>
              </a:ext>
            </a:extLst>
          </p:cNvPr>
          <p:cNvSpPr/>
          <p:nvPr/>
        </p:nvSpPr>
        <p:spPr>
          <a:xfrm>
            <a:off x="3848438" y="-38737"/>
            <a:ext cx="394951" cy="4654575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2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EDA354-2D53-67C9-4562-95A453F06F9D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ChIP</a:t>
            </a:r>
            <a:r>
              <a:rPr lang="en-US" sz="4400" dirty="0">
                <a:latin typeface="+mj-lt"/>
              </a:rPr>
              <a:t>-Seq Signal Changes (100 KB)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5ADB53-1EF3-614F-DF33-3B69A0006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0031" y="1424037"/>
            <a:ext cx="8549009" cy="17098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87C6EE-53EC-688B-08C1-13E9BA95A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0032" y="3133839"/>
            <a:ext cx="8549009" cy="17098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A44B15-514C-A34B-48C7-E5944920D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0033" y="4843641"/>
            <a:ext cx="8549010" cy="1709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4A68F3-B6DA-3CD0-75A3-4B91D48AF13B}"/>
              </a:ext>
            </a:extLst>
          </p:cNvPr>
          <p:cNvSpPr txBox="1"/>
          <p:nvPr/>
        </p:nvSpPr>
        <p:spPr>
          <a:xfrm>
            <a:off x="7648821" y="2154501"/>
            <a:ext cx="488006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11350 A bins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4.5% LAD associated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12501 B bins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71.7% LAD associated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|log2FC| &gt; 0.2 as cutoff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b="1" dirty="0"/>
              <a:t>1946 positive bins, 82.6% LAD associated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203 negative bins, 65.5% LAD associated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247496-2E55-5848-7816-F0270628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3621" y="1243786"/>
            <a:ext cx="5598379" cy="559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1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C3E1D36-804E-19E3-7F54-ED59F9846AD4}"/>
              </a:ext>
            </a:extLst>
          </p:cNvPr>
          <p:cNvGrpSpPr/>
          <p:nvPr/>
        </p:nvGrpSpPr>
        <p:grpSpPr>
          <a:xfrm>
            <a:off x="-289751" y="460893"/>
            <a:ext cx="5995352" cy="5936213"/>
            <a:chOff x="0" y="527929"/>
            <a:chExt cx="5995352" cy="593621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83644B-D495-70BB-EA4C-7BE7AD62AB0E}"/>
                </a:ext>
              </a:extLst>
            </p:cNvPr>
            <p:cNvGrpSpPr/>
            <p:nvPr/>
          </p:nvGrpSpPr>
          <p:grpSpPr>
            <a:xfrm>
              <a:off x="0" y="527929"/>
              <a:ext cx="5995352" cy="5936213"/>
              <a:chOff x="1355943" y="789440"/>
              <a:chExt cx="5911131" cy="573167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9476AA1F-1D33-5F9D-172F-564A991EA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55943" y="789440"/>
                <a:ext cx="5911131" cy="1118937"/>
              </a:xfrm>
              <a:prstGeom prst="rect">
                <a:avLst/>
              </a:prstGeom>
            </p:spPr>
          </p:pic>
          <p:pic>
            <p:nvPicPr>
              <p:cNvPr id="4" name="Picture 3" descr="A red and blue squares&#10;&#10;Description automatically generated">
                <a:extLst>
                  <a:ext uri="{FF2B5EF4-FFF2-40B4-BE49-F238E27FC236}">
                    <a16:creationId xmlns:a16="http://schemas.microsoft.com/office/drawing/2014/main" id="{2564A91A-5F1F-7D4F-C525-5B8405F38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5053" y="1776028"/>
                <a:ext cx="4757255" cy="4745088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334935-9138-BD91-FE96-3BD8BD405607}"/>
                </a:ext>
              </a:extLst>
            </p:cNvPr>
            <p:cNvSpPr/>
            <p:nvPr/>
          </p:nvSpPr>
          <p:spPr>
            <a:xfrm>
              <a:off x="4996731" y="604227"/>
              <a:ext cx="18288" cy="1161288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71B44A8-2C9C-645D-6E08-E3BBB7CC64B6}"/>
                </a:ext>
              </a:extLst>
            </p:cNvPr>
            <p:cNvSpPr/>
            <p:nvPr/>
          </p:nvSpPr>
          <p:spPr>
            <a:xfrm>
              <a:off x="4102540" y="604227"/>
              <a:ext cx="18288" cy="1161288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BEB066-E376-7591-AA41-693FA7BC7E01}"/>
              </a:ext>
            </a:extLst>
          </p:cNvPr>
          <p:cNvGrpSpPr/>
          <p:nvPr/>
        </p:nvGrpSpPr>
        <p:grpSpPr>
          <a:xfrm>
            <a:off x="6878052" y="2285816"/>
            <a:ext cx="4674318" cy="2330267"/>
            <a:chOff x="5228192" y="1128399"/>
            <a:chExt cx="4717148" cy="18258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" name="Picture 16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7FEB816B-3A82-DD69-A60D-8DFA7A0B3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81640"/>
            <a:stretch/>
          </p:blipFill>
          <p:spPr>
            <a:xfrm>
              <a:off x="5228192" y="1128399"/>
              <a:ext cx="4717148" cy="844780"/>
            </a:xfrm>
            <a:prstGeom prst="rect">
              <a:avLst/>
            </a:prstGeom>
          </p:spPr>
        </p:pic>
        <p:pic>
          <p:nvPicPr>
            <p:cNvPr id="22" name="Picture 21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478BF620-3B92-58A7-F2DD-82A0123013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4737" b="2409"/>
            <a:stretch/>
          </p:blipFill>
          <p:spPr>
            <a:xfrm>
              <a:off x="5228192" y="1902655"/>
              <a:ext cx="4717148" cy="105155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90BD19-30F8-7799-BBDD-9EFA8508E6BE}"/>
              </a:ext>
            </a:extLst>
          </p:cNvPr>
          <p:cNvGrpSpPr/>
          <p:nvPr/>
        </p:nvGrpSpPr>
        <p:grpSpPr>
          <a:xfrm>
            <a:off x="5705601" y="4663870"/>
            <a:ext cx="4823396" cy="2013023"/>
            <a:chOff x="7945649" y="1530816"/>
            <a:chExt cx="4270307" cy="230951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Picture 8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18F8B988-89E0-30FE-4074-21446D667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82389"/>
            <a:stretch/>
          </p:blipFill>
          <p:spPr>
            <a:xfrm>
              <a:off x="7945649" y="1530816"/>
              <a:ext cx="4270307" cy="1021795"/>
            </a:xfrm>
            <a:prstGeom prst="rect">
              <a:avLst/>
            </a:prstGeom>
          </p:spPr>
        </p:pic>
        <p:pic>
          <p:nvPicPr>
            <p:cNvPr id="24" name="Picture 23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C6D22CBC-9037-406D-E5D7-423CEE450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76282"/>
            <a:stretch/>
          </p:blipFill>
          <p:spPr>
            <a:xfrm>
              <a:off x="7945649" y="2464201"/>
              <a:ext cx="4270307" cy="1376126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CC79DB2-942F-FAD9-89E7-86E8C4C32CE1}"/>
              </a:ext>
            </a:extLst>
          </p:cNvPr>
          <p:cNvGrpSpPr/>
          <p:nvPr/>
        </p:nvGrpSpPr>
        <p:grpSpPr>
          <a:xfrm>
            <a:off x="5689723" y="257911"/>
            <a:ext cx="4868322" cy="1893680"/>
            <a:chOff x="977900" y="2565400"/>
            <a:chExt cx="7772400" cy="3120617"/>
          </a:xfrm>
          <a:effectLst/>
        </p:grpSpPr>
        <p:pic>
          <p:nvPicPr>
            <p:cNvPr id="29" name="Picture 28" descr="A bar code with numbers and lines&#10;&#10;Description automatically generated with medium confidence">
              <a:extLst>
                <a:ext uri="{FF2B5EF4-FFF2-40B4-BE49-F238E27FC236}">
                  <a16:creationId xmlns:a16="http://schemas.microsoft.com/office/drawing/2014/main" id="{37F3350C-6433-E5A9-2526-A543D8F81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900" y="2565400"/>
              <a:ext cx="7772400" cy="1311471"/>
            </a:xfrm>
            <a:prstGeom prst="rect">
              <a:avLst/>
            </a:prstGeom>
          </p:spPr>
        </p:pic>
        <p:pic>
          <p:nvPicPr>
            <p:cNvPr id="31" name="Picture 30" descr="A white background with black lines&#10;&#10;Description automatically generated with medium confidence">
              <a:extLst>
                <a:ext uri="{FF2B5EF4-FFF2-40B4-BE49-F238E27FC236}">
                  <a16:creationId xmlns:a16="http://schemas.microsoft.com/office/drawing/2014/main" id="{1DB8FD83-A41A-267F-50DA-8DAE894ED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b="33472"/>
            <a:stretch/>
          </p:blipFill>
          <p:spPr>
            <a:xfrm>
              <a:off x="977900" y="3876874"/>
              <a:ext cx="7772400" cy="1809143"/>
            </a:xfrm>
            <a:prstGeom prst="rect">
              <a:avLst/>
            </a:prstGeom>
            <a:effectLst/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1F10A88-18DB-C447-54ED-5998AC7C1597}"/>
              </a:ext>
            </a:extLst>
          </p:cNvPr>
          <p:cNvSpPr/>
          <p:nvPr/>
        </p:nvSpPr>
        <p:spPr>
          <a:xfrm>
            <a:off x="1249907" y="537191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3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6491A6F-2E83-19D0-A007-8DE39DAF936A}"/>
              </a:ext>
            </a:extLst>
          </p:cNvPr>
          <p:cNvGrpSpPr/>
          <p:nvPr/>
        </p:nvGrpSpPr>
        <p:grpSpPr>
          <a:xfrm>
            <a:off x="-260889" y="511342"/>
            <a:ext cx="5963857" cy="5835316"/>
            <a:chOff x="-212761" y="252661"/>
            <a:chExt cx="6697581" cy="642486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CCC314C-70D8-F7A6-0D43-63BFDC89C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12761" y="252661"/>
              <a:ext cx="6697581" cy="1195137"/>
            </a:xfrm>
            <a:prstGeom prst="rect">
              <a:avLst/>
            </a:prstGeom>
          </p:spPr>
        </p:pic>
        <p:pic>
          <p:nvPicPr>
            <p:cNvPr id="3" name="Picture 2" descr="A grid with a light shining through&#10;&#10;Description automatically generated with medium confidence">
              <a:extLst>
                <a:ext uri="{FF2B5EF4-FFF2-40B4-BE49-F238E27FC236}">
                  <a16:creationId xmlns:a16="http://schemas.microsoft.com/office/drawing/2014/main" id="{7B5E3563-3E0E-F247-A8A6-DD004900C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776" y="1309925"/>
              <a:ext cx="5374508" cy="536760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B23F2CD-A3AA-83AF-ACD9-99E56D5EE53C}"/>
              </a:ext>
            </a:extLst>
          </p:cNvPr>
          <p:cNvPicPr>
            <a:picLocks/>
          </p:cNvPicPr>
          <p:nvPr/>
        </p:nvPicPr>
        <p:blipFill>
          <a:blip r:embed="rId5"/>
          <a:srcRect b="19252"/>
          <a:stretch/>
        </p:blipFill>
        <p:spPr>
          <a:xfrm>
            <a:off x="5976489" y="448594"/>
            <a:ext cx="5335220" cy="18743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6BAAAD1-2F83-06AE-50C6-B3043676BC38}"/>
              </a:ext>
            </a:extLst>
          </p:cNvPr>
          <p:cNvSpPr/>
          <p:nvPr/>
        </p:nvSpPr>
        <p:spPr>
          <a:xfrm>
            <a:off x="1237874" y="511342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CC43574-2499-A223-14BB-18AF3A6C05FF}"/>
              </a:ext>
            </a:extLst>
          </p:cNvPr>
          <p:cNvPicPr>
            <a:picLocks/>
          </p:cNvPicPr>
          <p:nvPr/>
        </p:nvPicPr>
        <p:blipFill>
          <a:blip r:embed="rId6"/>
          <a:srcRect b="21926"/>
          <a:stretch/>
        </p:blipFill>
        <p:spPr>
          <a:xfrm>
            <a:off x="5976488" y="2586426"/>
            <a:ext cx="5335221" cy="18743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49D2B64-C8B2-EA99-8FCA-FD2CAC618BDA}"/>
              </a:ext>
            </a:extLst>
          </p:cNvPr>
          <p:cNvSpPr/>
          <p:nvPr/>
        </p:nvSpPr>
        <p:spPr>
          <a:xfrm>
            <a:off x="1477911" y="511342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6214D7-2C5B-E737-F496-DAD624000CB5}"/>
              </a:ext>
            </a:extLst>
          </p:cNvPr>
          <p:cNvPicPr>
            <a:picLocks/>
          </p:cNvPicPr>
          <p:nvPr/>
        </p:nvPicPr>
        <p:blipFill>
          <a:blip r:embed="rId7"/>
          <a:srcRect b="29279"/>
          <a:stretch/>
        </p:blipFill>
        <p:spPr>
          <a:xfrm>
            <a:off x="5976489" y="4663099"/>
            <a:ext cx="5335221" cy="18743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748E234-EC92-E05D-956A-1C7CE0CA9EC9}"/>
              </a:ext>
            </a:extLst>
          </p:cNvPr>
          <p:cNvSpPr/>
          <p:nvPr/>
        </p:nvSpPr>
        <p:spPr>
          <a:xfrm>
            <a:off x="2496584" y="511342"/>
            <a:ext cx="18288" cy="116128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862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C560A-821B-4E72-5D2B-D00182172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B6BED-7873-2DD4-BFA9-31FE546DC9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10/24/2024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9AB512-EE72-5866-872E-CB29B3C057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251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ed and blue squares&#10;&#10;Description automatically generated">
            <a:extLst>
              <a:ext uri="{FF2B5EF4-FFF2-40B4-BE49-F238E27FC236}">
                <a16:creationId xmlns:a16="http://schemas.microsoft.com/office/drawing/2014/main" id="{9E771A6B-7DC9-31AD-B68C-08752CFE9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1" y="1469237"/>
            <a:ext cx="4825036" cy="49144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6B8E7F-7443-6873-36B1-B0FA9A4DCAC1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Intra-Chromosomal Interactions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FBDB31-4A6D-C744-9A40-589F0DA72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046217"/>
              </p:ext>
            </p:extLst>
          </p:nvPr>
        </p:nvGraphicFramePr>
        <p:xfrm>
          <a:off x="5874022" y="2030533"/>
          <a:ext cx="5486400" cy="4337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96611588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9301198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7173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37790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35162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8135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686684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01710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360413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760730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325413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759017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794280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795282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798317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9338440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294636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250477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798705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245115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13241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6465098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547362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790895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93900000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915401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30379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5362457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4892987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257251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6907054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982600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87100000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8592055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9405047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86900000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87000000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956212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127700000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970442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9535376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126400000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126500000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098032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126700000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127500000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127600000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168446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14800000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chr8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15400000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5533874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B0303262-1292-EB73-5AC3-E833D428D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9584" y="1035641"/>
            <a:ext cx="6023606" cy="4335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89F5B5A-D0C2-6C75-BFEA-C8F562C45005}"/>
              </a:ext>
            </a:extLst>
          </p:cNvPr>
          <p:cNvSpPr txBox="1"/>
          <p:nvPr/>
        </p:nvSpPr>
        <p:spPr>
          <a:xfrm>
            <a:off x="6139543" y="1458686"/>
            <a:ext cx="166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logFC</a:t>
            </a:r>
            <a:r>
              <a:rPr lang="en-US" dirty="0"/>
              <a:t> &gt; 2, chr8</a:t>
            </a:r>
          </a:p>
        </p:txBody>
      </p:sp>
    </p:spTree>
    <p:extLst>
      <p:ext uri="{BB962C8B-B14F-4D97-AF65-F5344CB8AC3E}">
        <p14:creationId xmlns:p14="http://schemas.microsoft.com/office/powerpoint/2010/main" val="38922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838D8-B089-99A0-3990-ABE7FBDEB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Conservation of TAD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821B59-6C2A-4DD5-377A-403224920E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443060" y="1375565"/>
            <a:ext cx="5879645" cy="391976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684660-CC60-5F77-6BB9-6C6FAC3DC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1712" y="592801"/>
            <a:ext cx="4216653" cy="4216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696BB9-C119-A79B-AF24-67312AC50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9286" y="592801"/>
            <a:ext cx="4216653" cy="421665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957301D-42DA-33AA-7DDE-0D06703EF37B}"/>
              </a:ext>
            </a:extLst>
          </p:cNvPr>
          <p:cNvGrpSpPr/>
          <p:nvPr/>
        </p:nvGrpSpPr>
        <p:grpSpPr>
          <a:xfrm>
            <a:off x="1323274" y="4833901"/>
            <a:ext cx="2488461" cy="1658974"/>
            <a:chOff x="1686866" y="5021008"/>
            <a:chExt cx="2488461" cy="1658974"/>
          </a:xfrm>
        </p:grpSpPr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C63277B4-11BE-0DF0-2A81-989F34F9A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86866" y="5021008"/>
              <a:ext cx="2488461" cy="165897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DB3A95-0B6D-FC80-8C3C-4EA745D0BE07}"/>
                </a:ext>
              </a:extLst>
            </p:cNvPr>
            <p:cNvSpPr txBox="1"/>
            <p:nvPr/>
          </p:nvSpPr>
          <p:spPr>
            <a:xfrm>
              <a:off x="2468880" y="5250211"/>
              <a:ext cx="161848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2005 TADs identified from WT in 100k resolution by </a:t>
              </a:r>
              <a:r>
                <a:rPr lang="en-US" sz="1000" dirty="0" err="1"/>
                <a:t>HiCExplorer</a:t>
              </a:r>
              <a:r>
                <a:rPr lang="en-US" sz="1000" dirty="0"/>
                <a:t>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86C9807-7137-B33E-528E-A80383B5A94C}"/>
              </a:ext>
            </a:extLst>
          </p:cNvPr>
          <p:cNvGrpSpPr/>
          <p:nvPr/>
        </p:nvGrpSpPr>
        <p:grpSpPr>
          <a:xfrm>
            <a:off x="4687819" y="5116861"/>
            <a:ext cx="7772400" cy="1023461"/>
            <a:chOff x="4687819" y="5116861"/>
            <a:chExt cx="7772400" cy="102346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9B7E069-3086-AD59-CEC6-58B7D7E18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87819" y="5116861"/>
              <a:ext cx="7772400" cy="77724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ECCE2D-AF83-CC6E-69FF-763A9E06AA5D}"/>
                </a:ext>
              </a:extLst>
            </p:cNvPr>
            <p:cNvSpPr txBox="1"/>
            <p:nvPr/>
          </p:nvSpPr>
          <p:spPr>
            <a:xfrm>
              <a:off x="6861050" y="5894101"/>
              <a:ext cx="342593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/>
                <a:t>HiC</a:t>
              </a:r>
              <a:r>
                <a:rPr lang="en-US" sz="1000" dirty="0"/>
                <a:t> (top) </a:t>
              </a:r>
              <a:r>
                <a:rPr lang="en-US" sz="1000" dirty="0" err="1"/>
                <a:t>HiChIP</a:t>
              </a:r>
              <a:r>
                <a:rPr lang="en-US" sz="1000" dirty="0"/>
                <a:t>(bottom) </a:t>
              </a:r>
              <a:r>
                <a:rPr lang="en-US" sz="1000" dirty="0">
                  <a:solidFill>
                    <a:srgbClr val="FE3AE6"/>
                  </a:solidFill>
                </a:rPr>
                <a:t>A</a:t>
              </a:r>
              <a:r>
                <a:rPr lang="en-US" sz="1000" dirty="0"/>
                <a:t>/</a:t>
              </a:r>
              <a:r>
                <a:rPr lang="en-US" sz="1000" dirty="0">
                  <a:solidFill>
                    <a:schemeClr val="bg1">
                      <a:lumMod val="50000"/>
                    </a:schemeClr>
                  </a:solidFill>
                </a:rPr>
                <a:t>B</a:t>
              </a:r>
              <a:r>
                <a:rPr lang="en-US" sz="1000" dirty="0"/>
                <a:t> distribution on the chromosome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5962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719C5-C7ED-47E2-3C85-4C5DDCA24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E157B7-9041-2595-E663-7EEB2A73E79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Intra-Chromosomal Interactions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A17A9D-F76F-C0CB-4877-15F81590B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110538"/>
              </p:ext>
            </p:extLst>
          </p:nvPr>
        </p:nvGraphicFramePr>
        <p:xfrm>
          <a:off x="6095999" y="2227693"/>
          <a:ext cx="2873004" cy="3770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834">
                  <a:extLst>
                    <a:ext uri="{9D8B030D-6E8A-4147-A177-3AD203B41FA5}">
                      <a16:colId xmlns:a16="http://schemas.microsoft.com/office/drawing/2014/main" val="2966115880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793011982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1471734132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1573779067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1835162305"/>
                    </a:ext>
                  </a:extLst>
                </a:gridCol>
                <a:gridCol w="478834">
                  <a:extLst>
                    <a:ext uri="{9D8B030D-6E8A-4147-A177-3AD203B41FA5}">
                      <a16:colId xmlns:a16="http://schemas.microsoft.com/office/drawing/2014/main" val="2828135637"/>
                    </a:ext>
                  </a:extLst>
                </a:gridCol>
              </a:tblGrid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686684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017105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6621358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198929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930508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069024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002509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077037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533879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946279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227848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8916995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45402281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78211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61100000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923972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5246936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8863622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758337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6738441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301925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64694891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59500000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2148764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0015457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360413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7607302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3254139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48400000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7590173"/>
                  </a:ext>
                </a:extLst>
              </a:tr>
              <a:tr h="134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7942801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642948F-483A-05CA-7B94-D43873D96612}"/>
              </a:ext>
            </a:extLst>
          </p:cNvPr>
          <p:cNvSpPr txBox="1"/>
          <p:nvPr/>
        </p:nvSpPr>
        <p:spPr>
          <a:xfrm>
            <a:off x="6139543" y="1458686"/>
            <a:ext cx="1664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logFC</a:t>
            </a:r>
            <a:r>
              <a:rPr lang="en-US" dirty="0"/>
              <a:t> &gt; 2, chr7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6B552FC-26EF-1BD6-37BC-BE44F90B7A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244473"/>
              </p:ext>
            </p:extLst>
          </p:nvPr>
        </p:nvGraphicFramePr>
        <p:xfrm>
          <a:off x="9144000" y="2227700"/>
          <a:ext cx="2969448" cy="3770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4908">
                  <a:extLst>
                    <a:ext uri="{9D8B030D-6E8A-4147-A177-3AD203B41FA5}">
                      <a16:colId xmlns:a16="http://schemas.microsoft.com/office/drawing/2014/main" val="1239720716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121210354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1351400662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1673619473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3785153800"/>
                    </a:ext>
                  </a:extLst>
                </a:gridCol>
                <a:gridCol w="494908">
                  <a:extLst>
                    <a:ext uri="{9D8B030D-6E8A-4147-A177-3AD203B41FA5}">
                      <a16:colId xmlns:a16="http://schemas.microsoft.com/office/drawing/2014/main" val="2412537319"/>
                    </a:ext>
                  </a:extLst>
                </a:gridCol>
              </a:tblGrid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8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934136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7383025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08320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947488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5273015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545071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521156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5824397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80471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4335051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346341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2998722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3590749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668987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9175983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4769120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9917138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403610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5527045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20459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65451167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463482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7726956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47400000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8958805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47700000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48100000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490477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52600000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52700000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249064"/>
                  </a:ext>
                </a:extLst>
              </a:tr>
              <a:tr h="139642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48200000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chr7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48500000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9359668"/>
                  </a:ext>
                </a:extLst>
              </a:tr>
            </a:tbl>
          </a:graphicData>
        </a:graphic>
      </p:graphicFrame>
      <p:pic>
        <p:nvPicPr>
          <p:cNvPr id="7" name="Picture 6" descr="A screen shot of a grid&#10;&#10;Description automatically generated">
            <a:extLst>
              <a:ext uri="{FF2B5EF4-FFF2-40B4-BE49-F238E27FC236}">
                <a16:creationId xmlns:a16="http://schemas.microsoft.com/office/drawing/2014/main" id="{4CFC0675-656F-DBA2-0147-18733218F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99" y="1458686"/>
            <a:ext cx="5005204" cy="499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50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C8AAE8-CE40-F3E5-D063-E39849719DE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Intra-Chromosomal Interactions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FC458D-3EB9-ACBB-C6F1-386C3F261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664184"/>
              </p:ext>
            </p:extLst>
          </p:nvPr>
        </p:nvGraphicFramePr>
        <p:xfrm>
          <a:off x="6215813" y="2025136"/>
          <a:ext cx="5486400" cy="385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96611588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9301198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47173413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5737790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8351623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28135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  <a:endParaRPr lang="en-US" sz="10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6374" marR="6374" marT="63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END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8686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61900000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62000000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439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112000000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112100000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112200000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2046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112400000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112500000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112600000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3137136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117200000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53801710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400360413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11760730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99000000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16325413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118600000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44759017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117100000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09794280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627952829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113300000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887983171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98900000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693384408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112700000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012946360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118600000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872504775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112700000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31798705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113600000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113700000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118300000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118400000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18245115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39300000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39500000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4013241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39300000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86465098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113000000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2395473626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119800000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119900000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120200000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497908953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114000000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chr4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114200000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40915401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38400000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chr7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1463037972"/>
                  </a:ext>
                </a:extLst>
              </a:tr>
              <a:tr h="116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120100000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chr13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120200000</a:t>
                      </a:r>
                    </a:p>
                  </a:txBody>
                  <a:tcPr marL="7821" marR="7821" marT="78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120300000</a:t>
                      </a:r>
                    </a:p>
                  </a:txBody>
                  <a:tcPr marL="7821" marR="7821" marT="7821" marB="0" anchor="b"/>
                </a:tc>
                <a:extLst>
                  <a:ext uri="{0D108BD9-81ED-4DB2-BD59-A6C34878D82A}">
                    <a16:rowId xmlns:a16="http://schemas.microsoft.com/office/drawing/2014/main" val="3895362457"/>
                  </a:ext>
                </a:extLst>
              </a:tr>
            </a:tbl>
          </a:graphicData>
        </a:graphic>
      </p:graphicFrame>
      <p:pic>
        <p:nvPicPr>
          <p:cNvPr id="12" name="Picture 11" descr="A screen shot of a graph&#10;&#10;Description automatically generated">
            <a:extLst>
              <a:ext uri="{FF2B5EF4-FFF2-40B4-BE49-F238E27FC236}">
                <a16:creationId xmlns:a16="http://schemas.microsoft.com/office/drawing/2014/main" id="{1ACF3153-3B16-61E6-1351-5CE7BC006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1" y="1436637"/>
            <a:ext cx="5083698" cy="50291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C3857E1-482A-2DEB-2745-E183A5B9B63E}"/>
              </a:ext>
            </a:extLst>
          </p:cNvPr>
          <p:cNvSpPr txBox="1"/>
          <p:nvPr/>
        </p:nvSpPr>
        <p:spPr>
          <a:xfrm>
            <a:off x="6139543" y="1458686"/>
            <a:ext cx="1182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logFC</a:t>
            </a:r>
            <a:r>
              <a:rPr lang="en-US" dirty="0"/>
              <a:t> &lt; -2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B51C1-8473-D513-FFBD-5C2D16FC2A70}"/>
              </a:ext>
            </a:extLst>
          </p:cNvPr>
          <p:cNvSpPr txBox="1"/>
          <p:nvPr/>
        </p:nvSpPr>
        <p:spPr>
          <a:xfrm>
            <a:off x="530942" y="648866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chr13</a:t>
            </a:r>
          </a:p>
        </p:txBody>
      </p:sp>
    </p:spTree>
    <p:extLst>
      <p:ext uri="{BB962C8B-B14F-4D97-AF65-F5344CB8AC3E}">
        <p14:creationId xmlns:p14="http://schemas.microsoft.com/office/powerpoint/2010/main" val="474398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E996F-A85B-EA18-125A-D4548CE00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9BBE6-A0C4-647E-0396-C4C563660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10/30/2024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6CD590-CF85-F61D-F50D-91F922648C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46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31BE27-C95C-7AE2-3A97-39243FE843C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RNA-SEQ LR vs SR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5E1AF3-0D1E-AAE0-0FCE-EA246516D3C2}"/>
              </a:ext>
            </a:extLst>
          </p:cNvPr>
          <p:cNvSpPr txBox="1"/>
          <p:nvPr/>
        </p:nvSpPr>
        <p:spPr>
          <a:xfrm>
            <a:off x="160020" y="6417250"/>
            <a:ext cx="266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Protein coding gene CPM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75FFA49-C34D-0314-311B-E2E917B16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9475" y="1965007"/>
            <a:ext cx="5017770" cy="3345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B17F30-03A1-2948-6055-631E96BD2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690" y="1365885"/>
            <a:ext cx="4543425" cy="45434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77CE141-8AC7-0939-41D3-5A17D3F00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530" y="1365885"/>
            <a:ext cx="4543426" cy="454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54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BD5691-A72D-E455-B2DA-3BDFE68E0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3436"/>
            <a:ext cx="5463540" cy="3642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5B72F5-99E2-CEE2-6F02-254578865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1385" y="2223436"/>
            <a:ext cx="5463540" cy="3642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9BB950-9FD3-6AAB-4204-DB7D12C5BE82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Reads MA Plots</a:t>
            </a:r>
          </a:p>
        </p:txBody>
      </p:sp>
    </p:spTree>
    <p:extLst>
      <p:ext uri="{BB962C8B-B14F-4D97-AF65-F5344CB8AC3E}">
        <p14:creationId xmlns:p14="http://schemas.microsoft.com/office/powerpoint/2010/main" val="3110694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7AFB1BE-CC97-1F7D-ADA0-56757CDDE143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Reads MA Plots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B6BD7AB-6322-5B81-91E1-AA5E566D2BB0}"/>
              </a:ext>
            </a:extLst>
          </p:cNvPr>
          <p:cNvGrpSpPr/>
          <p:nvPr/>
        </p:nvGrpSpPr>
        <p:grpSpPr>
          <a:xfrm>
            <a:off x="7221084" y="5766625"/>
            <a:ext cx="1871939" cy="1052948"/>
            <a:chOff x="7682862" y="5395469"/>
            <a:chExt cx="1871939" cy="105294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5A488E1-273B-D65D-ECCC-55CC1551EA23}"/>
                </a:ext>
              </a:extLst>
            </p:cNvPr>
            <p:cNvGrpSpPr/>
            <p:nvPr/>
          </p:nvGrpSpPr>
          <p:grpSpPr>
            <a:xfrm>
              <a:off x="7682862" y="5802086"/>
              <a:ext cx="1871939" cy="646331"/>
              <a:chOff x="1521933" y="5678269"/>
              <a:chExt cx="1871939" cy="646331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48A6B78-9D18-BCB4-F424-B950B9FC6823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C0097DF-F98D-9913-AB46-44AAB55EB9C9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FFB4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F543C84-B1AD-4932-BEFE-DF0879D74920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12684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D/WT &gt; 2</a:t>
                </a:r>
              </a:p>
              <a:p>
                <a:r>
                  <a:rPr lang="en-US" dirty="0"/>
                  <a:t>D/WT &lt; 0.5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D804F1-F940-ABCB-43FB-5BEBDE2B113D}"/>
                </a:ext>
              </a:extLst>
            </p:cNvPr>
            <p:cNvSpPr txBox="1"/>
            <p:nvPr/>
          </p:nvSpPr>
          <p:spPr>
            <a:xfrm>
              <a:off x="7785732" y="5395469"/>
              <a:ext cx="15077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ChIP</a:t>
              </a:r>
              <a:r>
                <a:rPr lang="en-US" sz="1400" dirty="0"/>
                <a:t>-Seq Signals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527A709-9718-C14D-360C-570366CF75BF}"/>
              </a:ext>
            </a:extLst>
          </p:cNvPr>
          <p:cNvGrpSpPr/>
          <p:nvPr/>
        </p:nvGrpSpPr>
        <p:grpSpPr>
          <a:xfrm>
            <a:off x="1475915" y="5865465"/>
            <a:ext cx="1623064" cy="954108"/>
            <a:chOff x="1615576" y="1039324"/>
            <a:chExt cx="1623064" cy="95410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DED7491-0E86-52AA-71AE-E2FE9774D234}"/>
                </a:ext>
              </a:extLst>
            </p:cNvPr>
            <p:cNvGrpSpPr/>
            <p:nvPr/>
          </p:nvGrpSpPr>
          <p:grpSpPr>
            <a:xfrm>
              <a:off x="1823658" y="1347101"/>
              <a:ext cx="927578" cy="646331"/>
              <a:chOff x="1521933" y="5678269"/>
              <a:chExt cx="927578" cy="64633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5C996AE-BE81-DD2A-5972-7DC46E9B664A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rgbClr val="40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E55CA8-6E90-AD7A-BFE3-5590F6FE5D22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2601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E3FC1B-F6F6-3DEB-2157-D57524933E12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3241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  <a:p>
                <a:r>
                  <a:rPr lang="en-US" dirty="0"/>
                  <a:t>B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E3F2594-F29E-FB24-7146-DA82D152E958}"/>
                </a:ext>
              </a:extLst>
            </p:cNvPr>
            <p:cNvSpPr txBox="1"/>
            <p:nvPr/>
          </p:nvSpPr>
          <p:spPr>
            <a:xfrm>
              <a:off x="1615576" y="1039324"/>
              <a:ext cx="16230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AB Compartment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B8FC454-3B95-BBF7-21ED-4EEBFFF2DDEC}"/>
              </a:ext>
            </a:extLst>
          </p:cNvPr>
          <p:cNvSpPr txBox="1"/>
          <p:nvPr/>
        </p:nvSpPr>
        <p:spPr>
          <a:xfrm>
            <a:off x="5422965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F2382-3D34-46F3-6821-845F28D840F2}"/>
              </a:ext>
            </a:extLst>
          </p:cNvPr>
          <p:cNvSpPr txBox="1"/>
          <p:nvPr/>
        </p:nvSpPr>
        <p:spPr>
          <a:xfrm>
            <a:off x="9566910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H3K9me3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92A24453-854A-6938-A3FD-D1D26CD1C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756" y="2168760"/>
            <a:ext cx="4609919" cy="307327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AD9CB7F-BDC4-BDB2-6D48-21B9C5D7A464}"/>
              </a:ext>
            </a:extLst>
          </p:cNvPr>
          <p:cNvSpPr txBox="1"/>
          <p:nvPr/>
        </p:nvSpPr>
        <p:spPr>
          <a:xfrm>
            <a:off x="1748517" y="5085374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A/B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64853BD-3F69-5019-8304-E795DF0BA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369" y="2178810"/>
            <a:ext cx="4619262" cy="30795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80A8B33-EB32-E417-36A3-7E82202DC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0971" y="2162531"/>
            <a:ext cx="4619262" cy="307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419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9FCCD1-042B-2814-D71B-DCB1E67E756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Reads MA Plots (Singleton Only)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FF09F8-4AE9-BFA7-0AF3-3BBD17073798}"/>
              </a:ext>
            </a:extLst>
          </p:cNvPr>
          <p:cNvSpPr txBox="1"/>
          <p:nvPr/>
        </p:nvSpPr>
        <p:spPr>
          <a:xfrm>
            <a:off x="1748517" y="5085374"/>
            <a:ext cx="538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A/B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A69174-0F2E-D519-8EF6-3EA8C740F097}"/>
              </a:ext>
            </a:extLst>
          </p:cNvPr>
          <p:cNvSpPr txBox="1"/>
          <p:nvPr/>
        </p:nvSpPr>
        <p:spPr>
          <a:xfrm>
            <a:off x="5422965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76DE2F-3DF7-838F-B21F-B37675FFC0EF}"/>
              </a:ext>
            </a:extLst>
          </p:cNvPr>
          <p:cNvSpPr txBox="1"/>
          <p:nvPr/>
        </p:nvSpPr>
        <p:spPr>
          <a:xfrm>
            <a:off x="9566910" y="5085374"/>
            <a:ext cx="116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H3K9me3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25A9FB-17AA-5115-8979-7B0AC6EA375E}"/>
              </a:ext>
            </a:extLst>
          </p:cNvPr>
          <p:cNvGrpSpPr/>
          <p:nvPr/>
        </p:nvGrpSpPr>
        <p:grpSpPr>
          <a:xfrm>
            <a:off x="7221084" y="5766625"/>
            <a:ext cx="1871939" cy="1052948"/>
            <a:chOff x="7682862" y="5395469"/>
            <a:chExt cx="1871939" cy="105294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3FAF6A5-B366-5DF8-6609-5C355C7F84CA}"/>
                </a:ext>
              </a:extLst>
            </p:cNvPr>
            <p:cNvGrpSpPr/>
            <p:nvPr/>
          </p:nvGrpSpPr>
          <p:grpSpPr>
            <a:xfrm>
              <a:off x="7682862" y="5802086"/>
              <a:ext cx="1871939" cy="646331"/>
              <a:chOff x="1521933" y="5678269"/>
              <a:chExt cx="1871939" cy="64633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8D9B8C87-495E-74DA-6214-FD91F4B6CE46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C3F7C30-EB06-EA2E-A1C5-FCEEDEEF503F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FFB4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84145BA-AAAA-ED9A-BEE8-C790B2FF23B2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126848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D/WT &gt; 2</a:t>
                </a:r>
              </a:p>
              <a:p>
                <a:r>
                  <a:rPr lang="en-US" dirty="0"/>
                  <a:t>D/WT &lt; 0.5</a:t>
                </a: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0674CC-B6C7-FEC6-E9F1-B66050BF2DAA}"/>
                </a:ext>
              </a:extLst>
            </p:cNvPr>
            <p:cNvSpPr txBox="1"/>
            <p:nvPr/>
          </p:nvSpPr>
          <p:spPr>
            <a:xfrm>
              <a:off x="7785732" y="5395469"/>
              <a:ext cx="15077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ChIP</a:t>
              </a:r>
              <a:r>
                <a:rPr lang="en-US" sz="1400" dirty="0"/>
                <a:t>-Seq Signals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F59408-3146-765B-706D-35FCB73B3998}"/>
              </a:ext>
            </a:extLst>
          </p:cNvPr>
          <p:cNvGrpSpPr/>
          <p:nvPr/>
        </p:nvGrpSpPr>
        <p:grpSpPr>
          <a:xfrm>
            <a:off x="1475915" y="5865465"/>
            <a:ext cx="1623064" cy="954108"/>
            <a:chOff x="1615576" y="1039324"/>
            <a:chExt cx="1623064" cy="95410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D4E8D4E-32B0-782A-23E4-B370D00ACE21}"/>
                </a:ext>
              </a:extLst>
            </p:cNvPr>
            <p:cNvGrpSpPr/>
            <p:nvPr/>
          </p:nvGrpSpPr>
          <p:grpSpPr>
            <a:xfrm>
              <a:off x="1823658" y="1347101"/>
              <a:ext cx="927578" cy="646331"/>
              <a:chOff x="1521933" y="5678269"/>
              <a:chExt cx="927578" cy="646331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2E961C1-576A-A632-626D-51B881DFCDBB}"/>
                  </a:ext>
                </a:extLst>
              </p:cNvPr>
              <p:cNvSpPr/>
              <p:nvPr/>
            </p:nvSpPr>
            <p:spPr>
              <a:xfrm>
                <a:off x="1521933" y="5715684"/>
                <a:ext cx="411207" cy="228600"/>
              </a:xfrm>
              <a:prstGeom prst="rect">
                <a:avLst/>
              </a:prstGeom>
              <a:solidFill>
                <a:srgbClr val="40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21E1BEE3-3513-795B-5494-7CF657412453}"/>
                  </a:ext>
                </a:extLst>
              </p:cNvPr>
              <p:cNvSpPr/>
              <p:nvPr/>
            </p:nvSpPr>
            <p:spPr>
              <a:xfrm>
                <a:off x="1521933" y="6010952"/>
                <a:ext cx="411207" cy="228600"/>
              </a:xfrm>
              <a:prstGeom prst="rect">
                <a:avLst/>
              </a:prstGeom>
              <a:solidFill>
                <a:srgbClr val="2601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0206FE-6426-97CC-9341-25EE9315FFBA}"/>
                  </a:ext>
                </a:extLst>
              </p:cNvPr>
              <p:cNvSpPr txBox="1"/>
              <p:nvPr/>
            </p:nvSpPr>
            <p:spPr>
              <a:xfrm>
                <a:off x="2125383" y="5678269"/>
                <a:ext cx="3241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  <a:p>
                <a:r>
                  <a:rPr lang="en-US" dirty="0"/>
                  <a:t>B</a:t>
                </a: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68CBCE-B197-2750-8232-DD313B031ADF}"/>
                </a:ext>
              </a:extLst>
            </p:cNvPr>
            <p:cNvSpPr txBox="1"/>
            <p:nvPr/>
          </p:nvSpPr>
          <p:spPr>
            <a:xfrm>
              <a:off x="1615576" y="1039324"/>
              <a:ext cx="16230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dirty="0"/>
                <a:t>AB Compartment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1218FEF5-A7EA-ADC2-4884-DD6DC3C4A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0020" y="2201820"/>
            <a:ext cx="4459608" cy="297307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8E8F51B-0B29-416A-1F75-8192F9E54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87" y="2240685"/>
            <a:ext cx="4459608" cy="297307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8E41C4F-112F-7AB8-C28D-403A30EEC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252" y="2240685"/>
            <a:ext cx="4459608" cy="297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42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F1ECF1-629D-A869-306E-A1AF3641F24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D2AE8A-C760-FAED-95A4-C394F3B70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8" y="2403872"/>
            <a:ext cx="3703320" cy="2468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033B00-1297-839E-72A5-373EBC34C114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402FF8-F454-7CAC-DEFC-0A840B5598D1}"/>
              </a:ext>
            </a:extLst>
          </p:cNvPr>
          <p:cNvSpPr txBox="1"/>
          <p:nvPr/>
        </p:nvSpPr>
        <p:spPr>
          <a:xfrm>
            <a:off x="777240" y="4688086"/>
            <a:ext cx="17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 Methylation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9C69A9-08FC-B84E-7465-BB8195604B4C}"/>
              </a:ext>
            </a:extLst>
          </p:cNvPr>
          <p:cNvSpPr txBox="1"/>
          <p:nvPr/>
        </p:nvSpPr>
        <p:spPr>
          <a:xfrm>
            <a:off x="3771553" y="4688086"/>
            <a:ext cx="225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152A61-E7C1-2261-513B-717F7B32D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780" y="2403872"/>
            <a:ext cx="3703320" cy="24688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1019D2-5C62-51B9-B14A-1C8C6F49B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779" y="920115"/>
            <a:ext cx="5463540" cy="54635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A65C65-93C7-CC1D-BCDE-794B411D78DA}"/>
              </a:ext>
            </a:extLst>
          </p:cNvPr>
          <p:cNvSpPr txBox="1"/>
          <p:nvPr/>
        </p:nvSpPr>
        <p:spPr>
          <a:xfrm>
            <a:off x="9051414" y="6214378"/>
            <a:ext cx="468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WT</a:t>
            </a:r>
          </a:p>
        </p:txBody>
      </p:sp>
    </p:spTree>
    <p:extLst>
      <p:ext uri="{BB962C8B-B14F-4D97-AF65-F5344CB8AC3E}">
        <p14:creationId xmlns:p14="http://schemas.microsoft.com/office/powerpoint/2010/main" val="3820383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89851-269F-817C-86F2-087606F2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01F4FC-2EB9-BAF6-C082-B71AE9962385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8C7A95-F6D6-4D1D-2129-816E82E3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8" y="2403872"/>
            <a:ext cx="3703320" cy="2468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971CC3-B91C-6150-06B0-736531EB8967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E2AA51-92FA-3C91-66DD-E15465096B38}"/>
              </a:ext>
            </a:extLst>
          </p:cNvPr>
          <p:cNvSpPr txBox="1"/>
          <p:nvPr/>
        </p:nvSpPr>
        <p:spPr>
          <a:xfrm>
            <a:off x="777240" y="4688086"/>
            <a:ext cx="17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 Methylation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F428B7-54DB-D324-3E30-FB5D54F7C02A}"/>
              </a:ext>
            </a:extLst>
          </p:cNvPr>
          <p:cNvSpPr txBox="1"/>
          <p:nvPr/>
        </p:nvSpPr>
        <p:spPr>
          <a:xfrm>
            <a:off x="3771553" y="4688086"/>
            <a:ext cx="225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CB60F0-9BF1-4602-7691-C77C6D5C2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780" y="2403872"/>
            <a:ext cx="3703320" cy="24688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B54255-F8C7-A28B-5028-034F70372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7009" y="1266020"/>
            <a:ext cx="5111115" cy="51111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3E852D-3111-1D7F-38AF-FA4111B05C0D}"/>
              </a:ext>
            </a:extLst>
          </p:cNvPr>
          <p:cNvSpPr txBox="1"/>
          <p:nvPr/>
        </p:nvSpPr>
        <p:spPr>
          <a:xfrm>
            <a:off x="9051414" y="6214378"/>
            <a:ext cx="4682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WT</a:t>
            </a:r>
          </a:p>
        </p:txBody>
      </p:sp>
    </p:spTree>
    <p:extLst>
      <p:ext uri="{BB962C8B-B14F-4D97-AF65-F5344CB8AC3E}">
        <p14:creationId xmlns:p14="http://schemas.microsoft.com/office/powerpoint/2010/main" val="33272287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E98B8-30FC-9D75-774E-FFEF1B375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F4802E-2CAB-BCFF-7D7C-A1F377894A7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92BE20-CEFC-AD8F-8E62-DC6FB326E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618" y="2403872"/>
            <a:ext cx="3703320" cy="2468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057234-2BD3-43DC-8B6E-EF9ECE2B9E42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B9E6A0-8D34-9478-B734-F635F19BCB54}"/>
              </a:ext>
            </a:extLst>
          </p:cNvPr>
          <p:cNvSpPr txBox="1"/>
          <p:nvPr/>
        </p:nvSpPr>
        <p:spPr>
          <a:xfrm>
            <a:off x="777240" y="4688086"/>
            <a:ext cx="17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TSS Methylation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F69019-038A-9CE1-600A-76CF04D58127}"/>
              </a:ext>
            </a:extLst>
          </p:cNvPr>
          <p:cNvSpPr txBox="1"/>
          <p:nvPr/>
        </p:nvSpPr>
        <p:spPr>
          <a:xfrm>
            <a:off x="3771553" y="4688086"/>
            <a:ext cx="2251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Expression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EC482D1-6164-D356-9430-AA1147B332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4780" y="2403872"/>
            <a:ext cx="3703320" cy="24688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7AD374-6E4B-DA53-E05C-90D84AAB72C2}"/>
              </a:ext>
            </a:extLst>
          </p:cNvPr>
          <p:cNvSpPr txBox="1"/>
          <p:nvPr/>
        </p:nvSpPr>
        <p:spPr>
          <a:xfrm>
            <a:off x="7498839" y="6045101"/>
            <a:ext cx="352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logFC</a:t>
            </a:r>
            <a:r>
              <a:rPr lang="en-US" sz="1600" dirty="0"/>
              <a:t> expression vs delta methylation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F8FC05-4CB8-1072-ABF1-F679A413E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444" y="1137145"/>
            <a:ext cx="5183875" cy="518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55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37F71-6AE6-CC39-3505-58CCD1262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Global Interaction Changes in TAD Scale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D93039-A17C-7DFA-2C36-CBBDDF1C3F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804" y="1813798"/>
            <a:ext cx="4113065" cy="373915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653E4B-E57A-74E8-154B-8CA9F19A3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260" y="1813798"/>
            <a:ext cx="4113066" cy="37391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9D97D73-DFFB-371B-E57F-C2C1C50139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803" y="3016250"/>
            <a:ext cx="2668964" cy="17793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39E74B-8A3E-558F-5B2C-4828C7B969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5782" y="3016249"/>
            <a:ext cx="2668964" cy="17793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0DBB3F3-F458-0593-92B7-92F5C442E999}"/>
              </a:ext>
            </a:extLst>
          </p:cNvPr>
          <p:cNvSpPr txBox="1"/>
          <p:nvPr/>
        </p:nvSpPr>
        <p:spPr>
          <a:xfrm>
            <a:off x="439013" y="1690687"/>
            <a:ext cx="11368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DNMT-TKO VS WT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EDE86F-1C6E-E370-9097-386B542540F2}"/>
              </a:ext>
            </a:extLst>
          </p:cNvPr>
          <p:cNvSpPr txBox="1"/>
          <p:nvPr/>
        </p:nvSpPr>
        <p:spPr>
          <a:xfrm>
            <a:off x="6179038" y="1731122"/>
            <a:ext cx="9909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TET-TKO VS WT</a:t>
            </a:r>
          </a:p>
        </p:txBody>
      </p:sp>
    </p:spTree>
    <p:extLst>
      <p:ext uri="{BB962C8B-B14F-4D97-AF65-F5344CB8AC3E}">
        <p14:creationId xmlns:p14="http://schemas.microsoft.com/office/powerpoint/2010/main" val="3933684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F23112A-858C-3E05-DCC7-4DA02C887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858357"/>
              </p:ext>
            </p:extLst>
          </p:nvPr>
        </p:nvGraphicFramePr>
        <p:xfrm>
          <a:off x="435610" y="2183924"/>
          <a:ext cx="1651000" cy="1828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5500">
                  <a:extLst>
                    <a:ext uri="{9D8B030D-6E8A-4147-A177-3AD203B41FA5}">
                      <a16:colId xmlns:a16="http://schemas.microsoft.com/office/drawing/2014/main" val="1526451103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80547262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WT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50604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count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21168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7621435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mean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59.5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5940295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std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28.7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939413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8992906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25%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40.3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76879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72.3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97945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75%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81.9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96535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max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211123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D75D0E6-B649-C4C8-A06B-B89F5CF927B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Singleton TSS Methylation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C0406B-3118-9132-FC62-29C5FA4AFC51}"/>
              </a:ext>
            </a:extLst>
          </p:cNvPr>
          <p:cNvSpPr txBox="1"/>
          <p:nvPr/>
        </p:nvSpPr>
        <p:spPr>
          <a:xfrm>
            <a:off x="777240" y="1275546"/>
            <a:ext cx="226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Singleton TSS +/- 1kb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4FD434-A97B-9BDC-470F-11484B27C2E5}"/>
              </a:ext>
            </a:extLst>
          </p:cNvPr>
          <p:cNvSpPr txBox="1"/>
          <p:nvPr/>
        </p:nvSpPr>
        <p:spPr>
          <a:xfrm>
            <a:off x="4425836" y="6488668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&lt;25%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144CF0-116D-2AFD-CEB1-7ED79636B822}"/>
              </a:ext>
            </a:extLst>
          </p:cNvPr>
          <p:cNvSpPr txBox="1"/>
          <p:nvPr/>
        </p:nvSpPr>
        <p:spPr>
          <a:xfrm>
            <a:off x="8785232" y="6488668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&gt;75%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82F469B-0526-A64D-1D5D-78AEF0AF1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270" y="1712307"/>
            <a:ext cx="3897630" cy="259842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C4C0A2C-D7B5-EAA7-288B-11145CE65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1051" y="3958204"/>
            <a:ext cx="3891280" cy="25941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5B4E7C9-FB41-413F-A12F-F95956F6B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7560" y="1712307"/>
            <a:ext cx="3897630" cy="259842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802DF22-F504-4AC3-A079-0AB896B0CA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7560" y="4012724"/>
            <a:ext cx="3897630" cy="259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26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F7FCC8-EFF8-1092-8D40-2D3BA40FF17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Probe Design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2EA6EB-5DE3-6760-DF51-4684D5321D82}"/>
              </a:ext>
            </a:extLst>
          </p:cNvPr>
          <p:cNvSpPr txBox="1"/>
          <p:nvPr/>
        </p:nvSpPr>
        <p:spPr>
          <a:xfrm>
            <a:off x="689241" y="1243786"/>
            <a:ext cx="3037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Creation of 40-mer database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737E3CD-CA76-8EA4-E88A-AD78CC448EE5}"/>
              </a:ext>
            </a:extLst>
          </p:cNvPr>
          <p:cNvGrpSpPr/>
          <p:nvPr/>
        </p:nvGrpSpPr>
        <p:grpSpPr>
          <a:xfrm>
            <a:off x="867840" y="2013227"/>
            <a:ext cx="10417820" cy="799850"/>
            <a:chOff x="935580" y="2183138"/>
            <a:chExt cx="10417820" cy="7998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F940DB-9000-EB7E-0A09-E619DC85D88A}"/>
                </a:ext>
              </a:extLst>
            </p:cNvPr>
            <p:cNvSpPr/>
            <p:nvPr/>
          </p:nvSpPr>
          <p:spPr>
            <a:xfrm>
              <a:off x="935580" y="2322753"/>
              <a:ext cx="1054367" cy="52039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AF22C677-C1DD-8BAD-26CE-271FE4102B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9947" y="2582949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CA2FAC8-17B2-91A8-4EE2-9662D25B2F06}"/>
                </a:ext>
              </a:extLst>
            </p:cNvPr>
            <p:cNvSpPr/>
            <p:nvPr/>
          </p:nvSpPr>
          <p:spPr>
            <a:xfrm>
              <a:off x="2569681" y="2259785"/>
              <a:ext cx="1634266" cy="64632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6FD4E628-9E3D-1339-5656-8FDA01F342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00492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F0A11A4-98C6-DF1B-6AB5-F60E0C4522E0}"/>
                </a:ext>
              </a:extLst>
            </p:cNvPr>
            <p:cNvSpPr/>
            <p:nvPr/>
          </p:nvSpPr>
          <p:spPr>
            <a:xfrm>
              <a:off x="4795422" y="2196817"/>
              <a:ext cx="1168512" cy="73583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C36670-C0F4-89D8-1401-18DD7AAC9F13}"/>
                </a:ext>
              </a:extLst>
            </p:cNvPr>
            <p:cNvSpPr txBox="1"/>
            <p:nvPr/>
          </p:nvSpPr>
          <p:spPr>
            <a:xfrm>
              <a:off x="997842" y="2274350"/>
              <a:ext cx="10418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Unique 40-mers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BF8769-BF40-7A38-3093-C52821E09502}"/>
                </a:ext>
              </a:extLst>
            </p:cNvPr>
            <p:cNvSpPr txBox="1"/>
            <p:nvPr/>
          </p:nvSpPr>
          <p:spPr>
            <a:xfrm>
              <a:off x="2745723" y="2197405"/>
              <a:ext cx="164305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wo. </a:t>
              </a:r>
              <a:r>
                <a:rPr lang="en-US" sz="1400" dirty="0">
                  <a:effectLst/>
                </a:rPr>
                <a:t>homopolymers </a:t>
              </a:r>
              <a:endParaRPr lang="en-US" sz="1400" dirty="0"/>
            </a:p>
            <a:p>
              <a:r>
                <a:rPr lang="en-US" sz="1400" dirty="0"/>
                <a:t>(&gt;=7nt)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E71F0DF-7D76-84C4-A982-6F4EC1FBE4EC}"/>
                </a:ext>
              </a:extLst>
            </p:cNvPr>
            <p:cNvSpPr txBox="1"/>
            <p:nvPr/>
          </p:nvSpPr>
          <p:spPr>
            <a:xfrm>
              <a:off x="4734695" y="2244324"/>
              <a:ext cx="133092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CG% in 35-80%;</a:t>
              </a:r>
            </a:p>
            <a:p>
              <a:r>
                <a:rPr lang="en-US" sz="1400" b="1" dirty="0"/>
                <a:t>Avg. melting T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81D72B8-4CC7-7530-745A-42BC94F9B5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51236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61A0A08-23E7-B565-D69C-C27E2CEF4C6B}"/>
                </a:ext>
              </a:extLst>
            </p:cNvPr>
            <p:cNvSpPr/>
            <p:nvPr/>
          </p:nvSpPr>
          <p:spPr>
            <a:xfrm>
              <a:off x="6534424" y="2259785"/>
              <a:ext cx="1168512" cy="61331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DF2C8A-C3C2-BA34-10E1-9C8B19C81419}"/>
                </a:ext>
              </a:extLst>
            </p:cNvPr>
            <p:cNvSpPr txBox="1"/>
            <p:nvPr/>
          </p:nvSpPr>
          <p:spPr>
            <a:xfrm>
              <a:off x="6643888" y="2183138"/>
              <a:ext cx="1282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within 70% homology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0048242-457C-0C6C-12DD-3EB5CC211D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62612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BE33E57-00D0-AB94-1D3A-1DFE27AF30A7}"/>
                </a:ext>
              </a:extLst>
            </p:cNvPr>
            <p:cNvSpPr/>
            <p:nvPr/>
          </p:nvSpPr>
          <p:spPr>
            <a:xfrm>
              <a:off x="8334345" y="2251755"/>
              <a:ext cx="1168512" cy="67628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0BF164-804C-44C8-B9ED-E49325E1ED38}"/>
                </a:ext>
              </a:extLst>
            </p:cNvPr>
            <p:cNvSpPr txBox="1"/>
            <p:nvPr/>
          </p:nvSpPr>
          <p:spPr>
            <a:xfrm>
              <a:off x="8273713" y="2220565"/>
              <a:ext cx="1282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with positive free energy at 65℃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42746DD-EA4F-DF9F-EC16-32F4B4AFE5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26054" y="2582950"/>
              <a:ext cx="583188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1A14290-1D77-7DF1-9C4D-9785A2BD5148}"/>
                </a:ext>
              </a:extLst>
            </p:cNvPr>
            <p:cNvSpPr/>
            <p:nvPr/>
          </p:nvSpPr>
          <p:spPr>
            <a:xfrm>
              <a:off x="10109242" y="2220565"/>
              <a:ext cx="1168512" cy="6789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5F51AD-E96F-0FE3-874D-D3303EA43FFC}"/>
                </a:ext>
              </a:extLst>
            </p:cNvPr>
            <p:cNvSpPr txBox="1"/>
            <p:nvPr/>
          </p:nvSpPr>
          <p:spPr>
            <a:xfrm>
              <a:off x="10070742" y="2197111"/>
              <a:ext cx="1282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40-mers in 20℃ melting T range w. Avg 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E6F20CB-43AE-BADA-F57B-9A3CA4133E3B}"/>
              </a:ext>
            </a:extLst>
          </p:cNvPr>
          <p:cNvSpPr txBox="1"/>
          <p:nvPr/>
        </p:nvSpPr>
        <p:spPr>
          <a:xfrm>
            <a:off x="451153" y="3596559"/>
            <a:ext cx="303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Interested region query (</a:t>
            </a:r>
            <a:r>
              <a:rPr lang="en-US" dirty="0" err="1"/>
              <a:t>ifpd</a:t>
            </a:r>
            <a:r>
              <a:rPr lang="en-US" dirty="0"/>
              <a:t>)</a:t>
            </a:r>
          </a:p>
        </p:txBody>
      </p:sp>
      <p:pic>
        <p:nvPicPr>
          <p:cNvPr id="36" name="Picture 35" descr="A screenshot of a computer&#10;&#10;Description automatically generated">
            <a:extLst>
              <a:ext uri="{FF2B5EF4-FFF2-40B4-BE49-F238E27FC236}">
                <a16:creationId xmlns:a16="http://schemas.microsoft.com/office/drawing/2014/main" id="{54B55644-FA01-FA48-F827-7DE670EB6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684" y="4106110"/>
            <a:ext cx="5383664" cy="251573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74608A7-86EB-E199-FA10-E6BC06F06B3D}"/>
              </a:ext>
            </a:extLst>
          </p:cNvPr>
          <p:cNvSpPr txBox="1"/>
          <p:nvPr/>
        </p:nvSpPr>
        <p:spPr>
          <a:xfrm>
            <a:off x="9435117" y="6550223"/>
            <a:ext cx="2736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http://ifish4u.com/probe-design/</a:t>
            </a:r>
          </a:p>
        </p:txBody>
      </p:sp>
      <p:pic>
        <p:nvPicPr>
          <p:cNvPr id="40" name="Picture 39" descr="A screenshot of a table&#10;&#10;Description automatically generated">
            <a:extLst>
              <a:ext uri="{FF2B5EF4-FFF2-40B4-BE49-F238E27FC236}">
                <a16:creationId xmlns:a16="http://schemas.microsoft.com/office/drawing/2014/main" id="{6EDFC57D-073B-AECC-7859-64AA01BB3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01" y="4319010"/>
            <a:ext cx="5929699" cy="162839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21800E8-A537-B092-2259-997CBC176C9D}"/>
              </a:ext>
            </a:extLst>
          </p:cNvPr>
          <p:cNvSpPr txBox="1"/>
          <p:nvPr/>
        </p:nvSpPr>
        <p:spPr>
          <a:xfrm>
            <a:off x="9761172" y="3056279"/>
            <a:ext cx="17663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Optional: mismatch &lt; 6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E7F3AD8-99F8-4180-16F0-31E2216D3EFA}"/>
              </a:ext>
            </a:extLst>
          </p:cNvPr>
          <p:cNvSpPr/>
          <p:nvPr/>
        </p:nvSpPr>
        <p:spPr>
          <a:xfrm>
            <a:off x="9761172" y="3059548"/>
            <a:ext cx="1766317" cy="276999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85C1760-C1C1-E66E-E3EE-E48D734CD288}"/>
              </a:ext>
            </a:extLst>
          </p:cNvPr>
          <p:cNvCxnSpPr>
            <a:stCxn id="31" idx="2"/>
            <a:endCxn id="42" idx="0"/>
          </p:cNvCxnSpPr>
          <p:nvPr/>
        </p:nvCxnSpPr>
        <p:spPr>
          <a:xfrm>
            <a:off x="10644331" y="2765864"/>
            <a:ext cx="0" cy="293684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3844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2BF1CDF-D2B3-FE3D-A201-5ED79B032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DDA6-7AA8-CAED-09C1-194CA0FC9A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1/21/2025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ABC807-B556-3301-B13B-37985F7E51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521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636B79-80AA-C366-CFD2-C6616F2FDEEB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Short Read Unmappability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25AFA19D-FAD2-3E8F-67A8-7FDA1F41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911" y="1645568"/>
            <a:ext cx="9586177" cy="27969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869632-8626-16B3-4058-027BD48D19D1}"/>
              </a:ext>
            </a:extLst>
          </p:cNvPr>
          <p:cNvSpPr txBox="1"/>
          <p:nvPr/>
        </p:nvSpPr>
        <p:spPr>
          <a:xfrm>
            <a:off x="1177636" y="5027766"/>
            <a:ext cx="7946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</a:rPr>
              <a:t>1,083,307 bins obtained with the cutoff</a:t>
            </a:r>
            <a:r>
              <a:rPr lang="en-US" dirty="0"/>
              <a:t> </a:t>
            </a:r>
            <a:r>
              <a:rPr lang="en-US" dirty="0" err="1"/>
              <a:t>mappability</a:t>
            </a:r>
            <a:r>
              <a:rPr lang="en-US" dirty="0"/>
              <a:t> &lt; 0.25 (100mer, 500 bp bin)</a:t>
            </a:r>
            <a:endParaRPr lang="en-US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04755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D9B5D6-8BDC-2D0D-DDDF-A704CE13297A}"/>
              </a:ext>
            </a:extLst>
          </p:cNvPr>
          <p:cNvSpPr txBox="1"/>
          <p:nvPr/>
        </p:nvSpPr>
        <p:spPr>
          <a:xfrm>
            <a:off x="689241" y="474345"/>
            <a:ext cx="98755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Short Read Unmappability</a:t>
            </a:r>
          </a:p>
          <a:p>
            <a:r>
              <a:rPr lang="en-US" sz="2000" dirty="0">
                <a:latin typeface="+mj-lt"/>
              </a:rPr>
              <a:t>Transcripts in unmappable regions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4B0F27-4E4C-51A3-91FF-3D062FB02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18313" y="1648837"/>
            <a:ext cx="54864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429889-584E-4151-C972-5855CB5CF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917" y="1746111"/>
            <a:ext cx="5486400" cy="365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0F7FA0-8BBE-6288-F57A-2AF0908C62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6883" y="1746111"/>
            <a:ext cx="5486400" cy="3657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6253EC-4346-816C-A357-55AD280406F3}"/>
              </a:ext>
            </a:extLst>
          </p:cNvPr>
          <p:cNvSpPr txBox="1"/>
          <p:nvPr/>
        </p:nvSpPr>
        <p:spPr>
          <a:xfrm>
            <a:off x="2896511" y="1746111"/>
            <a:ext cx="1563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transcripts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4E0640-C1E4-68DC-2524-B140AF3A3494}"/>
              </a:ext>
            </a:extLst>
          </p:cNvPr>
          <p:cNvSpPr txBox="1"/>
          <p:nvPr/>
        </p:nvSpPr>
        <p:spPr>
          <a:xfrm>
            <a:off x="7681477" y="1746111"/>
            <a:ext cx="1879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Novel transcripts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444696-579B-C3DA-53F6-5FEBE0E98FCB}"/>
              </a:ext>
            </a:extLst>
          </p:cNvPr>
          <p:cNvSpPr txBox="1"/>
          <p:nvPr/>
        </p:nvSpPr>
        <p:spPr>
          <a:xfrm>
            <a:off x="195072" y="5742432"/>
            <a:ext cx="5172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31,826 transcripts located in unmappable regions,</a:t>
            </a:r>
          </a:p>
          <a:p>
            <a:r>
              <a:rPr lang="en-US" dirty="0"/>
              <a:t>13,619 of them were novel transcripts.</a:t>
            </a:r>
          </a:p>
        </p:txBody>
      </p:sp>
    </p:spTree>
    <p:extLst>
      <p:ext uri="{BB962C8B-B14F-4D97-AF65-F5344CB8AC3E}">
        <p14:creationId xmlns:p14="http://schemas.microsoft.com/office/powerpoint/2010/main" val="41890842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90A993-625C-08D5-81DB-4F94A6B45094}"/>
              </a:ext>
            </a:extLst>
          </p:cNvPr>
          <p:cNvSpPr txBox="1"/>
          <p:nvPr/>
        </p:nvSpPr>
        <p:spPr>
          <a:xfrm>
            <a:off x="689241" y="474345"/>
            <a:ext cx="98755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Short Read Unmappability</a:t>
            </a:r>
          </a:p>
          <a:p>
            <a:r>
              <a:rPr lang="en-US" sz="2000" dirty="0">
                <a:latin typeface="+mj-lt"/>
              </a:rPr>
              <a:t>Genes in unmappable regions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38ED82-C956-F0A8-EA0F-A4A224C1B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7527" y="1891145"/>
            <a:ext cx="5486400" cy="3657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3F143F-63D2-F7D6-BC09-EF1FD38070E9}"/>
              </a:ext>
            </a:extLst>
          </p:cNvPr>
          <p:cNvSpPr txBox="1"/>
          <p:nvPr/>
        </p:nvSpPr>
        <p:spPr>
          <a:xfrm>
            <a:off x="195072" y="5742432"/>
            <a:ext cx="46878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17,933 genes located in unmappable regions,</a:t>
            </a:r>
          </a:p>
          <a:p>
            <a:r>
              <a:rPr lang="en-US" dirty="0"/>
              <a:t>6,419 of them were novel genes.</a:t>
            </a:r>
          </a:p>
          <a:p>
            <a:r>
              <a:rPr lang="en-US" dirty="0"/>
              <a:t>6,250 of them were novel gene with </a:t>
            </a:r>
            <a:r>
              <a:rPr lang="en-US" dirty="0" err="1"/>
              <a:t>Tes</a:t>
            </a:r>
            <a:r>
              <a:rPr lang="en-US" dirty="0"/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482450-4E32-C552-F960-F17807A8D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983" y="2084832"/>
            <a:ext cx="5486400" cy="3657600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E683566-B39A-2D20-D3B8-696393222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599209"/>
              </p:ext>
            </p:extLst>
          </p:nvPr>
        </p:nvGraphicFramePr>
        <p:xfrm>
          <a:off x="8289036" y="1440038"/>
          <a:ext cx="2727961" cy="455981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923289">
                  <a:extLst>
                    <a:ext uri="{9D8B030D-6E8A-4147-A177-3AD203B41FA5}">
                      <a16:colId xmlns:a16="http://schemas.microsoft.com/office/drawing/2014/main" val="3689672055"/>
                    </a:ext>
                  </a:extLst>
                </a:gridCol>
                <a:gridCol w="804672">
                  <a:extLst>
                    <a:ext uri="{9D8B030D-6E8A-4147-A177-3AD203B41FA5}">
                      <a16:colId xmlns:a16="http://schemas.microsoft.com/office/drawing/2014/main" val="148019273"/>
                    </a:ext>
                  </a:extLst>
                </a:gridCol>
              </a:tblGrid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Count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6813421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B2_Mm2:B2:SINE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3556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34706780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B3:B2:SINE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2670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25746805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B1_Mus1:Alu:SINE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2242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682639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ID_B1:B4:SINE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2159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0237137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RSINE1:B4:SINE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2050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59950601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B1_Mus2:Alu:SINE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1832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3648026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B4A:B4:SINE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1694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39397530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B3A:B2:SINE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1561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6262718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B2_Mm1a:B2:SINE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1436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582988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B2_Mm1t:B2:SINE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1287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429321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B1_Mm:Alu:SINE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1160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90453664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PB1D10:Alu:SINE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1130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98413339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B4:B4:SINE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948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89552265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B1_Mur4:Alu:SINE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840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1418446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B1F:Alu:SINE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5084512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B1_Mur1:Alu:SINE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8715150"/>
                  </a:ext>
                </a:extLst>
              </a:tr>
              <a:tr h="3854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MTD:ERVL-MaLR:LTR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705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55699473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B1_Mur2:Alu:SINE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609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95142356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PB1D9:Alu:SINE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607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5374718"/>
                  </a:ext>
                </a:extLst>
              </a:tr>
              <a:tr h="20871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solidFill>
                            <a:srgbClr val="000000"/>
                          </a:solidFill>
                          <a:effectLst/>
                        </a:rPr>
                        <a:t>Lx8:L1:LINE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575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46737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51517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4D09D-A2E5-2649-7E6A-2733E38A3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424BC-DE60-8A96-CBBF-0FE59E4C3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3/26/2025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1A27B1-C7B8-B8E2-733E-301149C7B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287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AA8250A-047F-BAD0-7E63-87139F301DDB}"/>
              </a:ext>
            </a:extLst>
          </p:cNvPr>
          <p:cNvSpPr txBox="1"/>
          <p:nvPr/>
        </p:nvSpPr>
        <p:spPr>
          <a:xfrm>
            <a:off x="1653655" y="5849666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H3K9me2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6C30C4-0B8E-65D6-10F1-7ACBD59A4D46}"/>
              </a:ext>
            </a:extLst>
          </p:cNvPr>
          <p:cNvSpPr txBox="1"/>
          <p:nvPr/>
        </p:nvSpPr>
        <p:spPr>
          <a:xfrm>
            <a:off x="10031086" y="5849666"/>
            <a:ext cx="8835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 H2AK119Ub</a:t>
            </a:r>
            <a:endParaRPr lang="en-US" sz="1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A8E108F-9F84-F937-9D2E-45D18477A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78" y="1633061"/>
            <a:ext cx="4083756" cy="40837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3DB4F1-7F06-FDB8-8EFC-0DC9BCCAD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612" y="1605219"/>
            <a:ext cx="4050393" cy="405039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8A51E48-30D4-4229-FA94-74765422E3CC}"/>
              </a:ext>
            </a:extLst>
          </p:cNvPr>
          <p:cNvSpPr txBox="1"/>
          <p:nvPr/>
        </p:nvSpPr>
        <p:spPr>
          <a:xfrm>
            <a:off x="5566163" y="5849667"/>
            <a:ext cx="731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H3K9me3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C1F8561-85D8-65C6-F641-960B9ECD4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5017" y="1409563"/>
            <a:ext cx="4412139" cy="44121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9E8A359-AA1D-92BA-C479-5F6AA4CD516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Histone Changes in TAD Level</a:t>
            </a:r>
          </a:p>
        </p:txBody>
      </p:sp>
    </p:spTree>
    <p:extLst>
      <p:ext uri="{BB962C8B-B14F-4D97-AF65-F5344CB8AC3E}">
        <p14:creationId xmlns:p14="http://schemas.microsoft.com/office/powerpoint/2010/main" val="2138500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711053-6115-8BEE-7882-091BF9B107F6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Novel </a:t>
            </a:r>
            <a:r>
              <a:rPr lang="en-US" sz="4400">
                <a:latin typeface="+mj-lt"/>
              </a:rPr>
              <a:t>Genes Expression</a:t>
            </a:r>
            <a:endParaRPr lang="en-US" sz="4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7B10A-C21F-D25A-06F4-787C9A4F06F7}"/>
              </a:ext>
            </a:extLst>
          </p:cNvPr>
          <p:cNvSpPr txBox="1"/>
          <p:nvPr/>
        </p:nvSpPr>
        <p:spPr>
          <a:xfrm>
            <a:off x="141630" y="5700403"/>
            <a:ext cx="37534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5,815 novel genes after low filtration</a:t>
            </a:r>
          </a:p>
          <a:p>
            <a:r>
              <a:rPr lang="en-US" dirty="0"/>
              <a:t>5,341 single-exon genes</a:t>
            </a:r>
          </a:p>
          <a:p>
            <a:r>
              <a:rPr lang="en-US" dirty="0"/>
              <a:t>474 multi-exon genes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576F5-507E-0BC8-995D-1CD424BDE0F9}"/>
              </a:ext>
            </a:extLst>
          </p:cNvPr>
          <p:cNvSpPr txBox="1"/>
          <p:nvPr/>
        </p:nvSpPr>
        <p:spPr>
          <a:xfrm>
            <a:off x="9280148" y="3282888"/>
            <a:ext cx="1338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Single-exon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401D57-E4C2-06B3-A238-52ED9A00BC50}"/>
              </a:ext>
            </a:extLst>
          </p:cNvPr>
          <p:cNvSpPr txBox="1"/>
          <p:nvPr/>
        </p:nvSpPr>
        <p:spPr>
          <a:xfrm>
            <a:off x="9384343" y="5977402"/>
            <a:ext cx="123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Multi-exon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6EC346-49A5-C10A-FB4F-EF8C432ED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0" y="2155417"/>
            <a:ext cx="4521647" cy="3014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5E0ACC-8733-7E95-1C56-A2C26EEEF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896" y="2208099"/>
            <a:ext cx="4207482" cy="28049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38271C-7D4C-1BD0-A2BF-8C396F7DA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174" y="850084"/>
            <a:ext cx="3926205" cy="26174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6585E2-7702-19DC-5267-82894A1585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4174" y="3610593"/>
            <a:ext cx="3926205" cy="261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86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B11D7-FFB7-7B9F-8595-2032CCF7D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7C8F-A653-211E-7A40-C91F57FC14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4/3/2025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0F70B-3478-2C96-F9DB-51225998FC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51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21B7-4D58-882A-D227-14569BA5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Global Interaction Changes in TAD Level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3D7C38-2C2E-F9E6-39A1-2C00FD558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5197" y="1757559"/>
            <a:ext cx="5221605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3A8CBB1-1C97-0367-F1FB-0E7A5FFF0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13396" y="1757559"/>
            <a:ext cx="5221606" cy="4351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19384C-45DE-0DEB-1D34-0BB2BFC48FB5}"/>
              </a:ext>
            </a:extLst>
          </p:cNvPr>
          <p:cNvSpPr txBox="1"/>
          <p:nvPr/>
        </p:nvSpPr>
        <p:spPr>
          <a:xfrm>
            <a:off x="66902" y="2005012"/>
            <a:ext cx="491897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HiC</a:t>
            </a:r>
            <a:endParaRPr lang="en-US" sz="1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5B2268-E068-A7A4-8BB3-18E4281665E3}"/>
              </a:ext>
            </a:extLst>
          </p:cNvPr>
          <p:cNvSpPr txBox="1"/>
          <p:nvPr/>
        </p:nvSpPr>
        <p:spPr>
          <a:xfrm>
            <a:off x="4065495" y="2005014"/>
            <a:ext cx="642715" cy="246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/>
              <a:t>HiChIP</a:t>
            </a:r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A3CE41-F736-D4C2-7C20-F58C06980F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741" y="2267189"/>
            <a:ext cx="3539157" cy="23594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C7A7A68-2299-7E91-753B-FAF24DECE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5742" y="4498562"/>
            <a:ext cx="3539157" cy="2359438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38EF4C0-E046-CCE1-F352-141174419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940879"/>
              </p:ext>
            </p:extLst>
          </p:nvPr>
        </p:nvGraphicFramePr>
        <p:xfrm>
          <a:off x="8952015" y="1365809"/>
          <a:ext cx="1996645" cy="1066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6592">
                  <a:extLst>
                    <a:ext uri="{9D8B030D-6E8A-4147-A177-3AD203B41FA5}">
                      <a16:colId xmlns:a16="http://schemas.microsoft.com/office/drawing/2014/main" val="1484705553"/>
                    </a:ext>
                  </a:extLst>
                </a:gridCol>
                <a:gridCol w="680053">
                  <a:extLst>
                    <a:ext uri="{9D8B030D-6E8A-4147-A177-3AD203B41FA5}">
                      <a16:colId xmlns:a16="http://schemas.microsoft.com/office/drawing/2014/main" val="740485504"/>
                    </a:ext>
                  </a:extLst>
                </a:gridCol>
              </a:tblGrid>
              <a:tr h="3344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TAD Log2ratio&gt;1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Counts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1640253"/>
                  </a:ext>
                </a:extLst>
              </a:tr>
              <a:tr h="2058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88982"/>
                  </a:ext>
                </a:extLst>
              </a:tr>
              <a:tr h="2058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010931"/>
                  </a:ext>
                </a:extLst>
              </a:tr>
              <a:tr h="20584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71887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314DD552-D9A7-5ED9-7250-3D561F405468}"/>
              </a:ext>
            </a:extLst>
          </p:cNvPr>
          <p:cNvSpPr txBox="1"/>
          <p:nvPr/>
        </p:nvSpPr>
        <p:spPr>
          <a:xfrm>
            <a:off x="9315450" y="244705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B9F2A2-4BCC-488D-5C87-7ABB8F2CB818}"/>
              </a:ext>
            </a:extLst>
          </p:cNvPr>
          <p:cNvSpPr txBox="1"/>
          <p:nvPr/>
        </p:nvSpPr>
        <p:spPr>
          <a:xfrm>
            <a:off x="10696575" y="251373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9E37F6-BC5D-9A9C-A352-ED0589338BAA}"/>
              </a:ext>
            </a:extLst>
          </p:cNvPr>
          <p:cNvSpPr txBox="1"/>
          <p:nvPr/>
        </p:nvSpPr>
        <p:spPr>
          <a:xfrm>
            <a:off x="9324975" y="469495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B3E341-B929-6A92-BE18-6F0E4F08149E}"/>
              </a:ext>
            </a:extLst>
          </p:cNvPr>
          <p:cNvSpPr txBox="1"/>
          <p:nvPr/>
        </p:nvSpPr>
        <p:spPr>
          <a:xfrm>
            <a:off x="10687050" y="527598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6A93E8-B345-60F2-D6E5-175D28CBC029}"/>
              </a:ext>
            </a:extLst>
          </p:cNvPr>
          <p:cNvSpPr txBox="1"/>
          <p:nvPr/>
        </p:nvSpPr>
        <p:spPr>
          <a:xfrm>
            <a:off x="72224" y="6492875"/>
            <a:ext cx="4347376" cy="276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Mann Whitney U test if it is significantly different from the WT </a:t>
            </a:r>
          </a:p>
        </p:txBody>
      </p:sp>
    </p:spTree>
    <p:extLst>
      <p:ext uri="{BB962C8B-B14F-4D97-AF65-F5344CB8AC3E}">
        <p14:creationId xmlns:p14="http://schemas.microsoft.com/office/powerpoint/2010/main" val="7386525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8A3F05-2E9D-97A0-1B18-B3FCFBEFB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1504950"/>
            <a:ext cx="7772400" cy="4663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DFA48-BAA0-D8EE-24DC-86D2D2FB575B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Gene Length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AA7489-A03C-776F-AA4F-85A5E44DB0AF}"/>
              </a:ext>
            </a:extLst>
          </p:cNvPr>
          <p:cNvSpPr txBox="1"/>
          <p:nvPr/>
        </p:nvSpPr>
        <p:spPr>
          <a:xfrm>
            <a:off x="689241" y="606022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5,341 single-exon genes</a:t>
            </a:r>
          </a:p>
        </p:txBody>
      </p:sp>
    </p:spTree>
    <p:extLst>
      <p:ext uri="{BB962C8B-B14F-4D97-AF65-F5344CB8AC3E}">
        <p14:creationId xmlns:p14="http://schemas.microsoft.com/office/powerpoint/2010/main" val="30973300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C3EB95-D241-0CBD-84C6-138E4BA0F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5965"/>
            <a:ext cx="5553075" cy="3702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28ED81-568C-5D37-5372-F4928F681889}"/>
              </a:ext>
            </a:extLst>
          </p:cNvPr>
          <p:cNvSpPr txBox="1"/>
          <p:nvPr/>
        </p:nvSpPr>
        <p:spPr>
          <a:xfrm>
            <a:off x="225558" y="613302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Among 5,341 single-exon genes,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5,183 genes </a:t>
            </a:r>
            <a:r>
              <a:rPr lang="en-US" dirty="0">
                <a:solidFill>
                  <a:srgbClr val="000000"/>
                </a:solidFill>
              </a:rPr>
              <a:t>were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overlapped with 437 TE subfamilies.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78F6A3-697C-EB9F-2273-03E3911BE92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Association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3A13D7-AFCD-97D6-6CA4-FEDD2E653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960953"/>
            <a:ext cx="5172075" cy="51720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41D7EEB-4CE5-B6D9-9520-1FC29A076B11}"/>
              </a:ext>
            </a:extLst>
          </p:cNvPr>
          <p:cNvSpPr txBox="1"/>
          <p:nvPr/>
        </p:nvSpPr>
        <p:spPr>
          <a:xfrm>
            <a:off x="1162050" y="5028683"/>
            <a:ext cx="3371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97.1% genes overlapped with 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BD373-F934-FF3C-2BD0-1AF9CE2B0C79}"/>
              </a:ext>
            </a:extLst>
          </p:cNvPr>
          <p:cNvSpPr txBox="1"/>
          <p:nvPr/>
        </p:nvSpPr>
        <p:spPr>
          <a:xfrm>
            <a:off x="7419975" y="5527715"/>
            <a:ext cx="2316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 10 TE subfamilies</a:t>
            </a:r>
          </a:p>
        </p:txBody>
      </p:sp>
    </p:spTree>
    <p:extLst>
      <p:ext uri="{BB962C8B-B14F-4D97-AF65-F5344CB8AC3E}">
        <p14:creationId xmlns:p14="http://schemas.microsoft.com/office/powerpoint/2010/main" val="31878467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DDCE2D-4D4B-801D-6EC5-47BCDF7C2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75" y="1855380"/>
            <a:ext cx="54864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DEA6B6-9A66-6D74-0DDE-84DC16130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855380"/>
            <a:ext cx="5486400" cy="3657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A2BF4B-DB0A-F404-BE35-1A7170682C59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7F89EF-4BBF-0760-7C04-4FD56D628D82}"/>
              </a:ext>
            </a:extLst>
          </p:cNvPr>
          <p:cNvSpPr txBox="1"/>
          <p:nvPr/>
        </p:nvSpPr>
        <p:spPr>
          <a:xfrm>
            <a:off x="428625" y="6124575"/>
            <a:ext cx="7552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Single-exon genes expression level (RPKM) – methylation level (beta) in WT</a:t>
            </a:r>
          </a:p>
          <a:p>
            <a:r>
              <a:rPr lang="en-US" dirty="0"/>
              <a:t>TSS: 1kb towards 5 prime</a:t>
            </a:r>
          </a:p>
        </p:txBody>
      </p:sp>
    </p:spTree>
    <p:extLst>
      <p:ext uri="{BB962C8B-B14F-4D97-AF65-F5344CB8AC3E}">
        <p14:creationId xmlns:p14="http://schemas.microsoft.com/office/powerpoint/2010/main" val="38442259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C6D1F-2A75-5DC0-7DF9-67C13B706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8C9FC-E691-EFE0-8C7A-364A4B3252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4/23/2025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72021-C46E-3D8C-42BD-ECD245FAB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354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5D71E1-7920-5CB9-6776-1F14BB9C827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BFF793-1A3E-8B4B-BC22-BFB6294815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51" y="1690687"/>
            <a:ext cx="6743701" cy="42148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46FF3E-28FB-68A3-DDCD-E8902E17CBE8}"/>
              </a:ext>
            </a:extLst>
          </p:cNvPr>
          <p:cNvSpPr txBox="1"/>
          <p:nvPr/>
        </p:nvSpPr>
        <p:spPr>
          <a:xfrm>
            <a:off x="7378804" y="1997839"/>
            <a:ext cx="454034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simple repeats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satellite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overlap with exons except the 1</a:t>
            </a:r>
            <a:r>
              <a:rPr lang="en-US" baseline="30000" dirty="0"/>
              <a:t>st</a:t>
            </a:r>
            <a:r>
              <a:rPr lang="en-US" dirty="0"/>
              <a:t> exon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~142 </a:t>
            </a:r>
            <a:r>
              <a:rPr lang="en-US" dirty="0">
                <a:solidFill>
                  <a:srgbClr val="000000"/>
                </a:solidFill>
              </a:rPr>
              <a:t>K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 individuals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Low expression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KO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16,286</a:t>
            </a:r>
            <a:r>
              <a:rPr lang="en-US" dirty="0"/>
              <a:t> TE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individuals left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73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F5520A-43D4-D000-5AB3-B827B76BF57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CBA8E7-9914-2075-D51D-79151ED2E806}"/>
              </a:ext>
            </a:extLst>
          </p:cNvPr>
          <p:cNvSpPr txBox="1"/>
          <p:nvPr/>
        </p:nvSpPr>
        <p:spPr>
          <a:xfrm>
            <a:off x="9553320" y="3165221"/>
            <a:ext cx="2787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logFC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Up (&gt; 1):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2247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Down (&lt; -1):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1053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Unchanged: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12986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75398E-61AF-A513-B5FA-2C9C08005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875" y="2120589"/>
            <a:ext cx="4869365" cy="32462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4AEA81-4ACA-F734-3B54-1E79F1CBC9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79" y="2243708"/>
            <a:ext cx="4869365" cy="304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6130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B2DB0D-AD28-1E34-87CA-20DB427DC749}"/>
              </a:ext>
            </a:extLst>
          </p:cNvPr>
          <p:cNvSpPr txBox="1"/>
          <p:nvPr/>
        </p:nvSpPr>
        <p:spPr>
          <a:xfrm>
            <a:off x="689241" y="474345"/>
            <a:ext cx="98755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  <a:p>
            <a:r>
              <a:rPr lang="en-US" sz="2000" dirty="0">
                <a:latin typeface="+mj-lt"/>
              </a:rPr>
              <a:t>Subfamily Level</a:t>
            </a:r>
          </a:p>
        </p:txBody>
      </p:sp>
      <p:pic>
        <p:nvPicPr>
          <p:cNvPr id="13" name="Picture 12" descr="A chart of numbers and letters&#10;&#10;AI-generated content may be incorrect.">
            <a:extLst>
              <a:ext uri="{FF2B5EF4-FFF2-40B4-BE49-F238E27FC236}">
                <a16:creationId xmlns:a16="http://schemas.microsoft.com/office/drawing/2014/main" id="{5CCCD11B-5813-01C3-BC53-A8FCC5901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57" y="1549499"/>
            <a:ext cx="4784710" cy="5179325"/>
          </a:xfrm>
          <a:prstGeom prst="rect">
            <a:avLst/>
          </a:prstGeom>
        </p:spPr>
      </p:pic>
      <p:pic>
        <p:nvPicPr>
          <p:cNvPr id="19" name="Picture 1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FCB5B8E-A2A5-64C7-37C9-A88DCB0EC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8170" y="1549499"/>
            <a:ext cx="5165530" cy="50501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251AE3C-44EB-028E-4A80-EFDBB6B1CA1A}"/>
              </a:ext>
            </a:extLst>
          </p:cNvPr>
          <p:cNvSpPr txBox="1"/>
          <p:nvPr/>
        </p:nvSpPr>
        <p:spPr>
          <a:xfrm>
            <a:off x="4844955" y="6544158"/>
            <a:ext cx="611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766B6B-DCAE-FDA6-EC12-9B0A6D40A9FB}"/>
              </a:ext>
            </a:extLst>
          </p:cNvPr>
          <p:cNvSpPr txBox="1"/>
          <p:nvPr/>
        </p:nvSpPr>
        <p:spPr>
          <a:xfrm>
            <a:off x="11053700" y="6544158"/>
            <a:ext cx="90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 score</a:t>
            </a:r>
          </a:p>
        </p:txBody>
      </p:sp>
    </p:spTree>
    <p:extLst>
      <p:ext uri="{BB962C8B-B14F-4D97-AF65-F5344CB8AC3E}">
        <p14:creationId xmlns:p14="http://schemas.microsoft.com/office/powerpoint/2010/main" val="2693932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58855B0-31CD-0B46-11CC-109CE6FE3EEA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Methylation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0F910-61D7-3027-2769-4276F576B56C}"/>
              </a:ext>
            </a:extLst>
          </p:cNvPr>
          <p:cNvSpPr txBox="1"/>
          <p:nvPr/>
        </p:nvSpPr>
        <p:spPr>
          <a:xfrm>
            <a:off x="4105275" y="5915025"/>
            <a:ext cx="3777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WT sample methylation levels in TEs</a:t>
            </a:r>
          </a:p>
        </p:txBody>
      </p:sp>
      <p:pic>
        <p:nvPicPr>
          <p:cNvPr id="7" name="Picture 6" descr="A line graph with different lines&#10;&#10;AI-generated content may be incorrect.">
            <a:extLst>
              <a:ext uri="{FF2B5EF4-FFF2-40B4-BE49-F238E27FC236}">
                <a16:creationId xmlns:a16="http://schemas.microsoft.com/office/drawing/2014/main" id="{12929804-4206-BAFE-697A-B0B8782F8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0549" y="1921107"/>
            <a:ext cx="5910240" cy="37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8954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B30821-2DE3-09B4-2492-6FD2ACD80B4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</a:t>
            </a:r>
            <a:r>
              <a:rPr lang="en-US" sz="4400" dirty="0" err="1">
                <a:latin typeface="+mj-lt"/>
              </a:rPr>
              <a:t>ChIP</a:t>
            </a:r>
            <a:endParaRPr lang="en-US" sz="44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D4BB5C-CDB4-5418-9E4F-C7F0A00E19B9}"/>
              </a:ext>
            </a:extLst>
          </p:cNvPr>
          <p:cNvSpPr txBox="1"/>
          <p:nvPr/>
        </p:nvSpPr>
        <p:spPr>
          <a:xfrm>
            <a:off x="1724025" y="5553075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33F5D0-7017-8442-A8BF-B1CAACDB7D2D}"/>
              </a:ext>
            </a:extLst>
          </p:cNvPr>
          <p:cNvSpPr txBox="1"/>
          <p:nvPr/>
        </p:nvSpPr>
        <p:spPr>
          <a:xfrm>
            <a:off x="5858595" y="5553075"/>
            <a:ext cx="761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Down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2EA33C5-3B78-525B-A2E4-B0AC2B2EBCC7}"/>
              </a:ext>
            </a:extLst>
          </p:cNvPr>
          <p:cNvSpPr txBox="1"/>
          <p:nvPr/>
        </p:nvSpPr>
        <p:spPr>
          <a:xfrm>
            <a:off x="9345662" y="5553075"/>
            <a:ext cx="1329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Unchanged</a:t>
            </a:r>
          </a:p>
        </p:txBody>
      </p:sp>
      <p:pic>
        <p:nvPicPr>
          <p:cNvPr id="19" name="Picture 18" descr="A chart of different colored squares&#10;&#10;AI-generated content may be incorrect.">
            <a:extLst>
              <a:ext uri="{FF2B5EF4-FFF2-40B4-BE49-F238E27FC236}">
                <a16:creationId xmlns:a16="http://schemas.microsoft.com/office/drawing/2014/main" id="{68F5D5CF-FAC6-BA10-30BF-4E4237201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77" y="2357608"/>
            <a:ext cx="3596216" cy="2747604"/>
          </a:xfrm>
          <a:prstGeom prst="rect">
            <a:avLst/>
          </a:prstGeom>
        </p:spPr>
      </p:pic>
      <p:pic>
        <p:nvPicPr>
          <p:cNvPr id="21" name="Picture 20" descr="A chart of different colored squares&#10;&#10;AI-generated content may be incorrect.">
            <a:extLst>
              <a:ext uri="{FF2B5EF4-FFF2-40B4-BE49-F238E27FC236}">
                <a16:creationId xmlns:a16="http://schemas.microsoft.com/office/drawing/2014/main" id="{4ED33ECA-36DA-6EE6-4FF8-77BEBB1C7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0556" y="2357608"/>
            <a:ext cx="3596216" cy="2747604"/>
          </a:xfrm>
          <a:prstGeom prst="rect">
            <a:avLst/>
          </a:prstGeom>
        </p:spPr>
      </p:pic>
      <p:pic>
        <p:nvPicPr>
          <p:cNvPr id="23" name="Picture 22" descr="A chart of different colored boxes&#10;&#10;AI-generated content may be incorrect.">
            <a:extLst>
              <a:ext uri="{FF2B5EF4-FFF2-40B4-BE49-F238E27FC236}">
                <a16:creationId xmlns:a16="http://schemas.microsoft.com/office/drawing/2014/main" id="{C5BB47B0-929E-721B-875A-EAA6639E9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535" y="2337000"/>
            <a:ext cx="3743467" cy="286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56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F4A490-BC63-6BC3-3403-DC738BF325B4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</a:t>
            </a:r>
            <a:r>
              <a:rPr lang="en-US" sz="4400" dirty="0" err="1">
                <a:latin typeface="+mj-lt"/>
              </a:rPr>
              <a:t>ChIP</a:t>
            </a:r>
            <a:endParaRPr lang="en-US" sz="44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EE8BE-8CC4-F101-6114-B129AEA1DF12}"/>
              </a:ext>
            </a:extLst>
          </p:cNvPr>
          <p:cNvSpPr txBox="1"/>
          <p:nvPr/>
        </p:nvSpPr>
        <p:spPr>
          <a:xfrm>
            <a:off x="314325" y="6383655"/>
            <a:ext cx="237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Pie: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Helvetica Neue" panose="02000503000000020004" pitchFamily="2" charset="0"/>
              </a:rPr>
              <a:t>16286</a:t>
            </a:r>
            <a:r>
              <a:rPr lang="en-US" dirty="0"/>
              <a:t> TEs in total</a:t>
            </a:r>
          </a:p>
        </p:txBody>
      </p:sp>
      <p:pic>
        <p:nvPicPr>
          <p:cNvPr id="21" name="Picture 20" descr="A pie chart with numbers and a number of percentages&#10;&#10;AI-generated content may be incorrect.">
            <a:extLst>
              <a:ext uri="{FF2B5EF4-FFF2-40B4-BE49-F238E27FC236}">
                <a16:creationId xmlns:a16="http://schemas.microsoft.com/office/drawing/2014/main" id="{AD4C47C4-EEE2-961E-E122-F14370DB3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2227996"/>
            <a:ext cx="5815311" cy="3114835"/>
          </a:xfrm>
          <a:prstGeom prst="rect">
            <a:avLst/>
          </a:prstGeom>
        </p:spPr>
      </p:pic>
      <p:pic>
        <p:nvPicPr>
          <p:cNvPr id="23" name="Picture 22" descr="A pie chart with numbers and a number of percentages&#10;&#10;AI-generated content may be incorrect.">
            <a:extLst>
              <a:ext uri="{FF2B5EF4-FFF2-40B4-BE49-F238E27FC236}">
                <a16:creationId xmlns:a16="http://schemas.microsoft.com/office/drawing/2014/main" id="{2427A3CE-4C98-6DBA-E185-16BC0DB99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97" y="2574231"/>
            <a:ext cx="5168900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1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FB82-E751-B465-E874-032B1E373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HiC</a:t>
            </a:r>
            <a:r>
              <a:rPr lang="en-US" dirty="0"/>
              <a:t> Global Interaction Changes in 100 KB</a:t>
            </a:r>
            <a:br>
              <a:rPr lang="en-US" dirty="0"/>
            </a:br>
            <a:r>
              <a:rPr lang="en-US" sz="3200" dirty="0"/>
              <a:t>Inter-chromosome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CA71E-9991-3C72-B92F-6D41672C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78300" cy="4351338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For each sample </a:t>
            </a:r>
          </a:p>
          <a:p>
            <a:pPr lvl="1"/>
            <a:r>
              <a:rPr lang="en-US" sz="1600" dirty="0"/>
              <a:t>Extract all inter-chromosomal interactions </a:t>
            </a:r>
          </a:p>
          <a:p>
            <a:pPr lvl="1"/>
            <a:r>
              <a:rPr lang="en-US" sz="1600" dirty="0"/>
              <a:t>Only select interactions whose counts are within top 1% of non-zero normalized counts </a:t>
            </a:r>
          </a:p>
          <a:p>
            <a:r>
              <a:rPr lang="en-US" sz="1600" dirty="0"/>
              <a:t>For each comparison</a:t>
            </a:r>
          </a:p>
          <a:p>
            <a:pPr lvl="1"/>
            <a:r>
              <a:rPr lang="en-US" sz="1600" dirty="0"/>
              <a:t>Combine selected interactions of two samples</a:t>
            </a:r>
          </a:p>
          <a:p>
            <a:pPr lvl="1"/>
            <a:r>
              <a:rPr lang="en-US" sz="1600" dirty="0"/>
              <a:t>Add pseudo counts (0.1)</a:t>
            </a:r>
          </a:p>
          <a:p>
            <a:pPr lvl="1"/>
            <a:r>
              <a:rPr lang="en-US" sz="1600" dirty="0"/>
              <a:t>Calculate ratios between two conditions</a:t>
            </a:r>
          </a:p>
          <a:p>
            <a:r>
              <a:rPr lang="en-US" sz="1600" dirty="0"/>
              <a:t>|log2FC| &gt; 1 as cutoff </a:t>
            </a:r>
          </a:p>
          <a:p>
            <a:pPr lvl="1"/>
            <a:r>
              <a:rPr lang="en-US" sz="1600" dirty="0"/>
              <a:t>DNMT-TKO VS WT</a:t>
            </a:r>
          </a:p>
          <a:p>
            <a:pPr lvl="2"/>
            <a:r>
              <a:rPr lang="en-US" sz="1600" dirty="0"/>
              <a:t>110: 10 up, 100 down</a:t>
            </a:r>
          </a:p>
          <a:p>
            <a:pPr lvl="1"/>
            <a:r>
              <a:rPr lang="en-US" sz="1600" dirty="0"/>
              <a:t>TET-TKO VS WT</a:t>
            </a:r>
          </a:p>
          <a:p>
            <a:pPr lvl="2"/>
            <a:r>
              <a:rPr lang="en-US" sz="1600" dirty="0"/>
              <a:t>92: all down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7F6A0D-7529-15A8-26B4-71CCD5DC9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3020" y="1126728"/>
            <a:ext cx="3403600" cy="28363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53222B-1BF7-9F44-07D1-E003E4AC3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164" y="1164961"/>
            <a:ext cx="3403600" cy="28363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254663-0AD1-FB80-B4B0-4CFBF03BDAF0}"/>
              </a:ext>
            </a:extLst>
          </p:cNvPr>
          <p:cNvSpPr txBox="1"/>
          <p:nvPr/>
        </p:nvSpPr>
        <p:spPr>
          <a:xfrm>
            <a:off x="7628492" y="3901027"/>
            <a:ext cx="27544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DNMT-TKO / WT left, TET-TKO / WT right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B97CA76-4B98-B486-BACA-1099A00AC3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4802" y="3963061"/>
            <a:ext cx="3431818" cy="28598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F702F73-BDEB-45FC-B143-A2AC641CE422}"/>
              </a:ext>
            </a:extLst>
          </p:cNvPr>
          <p:cNvSpPr txBox="1"/>
          <p:nvPr/>
        </p:nvSpPr>
        <p:spPr>
          <a:xfrm>
            <a:off x="8871664" y="4724664"/>
            <a:ext cx="3276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 potential significantly  weak inter-chromosomes interaction in DNMT-TKO VS WT: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Chr14:103000000-103100000 &amp; chr7:126000000-126100000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6184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07D0-D464-2D02-8901-B95DF5F95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444A2-7323-2C5F-50C2-27AC5AAF5E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4/30/2025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7D594-478C-FAFA-9B7F-BE85E3B2A6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923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29FE75-188D-05F9-A947-FD53657DB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9225"/>
            <a:ext cx="73152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459876-5ACB-6A5C-DA9B-E2315EDD17D2}"/>
              </a:ext>
            </a:extLst>
          </p:cNvPr>
          <p:cNvSpPr txBox="1"/>
          <p:nvPr/>
        </p:nvSpPr>
        <p:spPr>
          <a:xfrm>
            <a:off x="7505700" y="1683514"/>
            <a:ext cx="454034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simple repeats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satellite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overlap with exons except the 1</a:t>
            </a:r>
            <a:r>
              <a:rPr lang="en-US" baseline="30000" dirty="0"/>
              <a:t>st</a:t>
            </a:r>
            <a:r>
              <a:rPr lang="en-US" dirty="0"/>
              <a:t> exon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~142 </a:t>
            </a:r>
            <a:r>
              <a:rPr lang="en-US" dirty="0">
                <a:solidFill>
                  <a:srgbClr val="000000"/>
                </a:solidFill>
              </a:rPr>
              <a:t>K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TE individuals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TE quantification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Only count uniquely mapped 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-split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Low expression filtration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CPM &gt; 1 or KO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11,960 TE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individuals left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EA265D-6CA0-3278-AD2B-19D345AC410B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Long TE (&gt; 1 kb)</a:t>
            </a:r>
          </a:p>
        </p:txBody>
      </p:sp>
    </p:spTree>
    <p:extLst>
      <p:ext uri="{BB962C8B-B14F-4D97-AF65-F5344CB8AC3E}">
        <p14:creationId xmlns:p14="http://schemas.microsoft.com/office/powerpoint/2010/main" val="16700234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F5F969-12D7-1990-E7E9-CFCBD9AD0678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TE - Methylation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427A78-4D29-E1BD-C509-52588A1BF82B}"/>
              </a:ext>
            </a:extLst>
          </p:cNvPr>
          <p:cNvSpPr txBox="1"/>
          <p:nvPr/>
        </p:nvSpPr>
        <p:spPr>
          <a:xfrm>
            <a:off x="6838950" y="2359789"/>
            <a:ext cx="374294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Category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both_cpm_0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CPM = 0 in both WT and KO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= 0, ko &gt;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WT CPM = 0 and KO CPM &gt;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WT &gt; 1, ko = 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WT CPM &gt; 1 and KO CPM = 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both_gt1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CPM &gt; 1 in both WT and KO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64C060-3B9D-F11D-B827-A834CA941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925" y="1685151"/>
            <a:ext cx="5486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750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59982-69F3-B2A1-92F9-8B8C25BBA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CCF21-6195-BEDD-3244-8D3445BC4D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5/7/2025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C1B093-A0D0-EB48-258B-48B067D5E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2841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FBD882-B588-A6D4-5C23-B291A801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1438275"/>
            <a:ext cx="5191125" cy="5191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0603E6-10FB-D423-DA01-B5EEB4304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438275"/>
            <a:ext cx="5191126" cy="51911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76501E-7396-FC61-5A1A-810E8409BF8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2A2575-6130-270F-C3EF-BF4F1161786C}"/>
              </a:ext>
            </a:extLst>
          </p:cNvPr>
          <p:cNvSpPr txBox="1"/>
          <p:nvPr/>
        </p:nvSpPr>
        <p:spPr>
          <a:xfrm>
            <a:off x="714374" y="1068943"/>
            <a:ext cx="1713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Cut&amp;tag</a:t>
            </a:r>
            <a:r>
              <a:rPr lang="en-US" dirty="0"/>
              <a:t> 100 kb</a:t>
            </a:r>
          </a:p>
        </p:txBody>
      </p:sp>
    </p:spTree>
    <p:extLst>
      <p:ext uri="{BB962C8B-B14F-4D97-AF65-F5344CB8AC3E}">
        <p14:creationId xmlns:p14="http://schemas.microsoft.com/office/powerpoint/2010/main" val="13653141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creenshot of a graph&#10;&#10;AI-generated content may be incorrect.">
            <a:extLst>
              <a:ext uri="{FF2B5EF4-FFF2-40B4-BE49-F238E27FC236}">
                <a16:creationId xmlns:a16="http://schemas.microsoft.com/office/drawing/2014/main" id="{E4F7BDEE-7143-63F3-6218-7977C019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426" y="1903183"/>
            <a:ext cx="2987988" cy="3051634"/>
          </a:xfrm>
          <a:prstGeom prst="rect">
            <a:avLst/>
          </a:prstGeom>
        </p:spPr>
      </p:pic>
      <p:pic>
        <p:nvPicPr>
          <p:cNvPr id="7" name="Picture 6" descr="A screenshot of a graph&#10;&#10;AI-generated content may be incorrect.">
            <a:extLst>
              <a:ext uri="{FF2B5EF4-FFF2-40B4-BE49-F238E27FC236}">
                <a16:creationId xmlns:a16="http://schemas.microsoft.com/office/drawing/2014/main" id="{EDA95591-F06E-BE79-09E3-848AFE43F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065" y="2133601"/>
            <a:ext cx="3164446" cy="3233151"/>
          </a:xfrm>
          <a:prstGeom prst="rect">
            <a:avLst/>
          </a:prstGeom>
        </p:spPr>
      </p:pic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082450AF-E17C-06D2-1BA8-9BC75D40EC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111" y="2133601"/>
            <a:ext cx="2986787" cy="3051634"/>
          </a:xfrm>
          <a:prstGeom prst="rect">
            <a:avLst/>
          </a:prstGeom>
        </p:spPr>
      </p:pic>
      <p:pic>
        <p:nvPicPr>
          <p:cNvPr id="3" name="Picture 2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275FCE5B-2E54-97BC-B108-0BA495AB8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9" y="1962615"/>
            <a:ext cx="2986787" cy="30516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8A1454-0D15-DC0F-6B8F-C49A82AF74E6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K9me2 Order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D7FD12-93C8-47A6-3B6E-D87B6D950120}"/>
              </a:ext>
            </a:extLst>
          </p:cNvPr>
          <p:cNvSpPr txBox="1"/>
          <p:nvPr/>
        </p:nvSpPr>
        <p:spPr>
          <a:xfrm>
            <a:off x="1402915" y="5311036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K9me2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7E4BCB-7373-994E-1D70-0BCD3FA202F3}"/>
              </a:ext>
            </a:extLst>
          </p:cNvPr>
          <p:cNvSpPr txBox="1"/>
          <p:nvPr/>
        </p:nvSpPr>
        <p:spPr>
          <a:xfrm>
            <a:off x="3955433" y="5311036"/>
            <a:ext cx="881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K9me3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97234E-437D-D594-4DEE-33AF53663A63}"/>
              </a:ext>
            </a:extLst>
          </p:cNvPr>
          <p:cNvSpPr txBox="1"/>
          <p:nvPr/>
        </p:nvSpPr>
        <p:spPr>
          <a:xfrm>
            <a:off x="7012781" y="5311036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H2A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39757F-2062-1B7E-8932-299F206EB7B6}"/>
              </a:ext>
            </a:extLst>
          </p:cNvPr>
          <p:cNvSpPr txBox="1"/>
          <p:nvPr/>
        </p:nvSpPr>
        <p:spPr>
          <a:xfrm>
            <a:off x="9996301" y="536675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K27me3</a:t>
            </a:r>
          </a:p>
        </p:txBody>
      </p:sp>
    </p:spTree>
    <p:extLst>
      <p:ext uri="{BB962C8B-B14F-4D97-AF65-F5344CB8AC3E}">
        <p14:creationId xmlns:p14="http://schemas.microsoft.com/office/powerpoint/2010/main" val="2589518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A5E3F4-B2E7-2F0E-6743-DD8AE44CD487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K9me3 Order</a:t>
            </a: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A97883D6-741F-79A6-B36C-50B2E3CD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353" y="1681886"/>
            <a:ext cx="4372297" cy="4467225"/>
          </a:xfrm>
          <a:prstGeom prst="rect">
            <a:avLst/>
          </a:prstGeom>
        </p:spPr>
      </p:pic>
      <p:pic>
        <p:nvPicPr>
          <p:cNvPr id="6" name="Picture 5" descr="A graph of a number of red and purple colors&#10;&#10;AI-generated content may be incorrect.">
            <a:extLst>
              <a:ext uri="{FF2B5EF4-FFF2-40B4-BE49-F238E27FC236}">
                <a16:creationId xmlns:a16="http://schemas.microsoft.com/office/drawing/2014/main" id="{9D6CE371-E08B-7BFA-70D9-07CC8B391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3986" y="1681886"/>
            <a:ext cx="4255056" cy="4347439"/>
          </a:xfrm>
          <a:prstGeom prst="rect">
            <a:avLst/>
          </a:prstGeom>
        </p:spPr>
      </p:pic>
      <p:pic>
        <p:nvPicPr>
          <p:cNvPr id="8" name="Picture 7" descr="A graph of a number of data&#10;&#10;AI-generated content may be incorrect.">
            <a:extLst>
              <a:ext uri="{FF2B5EF4-FFF2-40B4-BE49-F238E27FC236}">
                <a16:creationId xmlns:a16="http://schemas.microsoft.com/office/drawing/2014/main" id="{3EC5A788-BE78-1F12-DA33-3BC2CF09B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81886"/>
            <a:ext cx="3876674" cy="396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501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graph&#10;&#10;AI-generated content may be incorrect.">
            <a:extLst>
              <a:ext uri="{FF2B5EF4-FFF2-40B4-BE49-F238E27FC236}">
                <a16:creationId xmlns:a16="http://schemas.microsoft.com/office/drawing/2014/main" id="{AC586690-C9ED-A66B-B100-EF8011A2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7864"/>
            <a:ext cx="3167348" cy="3236115"/>
          </a:xfrm>
          <a:prstGeom prst="rect">
            <a:avLst/>
          </a:prstGeom>
        </p:spPr>
      </p:pic>
      <p:pic>
        <p:nvPicPr>
          <p:cNvPr id="5" name="Picture 4" descr="A screenshot of a graph&#10;&#10;AI-generated content may be incorrect.">
            <a:extLst>
              <a:ext uri="{FF2B5EF4-FFF2-40B4-BE49-F238E27FC236}">
                <a16:creationId xmlns:a16="http://schemas.microsoft.com/office/drawing/2014/main" id="{362CF2C7-083C-A084-1DAB-6A2734F857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653" y="1997864"/>
            <a:ext cx="3167348" cy="3236115"/>
          </a:xfrm>
          <a:prstGeom prst="rect">
            <a:avLst/>
          </a:prstGeom>
        </p:spPr>
      </p:pic>
      <p:pic>
        <p:nvPicPr>
          <p:cNvPr id="7" name="Picture 6" descr="A screenshot of a graph&#10;&#10;AI-generated content may be incorrect.">
            <a:extLst>
              <a:ext uri="{FF2B5EF4-FFF2-40B4-BE49-F238E27FC236}">
                <a16:creationId xmlns:a16="http://schemas.microsoft.com/office/drawing/2014/main" id="{EA7C09CF-2845-8591-1026-0513B8E93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654" y="1997864"/>
            <a:ext cx="3167348" cy="3236115"/>
          </a:xfrm>
          <a:prstGeom prst="rect">
            <a:avLst/>
          </a:prstGeom>
        </p:spPr>
      </p:pic>
      <p:pic>
        <p:nvPicPr>
          <p:cNvPr id="9" name="Picture 8" descr="A graph of data with numbers and symbols&#10;&#10;AI-generated content may be incorrect.">
            <a:extLst>
              <a:ext uri="{FF2B5EF4-FFF2-40B4-BE49-F238E27FC236}">
                <a16:creationId xmlns:a16="http://schemas.microsoft.com/office/drawing/2014/main" id="{7297F5B4-2A8B-DE26-69D8-93ABE2CA12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4654" y="1997863"/>
            <a:ext cx="3167349" cy="32361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A4474A-FC83-9E6E-0E3F-B2D164814C5E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Heatmap in Same Condition</a:t>
            </a:r>
          </a:p>
        </p:txBody>
      </p:sp>
    </p:spTree>
    <p:extLst>
      <p:ext uri="{BB962C8B-B14F-4D97-AF65-F5344CB8AC3E}">
        <p14:creationId xmlns:p14="http://schemas.microsoft.com/office/powerpoint/2010/main" val="31393956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5BB564-A4AE-A726-904C-A60B8F98C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3505199"/>
            <a:ext cx="13382625" cy="2676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363B20D-1748-BBAD-E369-F7F3366D25B7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LogFC</a:t>
            </a:r>
            <a:endParaRPr lang="en-US" sz="44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ECCDAB-59D6-5C4D-30E1-E8C435CC9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8150" y="952500"/>
            <a:ext cx="13382624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075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7EA7B7C-2201-A7B3-E22F-8C03F9B2C9D7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LogFC</a:t>
            </a:r>
            <a:endParaRPr lang="en-US" sz="4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6ED03E-B135-F7CF-FC07-790DEE972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0" y="930427"/>
            <a:ext cx="10001251" cy="2000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5E5DA9-B559-597C-D38D-0D564D803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38" y="4851248"/>
            <a:ext cx="10001247" cy="20002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00A56D-EC4B-3257-4271-063AB29D4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39" y="2850998"/>
            <a:ext cx="10001252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2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06AEA-F8E1-8467-BA22-2FF942F38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Histone Changes in TAD level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C30AFE-BC51-639D-99FE-ADF2113C1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6794"/>
            <a:ext cx="4104087" cy="410408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5765D7-E1ED-6F4C-03A7-98ADC04CF0C4}"/>
              </a:ext>
            </a:extLst>
          </p:cNvPr>
          <p:cNvSpPr txBox="1"/>
          <p:nvPr/>
        </p:nvSpPr>
        <p:spPr>
          <a:xfrm>
            <a:off x="2296990" y="1186482"/>
            <a:ext cx="814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H3K9me2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53BFA4-7689-6F56-A747-643F5F94F5E1}"/>
              </a:ext>
            </a:extLst>
          </p:cNvPr>
          <p:cNvGrpSpPr/>
          <p:nvPr/>
        </p:nvGrpSpPr>
        <p:grpSpPr>
          <a:xfrm>
            <a:off x="4416317" y="686794"/>
            <a:ext cx="3501682" cy="4104087"/>
            <a:chOff x="7064626" y="1283643"/>
            <a:chExt cx="4125021" cy="468829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C93B418-3B20-9A4F-8E0B-22A33F79F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015"/>
            <a:stretch/>
          </p:blipFill>
          <p:spPr>
            <a:xfrm>
              <a:off x="7064626" y="1283643"/>
              <a:ext cx="4125021" cy="468829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BDF4CC-04CD-59EB-354C-11E62C247B76}"/>
                </a:ext>
              </a:extLst>
            </p:cNvPr>
            <p:cNvSpPr txBox="1"/>
            <p:nvPr/>
          </p:nvSpPr>
          <p:spPr>
            <a:xfrm>
              <a:off x="8850852" y="1809525"/>
              <a:ext cx="6960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H3K9me3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7D4E9DD-9F71-9B83-F6A4-2126F6A6EEAD}"/>
              </a:ext>
            </a:extLst>
          </p:cNvPr>
          <p:cNvSpPr txBox="1"/>
          <p:nvPr/>
        </p:nvSpPr>
        <p:spPr>
          <a:xfrm>
            <a:off x="5031686" y="1915640"/>
            <a:ext cx="26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5252"/>
                </a:solidFill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026038-0FB1-8DB2-E5DE-315B7371A74C}"/>
              </a:ext>
            </a:extLst>
          </p:cNvPr>
          <p:cNvSpPr txBox="1"/>
          <p:nvPr/>
        </p:nvSpPr>
        <p:spPr>
          <a:xfrm>
            <a:off x="1210919" y="1953726"/>
            <a:ext cx="269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5252"/>
                </a:solidFill>
              </a:rPr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287EA8-8F18-854F-A505-0B1521724942}"/>
              </a:ext>
            </a:extLst>
          </p:cNvPr>
          <p:cNvSpPr txBox="1"/>
          <p:nvPr/>
        </p:nvSpPr>
        <p:spPr>
          <a:xfrm>
            <a:off x="1217723" y="3073904"/>
            <a:ext cx="262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D6290-16C2-D046-4EDD-997DA818E12A}"/>
              </a:ext>
            </a:extLst>
          </p:cNvPr>
          <p:cNvSpPr txBox="1"/>
          <p:nvPr/>
        </p:nvSpPr>
        <p:spPr>
          <a:xfrm>
            <a:off x="4979591" y="2641070"/>
            <a:ext cx="48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0FEBB4-7B70-2161-7615-669B0D2496D1}"/>
              </a:ext>
            </a:extLst>
          </p:cNvPr>
          <p:cNvSpPr txBox="1"/>
          <p:nvPr/>
        </p:nvSpPr>
        <p:spPr>
          <a:xfrm>
            <a:off x="5008401" y="3400934"/>
            <a:ext cx="484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B1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4638CAE-30B0-2AB6-F0AF-30938662A6DC}"/>
              </a:ext>
            </a:extLst>
          </p:cNvPr>
          <p:cNvCxnSpPr>
            <a:cxnSpLocks/>
          </p:cNvCxnSpPr>
          <p:nvPr/>
        </p:nvCxnSpPr>
        <p:spPr>
          <a:xfrm>
            <a:off x="4893720" y="3083939"/>
            <a:ext cx="65618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DD216BD-BDEB-9152-2746-E2D503F146D6}"/>
              </a:ext>
            </a:extLst>
          </p:cNvPr>
          <p:cNvSpPr txBox="1"/>
          <p:nvPr/>
        </p:nvSpPr>
        <p:spPr>
          <a:xfrm>
            <a:off x="9888091" y="6584930"/>
            <a:ext cx="21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B1/B2 dividing line at log2FC = 0</a:t>
            </a:r>
          </a:p>
        </p:txBody>
      </p:sp>
      <p:pic>
        <p:nvPicPr>
          <p:cNvPr id="23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2097CC7C-74DE-52DF-183B-B90E9B324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85" y="4045460"/>
            <a:ext cx="3501681" cy="2626261"/>
          </a:xfrm>
          <a:prstGeom prst="rect">
            <a:avLst/>
          </a:prstGeom>
        </p:spPr>
      </p:pic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D1C5255E-15AA-AA22-D1BC-C47C4B7D4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0679" y="4552769"/>
            <a:ext cx="5011934" cy="20047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E72FE5-7E1B-7543-2748-4D648A06D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2402" y="4547017"/>
            <a:ext cx="5101064" cy="204042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74F21AD-09A0-433C-58E9-942CB2E7D3F1}"/>
              </a:ext>
            </a:extLst>
          </p:cNvPr>
          <p:cNvSpPr txBox="1"/>
          <p:nvPr/>
        </p:nvSpPr>
        <p:spPr>
          <a:xfrm>
            <a:off x="1785632" y="6600754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H3K9me2 RPKM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EA0F79-573D-652E-9741-62BEB0AAE54C}"/>
              </a:ext>
            </a:extLst>
          </p:cNvPr>
          <p:cNvSpPr txBox="1"/>
          <p:nvPr/>
        </p:nvSpPr>
        <p:spPr>
          <a:xfrm>
            <a:off x="5875135" y="6626536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H3K9me3 RPKM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252008CB-0DB4-EBF9-9188-56D16DA818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4828" y="1752601"/>
            <a:ext cx="5101063" cy="204042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96575C8E-5D08-EEE3-14E5-78AAB6D3DB50}"/>
              </a:ext>
            </a:extLst>
          </p:cNvPr>
          <p:cNvSpPr txBox="1"/>
          <p:nvPr/>
        </p:nvSpPr>
        <p:spPr>
          <a:xfrm>
            <a:off x="9025708" y="1370294"/>
            <a:ext cx="1899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Intra-TAD RPKM in A/B1/B2</a:t>
            </a:r>
          </a:p>
        </p:txBody>
      </p:sp>
    </p:spTree>
    <p:extLst>
      <p:ext uri="{BB962C8B-B14F-4D97-AF65-F5344CB8AC3E}">
        <p14:creationId xmlns:p14="http://schemas.microsoft.com/office/powerpoint/2010/main" val="34792805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124D8A-2401-D679-74D5-2EBBF5074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990" y="4827751"/>
            <a:ext cx="10014060" cy="20028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BD8982-2C34-301D-DC93-1CB0F322C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970" y="2890909"/>
            <a:ext cx="10014060" cy="20028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04230D-700D-BFB3-CC1B-1873AF54C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990" y="1012978"/>
            <a:ext cx="10014060" cy="20028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2F686F-5D7E-F483-617B-F2809BA40A91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 err="1">
                <a:latin typeface="+mj-lt"/>
              </a:rPr>
              <a:t>LogFC</a:t>
            </a: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01479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971B7F-965E-8AA6-0392-26663B07B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074" y="2381248"/>
            <a:ext cx="3289300" cy="24669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001C06-1983-2D01-1C5E-CACD3DEC2F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199" y="2381248"/>
            <a:ext cx="2857503" cy="214312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6A86AFD-EF0E-43B3-2058-B04964DD8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499" y="2381249"/>
            <a:ext cx="2857501" cy="214312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035DAEA-A430-B205-C13D-CD3C10E92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81249"/>
            <a:ext cx="3289300" cy="24669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44027D6-B24E-90EF-62AD-37166A497855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Markers Correlation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BC54EA-F4DD-FDFE-42B5-3740238BB1EF}"/>
              </a:ext>
            </a:extLst>
          </p:cNvPr>
          <p:cNvSpPr txBox="1"/>
          <p:nvPr/>
        </p:nvSpPr>
        <p:spPr>
          <a:xfrm>
            <a:off x="781050" y="1243786"/>
            <a:ext cx="2292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100K RPKM</a:t>
            </a:r>
          </a:p>
        </p:txBody>
      </p:sp>
    </p:spTree>
    <p:extLst>
      <p:ext uri="{BB962C8B-B14F-4D97-AF65-F5344CB8AC3E}">
        <p14:creationId xmlns:p14="http://schemas.microsoft.com/office/powerpoint/2010/main" val="21534262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69FEA3-1EE0-6084-2135-57FCCB3D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375" y="1904702"/>
            <a:ext cx="6441175" cy="4830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768749-290B-D599-09BE-670F4D3220BF}"/>
              </a:ext>
            </a:extLst>
          </p:cNvPr>
          <p:cNvSpPr txBox="1"/>
          <p:nvPr/>
        </p:nvSpPr>
        <p:spPr>
          <a:xfrm>
            <a:off x="689241" y="474345"/>
            <a:ext cx="98755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Markers Correlation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DDE68E-DE93-4472-70F5-E4129469CDC2}"/>
              </a:ext>
            </a:extLst>
          </p:cNvPr>
          <p:cNvSpPr txBox="1"/>
          <p:nvPr/>
        </p:nvSpPr>
        <p:spPr>
          <a:xfrm>
            <a:off x="781050" y="1243786"/>
            <a:ext cx="320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100K RPKM log2ratio</a:t>
            </a:r>
          </a:p>
        </p:txBody>
      </p:sp>
    </p:spTree>
    <p:extLst>
      <p:ext uri="{BB962C8B-B14F-4D97-AF65-F5344CB8AC3E}">
        <p14:creationId xmlns:p14="http://schemas.microsoft.com/office/powerpoint/2010/main" val="2711173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847DF-E350-A719-8D6D-9136F292F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Histone Changes in TAD level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D95FDAA-5A88-91DA-2E3D-56B8F1F71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8099" y="1690687"/>
            <a:ext cx="6700836" cy="2680335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8CD3EF-31A6-BBB6-FC00-52C851F1D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413" y="1690688"/>
            <a:ext cx="6700836" cy="26803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42FB85-0BE2-62F2-34F4-23424DDEB0B5}"/>
              </a:ext>
            </a:extLst>
          </p:cNvPr>
          <p:cNvSpPr txBox="1"/>
          <p:nvPr/>
        </p:nvSpPr>
        <p:spPr>
          <a:xfrm>
            <a:off x="1299280" y="253560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34E6AF-E466-9FD0-5EB7-D2CFAA93C14E}"/>
              </a:ext>
            </a:extLst>
          </p:cNvPr>
          <p:cNvSpPr txBox="1"/>
          <p:nvPr/>
        </p:nvSpPr>
        <p:spPr>
          <a:xfrm>
            <a:off x="924549" y="188690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D75C2F-44E1-A7B5-F84E-6FFEA7D35C73}"/>
              </a:ext>
            </a:extLst>
          </p:cNvPr>
          <p:cNvSpPr txBox="1"/>
          <p:nvPr/>
        </p:nvSpPr>
        <p:spPr>
          <a:xfrm>
            <a:off x="1677924" y="267858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244106-C7DA-1C8A-CA1D-F41F1DDAB711}"/>
              </a:ext>
            </a:extLst>
          </p:cNvPr>
          <p:cNvSpPr txBox="1"/>
          <p:nvPr/>
        </p:nvSpPr>
        <p:spPr>
          <a:xfrm>
            <a:off x="2752577" y="2612593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710A48-25D8-A8A9-792F-9730A1620B1B}"/>
              </a:ext>
            </a:extLst>
          </p:cNvPr>
          <p:cNvSpPr txBox="1"/>
          <p:nvPr/>
        </p:nvSpPr>
        <p:spPr>
          <a:xfrm>
            <a:off x="3129653" y="192443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B3F933-AD55-5DDA-A174-43DEBF920FC5}"/>
              </a:ext>
            </a:extLst>
          </p:cNvPr>
          <p:cNvSpPr txBox="1"/>
          <p:nvPr/>
        </p:nvSpPr>
        <p:spPr>
          <a:xfrm>
            <a:off x="3506723" y="227322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704ADC-489E-849D-E82A-C0EBA8EA70F8}"/>
              </a:ext>
            </a:extLst>
          </p:cNvPr>
          <p:cNvSpPr txBox="1"/>
          <p:nvPr/>
        </p:nvSpPr>
        <p:spPr>
          <a:xfrm>
            <a:off x="4582950" y="265187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5589F6-10FF-173E-7236-EAC03956DFBA}"/>
              </a:ext>
            </a:extLst>
          </p:cNvPr>
          <p:cNvSpPr txBox="1"/>
          <p:nvPr/>
        </p:nvSpPr>
        <p:spPr>
          <a:xfrm>
            <a:off x="4960022" y="212397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710275-F503-D328-68FD-2F41205C00E8}"/>
              </a:ext>
            </a:extLst>
          </p:cNvPr>
          <p:cNvSpPr txBox="1"/>
          <p:nvPr/>
        </p:nvSpPr>
        <p:spPr>
          <a:xfrm>
            <a:off x="5338666" y="205955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5AA4FA6-3587-040D-3AB3-3F48FBF561E5}"/>
              </a:ext>
            </a:extLst>
          </p:cNvPr>
          <p:cNvSpPr txBox="1"/>
          <p:nvPr/>
        </p:nvSpPr>
        <p:spPr>
          <a:xfrm>
            <a:off x="7018205" y="228737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12986B-CEE1-21F4-6407-C82BD656C602}"/>
              </a:ext>
            </a:extLst>
          </p:cNvPr>
          <p:cNvSpPr txBox="1"/>
          <p:nvPr/>
        </p:nvSpPr>
        <p:spPr>
          <a:xfrm>
            <a:off x="7783350" y="2024992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BDB19E-1B0D-2795-CEA1-A9858CF5DC98}"/>
              </a:ext>
            </a:extLst>
          </p:cNvPr>
          <p:cNvSpPr txBox="1"/>
          <p:nvPr/>
        </p:nvSpPr>
        <p:spPr>
          <a:xfrm>
            <a:off x="8850152" y="240363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7DAE43-7A6E-D715-DB8E-77DD80E4EDDC}"/>
              </a:ext>
            </a:extLst>
          </p:cNvPr>
          <p:cNvSpPr txBox="1"/>
          <p:nvPr/>
        </p:nvSpPr>
        <p:spPr>
          <a:xfrm>
            <a:off x="9615295" y="220724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6741AF-64FE-85FA-01CC-297BDC71D283}"/>
              </a:ext>
            </a:extLst>
          </p:cNvPr>
          <p:cNvSpPr txBox="1"/>
          <p:nvPr/>
        </p:nvSpPr>
        <p:spPr>
          <a:xfrm>
            <a:off x="10682096" y="1916586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E9A6AC-889E-B4D2-A085-9D5FD4E224F2}"/>
              </a:ext>
            </a:extLst>
          </p:cNvPr>
          <p:cNvSpPr txBox="1"/>
          <p:nvPr/>
        </p:nvSpPr>
        <p:spPr>
          <a:xfrm>
            <a:off x="11447239" y="232351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933563-C21A-1C7B-BB16-D4001C987BAB}"/>
              </a:ext>
            </a:extLst>
          </p:cNvPr>
          <p:cNvSpPr txBox="1"/>
          <p:nvPr/>
        </p:nvSpPr>
        <p:spPr>
          <a:xfrm>
            <a:off x="2511407" y="1415667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H3K9me2 RPKM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7670AD-BA06-B082-1D1A-4CF6CF664FFF}"/>
              </a:ext>
            </a:extLst>
          </p:cNvPr>
          <p:cNvSpPr txBox="1"/>
          <p:nvPr/>
        </p:nvSpPr>
        <p:spPr>
          <a:xfrm>
            <a:off x="8538718" y="1410559"/>
            <a:ext cx="1207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H3K9me3 RPKM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5900C6B-2E09-E863-45B5-B9CD0BCB6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333" y="4347807"/>
            <a:ext cx="5498170" cy="219926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74309D8-6A67-3E13-F04B-59D0A2631E8E}"/>
              </a:ext>
            </a:extLst>
          </p:cNvPr>
          <p:cNvSpPr txBox="1"/>
          <p:nvPr/>
        </p:nvSpPr>
        <p:spPr>
          <a:xfrm>
            <a:off x="5757583" y="6517394"/>
            <a:ext cx="1899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Intra-TAD RPKM in A/B1/B2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5F7A72-436B-7B60-E94F-7EE968C50209}"/>
              </a:ext>
            </a:extLst>
          </p:cNvPr>
          <p:cNvSpPr txBox="1"/>
          <p:nvPr/>
        </p:nvSpPr>
        <p:spPr>
          <a:xfrm>
            <a:off x="72224" y="6492875"/>
            <a:ext cx="41604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Mann Whitney U test if it is significantly different from the WT </a:t>
            </a:r>
          </a:p>
        </p:txBody>
      </p:sp>
    </p:spTree>
    <p:extLst>
      <p:ext uri="{BB962C8B-B14F-4D97-AF65-F5344CB8AC3E}">
        <p14:creationId xmlns:p14="http://schemas.microsoft.com/office/powerpoint/2010/main" val="2859391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22FE27-C881-5453-3BB6-FD3832CA81F9}"/>
              </a:ext>
            </a:extLst>
          </p:cNvPr>
          <p:cNvSpPr txBox="1"/>
          <p:nvPr/>
        </p:nvSpPr>
        <p:spPr>
          <a:xfrm>
            <a:off x="327732" y="1470493"/>
            <a:ext cx="2627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window size across genome: 5kb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E32E8-336B-CF15-6CF9-A71F5803EA78}"/>
              </a:ext>
            </a:extLst>
          </p:cNvPr>
          <p:cNvSpPr txBox="1"/>
          <p:nvPr/>
        </p:nvSpPr>
        <p:spPr>
          <a:xfrm>
            <a:off x="8829805" y="3244334"/>
            <a:ext cx="2627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log2(0.1+Ratio over WT)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EB1E91-0BF8-8E96-A0C2-BEECFB069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784" y="0"/>
            <a:ext cx="4898571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86A67A-3C04-3A75-FEF1-14034AC64B65}"/>
              </a:ext>
            </a:extLst>
          </p:cNvPr>
          <p:cNvSpPr txBox="1"/>
          <p:nvPr/>
        </p:nvSpPr>
        <p:spPr>
          <a:xfrm>
            <a:off x="10383300" y="6581001"/>
            <a:ext cx="1808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Copy from </a:t>
            </a:r>
            <a:r>
              <a:rPr lang="en-US" sz="1200" dirty="0" err="1"/>
              <a:t>Shuhua’s</a:t>
            </a:r>
            <a:r>
              <a:rPr lang="en-US" sz="1200" dirty="0"/>
              <a:t> slides</a:t>
            </a:r>
          </a:p>
        </p:txBody>
      </p:sp>
    </p:spTree>
    <p:extLst>
      <p:ext uri="{BB962C8B-B14F-4D97-AF65-F5344CB8AC3E}">
        <p14:creationId xmlns:p14="http://schemas.microsoft.com/office/powerpoint/2010/main" val="814730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DC640D7-621A-AA06-A296-69762F0EFB88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480675"/>
          <a:ext cx="8127999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2412410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315766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271402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517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Enriched (&gt;=2)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666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Depleted (&lt;=0.5)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90125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67436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463216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F8280E6-B086-2390-1EE7-F59D014DC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81245"/>
              </p:ext>
            </p:extLst>
          </p:nvPr>
        </p:nvGraphicFramePr>
        <p:xfrm>
          <a:off x="249381" y="2028920"/>
          <a:ext cx="11533908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2318">
                  <a:extLst>
                    <a:ext uri="{9D8B030D-6E8A-4147-A177-3AD203B41FA5}">
                      <a16:colId xmlns:a16="http://schemas.microsoft.com/office/drawing/2014/main" val="2841779803"/>
                    </a:ext>
                  </a:extLst>
                </a:gridCol>
                <a:gridCol w="1922318">
                  <a:extLst>
                    <a:ext uri="{9D8B030D-6E8A-4147-A177-3AD203B41FA5}">
                      <a16:colId xmlns:a16="http://schemas.microsoft.com/office/drawing/2014/main" val="2138057277"/>
                    </a:ext>
                  </a:extLst>
                </a:gridCol>
                <a:gridCol w="2161310">
                  <a:extLst>
                    <a:ext uri="{9D8B030D-6E8A-4147-A177-3AD203B41FA5}">
                      <a16:colId xmlns:a16="http://schemas.microsoft.com/office/drawing/2014/main" val="1910030100"/>
                    </a:ext>
                  </a:extLst>
                </a:gridCol>
                <a:gridCol w="1122218">
                  <a:extLst>
                    <a:ext uri="{9D8B030D-6E8A-4147-A177-3AD203B41FA5}">
                      <a16:colId xmlns:a16="http://schemas.microsoft.com/office/drawing/2014/main" val="1331857981"/>
                    </a:ext>
                  </a:extLst>
                </a:gridCol>
                <a:gridCol w="2047010">
                  <a:extLst>
                    <a:ext uri="{9D8B030D-6E8A-4147-A177-3AD203B41FA5}">
                      <a16:colId xmlns:a16="http://schemas.microsoft.com/office/drawing/2014/main" val="822956936"/>
                    </a:ext>
                  </a:extLst>
                </a:gridCol>
                <a:gridCol w="2358734">
                  <a:extLst>
                    <a:ext uri="{9D8B030D-6E8A-4147-A177-3AD203B41FA5}">
                      <a16:colId xmlns:a16="http://schemas.microsoft.com/office/drawing/2014/main" val="1496515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65774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59302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K9me3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8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ChIP</a:t>
                      </a:r>
                      <a:r>
                        <a:rPr lang="en-US" dirty="0"/>
                        <a:t> Increased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Overlap to WT/input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417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73277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29136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3082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521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13941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D&amp;T / WT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18493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2713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ED4CBE2-B02A-74F5-F787-CF50569A9BE7}"/>
              </a:ext>
            </a:extLst>
          </p:cNvPr>
          <p:cNvSpPr txBox="1"/>
          <p:nvPr/>
        </p:nvSpPr>
        <p:spPr>
          <a:xfrm>
            <a:off x="10345200" y="6581001"/>
            <a:ext cx="1808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Copy from </a:t>
            </a:r>
            <a:r>
              <a:rPr lang="en-US" sz="1200" dirty="0" err="1"/>
              <a:t>Shuhua’s</a:t>
            </a:r>
            <a:r>
              <a:rPr lang="en-US" sz="1200" dirty="0"/>
              <a:t> slides</a:t>
            </a:r>
          </a:p>
        </p:txBody>
      </p:sp>
    </p:spTree>
    <p:extLst>
      <p:ext uri="{BB962C8B-B14F-4D97-AF65-F5344CB8AC3E}">
        <p14:creationId xmlns:p14="http://schemas.microsoft.com/office/powerpoint/2010/main" val="1427971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15654</TotalTime>
  <Words>2199</Words>
  <Application>Microsoft Macintosh PowerPoint</Application>
  <PresentationFormat>Widescreen</PresentationFormat>
  <Paragraphs>1117</Paragraphs>
  <Slides>62</Slides>
  <Notes>21</Notes>
  <HiddenSlides>9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GraphikNaturel</vt:lpstr>
      <vt:lpstr>HardingText</vt:lpstr>
      <vt:lpstr>Aptos</vt:lpstr>
      <vt:lpstr>Aptos Display</vt:lpstr>
      <vt:lpstr>Aptos Narrow</vt:lpstr>
      <vt:lpstr>Arial</vt:lpstr>
      <vt:lpstr>Helvetica Neue</vt:lpstr>
      <vt:lpstr>Office Theme</vt:lpstr>
      <vt:lpstr>9/5/2024</vt:lpstr>
      <vt:lpstr>Conservation of TAD</vt:lpstr>
      <vt:lpstr>HiC Global Interaction Changes in TAD Scale</vt:lpstr>
      <vt:lpstr>HiC Global Interaction Changes in TAD Level</vt:lpstr>
      <vt:lpstr>HiC Global Interaction Changes in 100 KB Inter-chromosome Only</vt:lpstr>
      <vt:lpstr>Histone Changes in TAD level</vt:lpstr>
      <vt:lpstr>Histone Changes in TAD level</vt:lpstr>
      <vt:lpstr>PowerPoint Presentation</vt:lpstr>
      <vt:lpstr>PowerPoint Presentation</vt:lpstr>
      <vt:lpstr>PowerPoint Presentation</vt:lpstr>
      <vt:lpstr>10/17/2024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10/24/2024</vt:lpstr>
      <vt:lpstr>PowerPoint Presentation</vt:lpstr>
      <vt:lpstr>PowerPoint Presentation</vt:lpstr>
      <vt:lpstr>PowerPoint Presentation</vt:lpstr>
      <vt:lpstr>10/30/2024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1/21/2025</vt:lpstr>
      <vt:lpstr>PowerPoint Presentation</vt:lpstr>
      <vt:lpstr>PowerPoint Presentation</vt:lpstr>
      <vt:lpstr>PowerPoint Presentation</vt:lpstr>
      <vt:lpstr>3/26/2025</vt:lpstr>
      <vt:lpstr>PowerPoint Presentation</vt:lpstr>
      <vt:lpstr>PowerPoint Presentation</vt:lpstr>
      <vt:lpstr>4/3/2025</vt:lpstr>
      <vt:lpstr>PowerPoint Presentation</vt:lpstr>
      <vt:lpstr>PowerPoint Presentation</vt:lpstr>
      <vt:lpstr>PowerPoint Presentation</vt:lpstr>
      <vt:lpstr>4/23/2025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4/30/2025</vt:lpstr>
      <vt:lpstr>PowerPoint Presentation</vt:lpstr>
      <vt:lpstr>PowerPoint Presentation</vt:lpstr>
      <vt:lpstr>5/7/2025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Zhang, Yu</dc:creator>
  <cp:lastModifiedBy>Zhang, Yu</cp:lastModifiedBy>
  <cp:revision>78</cp:revision>
  <dcterms:created xsi:type="dcterms:W3CDTF">2024-09-05T16:31:51Z</dcterms:created>
  <dcterms:modified xsi:type="dcterms:W3CDTF">2025-05-14T20:03:25Z</dcterms:modified>
</cp:coreProperties>
</file>