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3" r:id="rId9"/>
    <p:sldId id="261" r:id="rId10"/>
    <p:sldId id="262" r:id="rId11"/>
    <p:sldId id="266" r:id="rId12"/>
    <p:sldId id="267" r:id="rId13"/>
    <p:sldId id="270" r:id="rId14"/>
    <p:sldId id="274" r:id="rId15"/>
    <p:sldId id="275" r:id="rId16"/>
    <p:sldId id="276" r:id="rId17"/>
    <p:sldId id="268" r:id="rId18"/>
    <p:sldId id="269" r:id="rId19"/>
    <p:sldId id="271" r:id="rId20"/>
    <p:sldId id="272" r:id="rId21"/>
    <p:sldId id="273" r:id="rId22"/>
    <p:sldId id="288" r:id="rId23"/>
    <p:sldId id="289" r:id="rId24"/>
    <p:sldId id="290" r:id="rId25"/>
    <p:sldId id="278" r:id="rId26"/>
    <p:sldId id="282" r:id="rId27"/>
    <p:sldId id="280" r:id="rId28"/>
    <p:sldId id="279" r:id="rId29"/>
    <p:sldId id="293" r:id="rId30"/>
    <p:sldId id="283" r:id="rId31"/>
    <p:sldId id="284" r:id="rId32"/>
    <p:sldId id="285" r:id="rId33"/>
    <p:sldId id="286" r:id="rId34"/>
    <p:sldId id="287" r:id="rId35"/>
    <p:sldId id="291" r:id="rId36"/>
    <p:sldId id="292" r:id="rId37"/>
    <p:sldId id="297" r:id="rId38"/>
    <p:sldId id="295" r:id="rId39"/>
    <p:sldId id="296" r:id="rId40"/>
    <p:sldId id="294" r:id="rId41"/>
    <p:sldId id="298" r:id="rId42"/>
    <p:sldId id="299" r:id="rId43"/>
    <p:sldId id="300" r:id="rId44"/>
    <p:sldId id="301" r:id="rId45"/>
    <p:sldId id="302" r:id="rId46"/>
    <p:sldId id="303" r:id="rId47"/>
    <p:sldId id="305" r:id="rId48"/>
    <p:sldId id="304" r:id="rId49"/>
    <p:sldId id="306" r:id="rId50"/>
    <p:sldId id="307" r:id="rId51"/>
    <p:sldId id="309" r:id="rId52"/>
    <p:sldId id="317" r:id="rId53"/>
    <p:sldId id="308" r:id="rId54"/>
    <p:sldId id="313" r:id="rId55"/>
    <p:sldId id="314" r:id="rId56"/>
    <p:sldId id="310" r:id="rId57"/>
    <p:sldId id="312" r:id="rId58"/>
    <p:sldId id="315" r:id="rId59"/>
    <p:sldId id="316" r:id="rId60"/>
    <p:sldId id="318" r:id="rId61"/>
    <p:sldId id="320" r:id="rId62"/>
    <p:sldId id="321" r:id="rId63"/>
    <p:sldId id="323" r:id="rId64"/>
    <p:sldId id="322" r:id="rId65"/>
    <p:sldId id="325" r:id="rId66"/>
    <p:sldId id="326" r:id="rId67"/>
    <p:sldId id="327" r:id="rId68"/>
    <p:sldId id="328" r:id="rId69"/>
    <p:sldId id="319" r:id="rId70"/>
    <p:sldId id="329" r:id="rId71"/>
    <p:sldId id="330" r:id="rId72"/>
    <p:sldId id="331" r:id="rId73"/>
    <p:sldId id="333" r:id="rId74"/>
    <p:sldId id="332" r:id="rId75"/>
    <p:sldId id="334" r:id="rId76"/>
    <p:sldId id="335" r:id="rId77"/>
    <p:sldId id="336" r:id="rId78"/>
    <p:sldId id="341" r:id="rId79"/>
    <p:sldId id="340" r:id="rId80"/>
    <p:sldId id="339" r:id="rId81"/>
    <p:sldId id="338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35"/>
    <p:restoredTop sz="95462"/>
  </p:normalViewPr>
  <p:slideViewPr>
    <p:cSldViewPr snapToGrid="0">
      <p:cViewPr varScale="1">
        <p:scale>
          <a:sx n="105" d="100"/>
          <a:sy n="105" d="100"/>
        </p:scale>
        <p:origin x="12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B295F-C5A0-9D40-888C-2C2123163117}" type="datetimeFigureOut">
              <a:rPr lang="en-US" smtClean="0"/>
              <a:t>1/22/24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6C636-B50C-BE48-9B19-D8F9CD1C3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23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80-90% of alignment rate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93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30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Consistency of TAD: conserved and dynamic</a:t>
            </a:r>
          </a:p>
          <a:p>
            <a:r>
              <a:rPr lang="en-US" dirty="0"/>
              <a:t>Density plot of non-diagonal counts to identify background</a:t>
            </a:r>
          </a:p>
          <a:p>
            <a:r>
              <a:rPr lang="en-US" dirty="0"/>
              <a:t>Ways to normalize counts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Domain-wise: normalize by the library size and the length (how to determine domain length when they have different lengths)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Bin-wise: normalize by the library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67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93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</a:t>
            </a:r>
            <a:r>
              <a:rPr lang="en-US" dirty="0" err="1"/>
              <a:t>wt</a:t>
            </a:r>
            <a:r>
              <a:rPr lang="en-US" dirty="0"/>
              <a:t> as reference, correct the other sample in the following way:</a:t>
            </a:r>
          </a:p>
          <a:p>
            <a:r>
              <a:rPr lang="en-US" dirty="0"/>
              <a:t>If the distance between </a:t>
            </a:r>
            <a:r>
              <a:rPr lang="en-US" dirty="0" err="1"/>
              <a:t>wt</a:t>
            </a:r>
            <a:r>
              <a:rPr lang="en-US" dirty="0"/>
              <a:t> border is within 100k, correct it to </a:t>
            </a:r>
            <a:r>
              <a:rPr lang="en-US" dirty="0" err="1"/>
              <a:t>wt</a:t>
            </a:r>
            <a:endParaRPr lang="en-US" dirty="0"/>
          </a:p>
          <a:p>
            <a:r>
              <a:rPr lang="en-US" dirty="0"/>
              <a:t>Else: keep the original border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8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different parameters: </a:t>
            </a:r>
          </a:p>
          <a:p>
            <a:r>
              <a:rPr lang="en-US" dirty="0"/>
              <a:t>First Si &gt; 0.3, and then check the other parameters, such as correction range, resolution..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97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correction range 200k,</a:t>
            </a:r>
          </a:p>
          <a:p>
            <a:r>
              <a:rPr lang="en-US" dirty="0"/>
              <a:t>Swap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2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20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</a:t>
            </a:r>
            <a:r>
              <a:rPr lang="en-US" dirty="0" err="1"/>
              <a:t>wt</a:t>
            </a:r>
            <a:r>
              <a:rPr lang="en-US" dirty="0"/>
              <a:t> as reference, correct the other sample in the following way:</a:t>
            </a:r>
          </a:p>
          <a:p>
            <a:r>
              <a:rPr lang="en-US" dirty="0"/>
              <a:t>If the distance between </a:t>
            </a:r>
            <a:r>
              <a:rPr lang="en-US" dirty="0" err="1"/>
              <a:t>wt</a:t>
            </a:r>
            <a:r>
              <a:rPr lang="en-US" dirty="0"/>
              <a:t> border is within 100k, correct it to </a:t>
            </a:r>
            <a:r>
              <a:rPr lang="en-US" dirty="0" err="1"/>
              <a:t>wt</a:t>
            </a:r>
            <a:endParaRPr lang="en-US" dirty="0"/>
          </a:p>
          <a:p>
            <a:r>
              <a:rPr lang="en-US" dirty="0"/>
              <a:t>Else: keep the original border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397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correction range 200k,</a:t>
            </a:r>
          </a:p>
          <a:p>
            <a:r>
              <a:rPr lang="en-US" dirty="0"/>
              <a:t>Swap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30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interactions within TAD or between different TADs</a:t>
            </a:r>
          </a:p>
          <a:p>
            <a:r>
              <a:rPr lang="en-US" dirty="0"/>
              <a:t>Background subtraction (keep top 10%)</a:t>
            </a:r>
          </a:p>
          <a:p>
            <a:r>
              <a:rPr lang="en-US" dirty="0"/>
              <a:t>Boxplot of (top 5) </a:t>
            </a:r>
            <a:r>
              <a:rPr lang="en-US" dirty="0" err="1"/>
              <a:t>logCPM</a:t>
            </a:r>
            <a:r>
              <a:rPr lang="en-US" dirty="0"/>
              <a:t> in all conditions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427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780: 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23391, 3649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781: 18751, 2385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782: 20970, 3167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783: 19962, 2732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247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20639 up_ratio_780.txt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26302 up_ratio_781.txt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22229 up_ratio_782.txt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29964 up_ratio_783.txt</a:t>
            </a:r>
          </a:p>
          <a:p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22222 down_ratio_780.txt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19486 down_ratio_781.txt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24444 down_ratio_782.txt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18377 down_ratio_783.txt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38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31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917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Overlaps between 782 &amp; 783: up 315, down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209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39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156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05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20k cutoff: 5 -&gt; 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14435 merged TADs</a:t>
            </a:r>
          </a:p>
          <a:p>
            <a:r>
              <a:rPr lang="en-US" dirty="0"/>
              <a:t>20k 50k 100k, line chart to determine the cutoff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12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 err="1">
                <a:solidFill>
                  <a:srgbClr val="404040"/>
                </a:solidFill>
                <a:effectLst/>
                <a:latin typeface="Lato" panose="020F0502020204030204" pitchFamily="34" charset="0"/>
              </a:rPr>
              <a:t>Isavg</a:t>
            </a:r>
            <a:r>
              <a:rPr lang="en-US" b="0" i="0" u="none" strike="noStrike" dirty="0">
                <a:solidFill>
                  <a:srgbClr val="404040"/>
                </a:solidFill>
                <a:effectLst/>
                <a:latin typeface="Lato" panose="020F0502020204030204" pitchFamily="34" charset="0"/>
              </a:rPr>
              <a:t>: arithmetic mean was used here; maybe can try geometric mean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27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69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Density of counts (RPKM)</a:t>
            </a:r>
          </a:p>
          <a:p>
            <a:r>
              <a:rPr lang="en-US" dirty="0"/>
              <a:t>Me2: domain enriched, by ratio Tet / </a:t>
            </a:r>
            <a:r>
              <a:rPr lang="en-US" dirty="0" err="1"/>
              <a:t>wt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83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Domain contact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0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37EAC-B399-C415-6940-1DC9AF11E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14F92-82EA-AECB-39EA-7F6ADF04E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3C070-233C-8D34-D0A8-57566B96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5F58-226E-6991-4AB9-61154F942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4A2DC-3C20-8F61-2790-F49AC470A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CC3D4-188E-7D7F-6F93-7327E2541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B17E1-5BFE-B200-0F18-CB6CDC9F0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93B1B-1E2E-717A-40AA-C6FB94CA5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1FDBD-C28C-D104-2320-9B02F891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C0C31-37BD-DD40-CFEF-FAD2266C1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34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E891EC-8238-9967-A9DE-B457DE5AF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53E3B8-C3F1-6F95-7A9A-6D41A4187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0487E-6C75-6C2E-EC76-94A53805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D667E-BAE1-2868-B03B-F47A85852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E23B6-A007-3DAB-329D-CC34782E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2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D9F5-4655-DAB3-41FF-F18A725F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58E0-00FC-A14E-2DDC-15DA97D52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A6FEF-A59F-5F19-11CF-9BA97D3B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476CB-3411-157C-E005-39A79DE0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17D2C-3281-B799-C5F8-5A4DA8C9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8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D5B43-3F41-6C42-DCAB-EF282F542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552F6-E8D2-6DF8-C6CD-C18AC557B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F6F11-B849-400A-C482-C1C26E69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BFB97-1E5E-C323-2214-7D3CCCBB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E76FF-2FBA-A5E7-018A-1A5BC2C88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5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FC610-9D27-21BB-A040-3902642DA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C19B3-BCAA-D9F3-2BD9-57C5E9D78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3B1F70-18AB-7646-052A-EDB0F08BD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E8C14-EB85-37D7-FE28-1410B4B5B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0161B-E815-6576-A7CF-2944356A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F0F8C-C8CA-C102-64AC-882D15293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8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EE87C-1317-7617-8358-70D26DF5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399A5-DB6E-C736-71FF-FFF97C464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CE3D8-A820-A24B-F2F3-893A47C2C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D9DE0D-EB20-6ACD-3237-CFE0D79C0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9881C-CAEA-42C7-6CDC-2E99830F1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CC76F2-748F-8AED-9499-BD105197A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3FEA5D-5533-8A0E-E17D-3EBC54B6C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42DCC-C83A-A459-C05C-C6C70A1C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4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286E-418F-2157-62D2-EED5E8DAB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C7C357-66E6-56B9-6FC4-DDF022E9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08090-068A-1F0E-4192-985B8433D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D11BB-0104-B83F-B4D8-8416773AB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96BBFC-A9ED-261D-CDD0-406B3EA66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D127F-F6A2-26CC-A645-606184A0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2E4E3-939F-B3C1-56C9-407A26753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5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BD8AE-A96C-3F8D-6386-E36B4C5B9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0D642-E3BC-85E5-1307-1E0269AC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AF970E-0377-0E9D-9FD1-29CB91FD7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21EF4-7B7C-429B-52E4-49B0C6749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A6C93C-D9B3-0A80-321A-6CE8DE6B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5D1C5-D6C8-3576-6152-563E5015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1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415D9-A5A0-F98A-0CF2-44F26DD87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58DD4-24B4-0101-E2F0-D33750711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D22DA-DCE6-6E42-B36F-85C988E77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96E1F-F9D3-10F8-72E2-37949FA6A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98AA9-2570-A220-878C-2D710E0A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D3B8A-0D69-EE2D-B3E7-5861ECD8A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46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FD83B4-4672-FEBE-8AB9-696C3E933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5461A-0ADC-24DF-AA4E-8CCB034D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340D7-BF01-F928-242F-CD3272854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C0DF6-F80A-B445-B507-1635668519B3}" type="datetimeFigureOut">
              <a:rPr lang="en-US" smtClean="0"/>
              <a:t>1/22/24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981EE-3163-47B1-849D-FE01D982D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1327C-2E29-FE5C-C90F-C8F31B286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A3C66-EE74-1E47-B5D0-35CF12B76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6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e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emf"/><Relationship Id="rId4" Type="http://schemas.openxmlformats.org/officeDocument/2006/relationships/image" Target="../media/image109.emf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emf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7" Type="http://schemas.openxmlformats.org/officeDocument/2006/relationships/image" Target="../media/image12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emf"/><Relationship Id="rId5" Type="http://schemas.openxmlformats.org/officeDocument/2006/relationships/image" Target="../media/image120.emf"/><Relationship Id="rId4" Type="http://schemas.openxmlformats.org/officeDocument/2006/relationships/image" Target="../media/image119.e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HiChIP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9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2AFB1-AD80-F86F-908F-64F3F2DD8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42DFF5-7F30-3059-F5D9-40A210ECB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617" y="1383960"/>
            <a:ext cx="5323818" cy="532381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A85EFF-8C12-BAB5-3F59-E95386B51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137" y="1607433"/>
            <a:ext cx="5212081" cy="521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16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21BBF-0A82-EE00-8925-E360601F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88085-41B4-3D8C-F647-1440F7FD4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67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4026C-6214-EBAC-B461-B54CDBCCF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FitHiChip</a:t>
            </a:r>
            <a:r>
              <a:rPr lang="en-US" dirty="0"/>
              <a:t> 5k/10k resolution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3CD18E-69AE-14B6-E448-D654FE73F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77" r="7945"/>
          <a:stretch/>
        </p:blipFill>
        <p:spPr>
          <a:xfrm>
            <a:off x="0" y="1817684"/>
            <a:ext cx="6096000" cy="35826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9FD647-8C04-5568-C90A-54AB0F39CB62}"/>
              </a:ext>
            </a:extLst>
          </p:cNvPr>
          <p:cNvSpPr txBox="1"/>
          <p:nvPr/>
        </p:nvSpPr>
        <p:spPr>
          <a:xfrm>
            <a:off x="2199003" y="1638666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TH779 WT 5k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D1CF26-EC8F-1A23-7B56-2195367A565E}"/>
              </a:ext>
            </a:extLst>
          </p:cNvPr>
          <p:cNvSpPr txBox="1"/>
          <p:nvPr/>
        </p:nvSpPr>
        <p:spPr>
          <a:xfrm>
            <a:off x="9096765" y="1633018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11BE7A-28EB-3521-462B-526A470B7275}"/>
              </a:ext>
            </a:extLst>
          </p:cNvPr>
          <p:cNvSpPr txBox="1"/>
          <p:nvPr/>
        </p:nvSpPr>
        <p:spPr>
          <a:xfrm>
            <a:off x="1818835" y="5687190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22839</a:t>
            </a:r>
          </a:p>
          <a:p>
            <a:r>
              <a:rPr lang="en-US" dirty="0"/>
              <a:t>Q-value &lt; 0.01: 3373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2DCC2A9-C0EF-F9A8-25AA-C4DC5B0617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47" t="8699" r="7357"/>
          <a:stretch/>
        </p:blipFill>
        <p:spPr>
          <a:xfrm>
            <a:off x="6001531" y="2129346"/>
            <a:ext cx="6190469" cy="32709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E0B7BF-347B-4C8F-0EC4-3F96003B62B0}"/>
              </a:ext>
            </a:extLst>
          </p:cNvPr>
          <p:cNvSpPr txBox="1"/>
          <p:nvPr/>
        </p:nvSpPr>
        <p:spPr>
          <a:xfrm>
            <a:off x="8140080" y="5687189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21404</a:t>
            </a:r>
          </a:p>
          <a:p>
            <a:r>
              <a:rPr lang="en-US" dirty="0"/>
              <a:t>Q-value &lt; 0.01: 4998</a:t>
            </a:r>
          </a:p>
        </p:txBody>
      </p:sp>
    </p:spTree>
    <p:extLst>
      <p:ext uri="{BB962C8B-B14F-4D97-AF65-F5344CB8AC3E}">
        <p14:creationId xmlns:p14="http://schemas.microsoft.com/office/powerpoint/2010/main" val="2044235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EC408-43FF-0E17-F9B4-CA53E657B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FitHiChip</a:t>
            </a:r>
            <a:r>
              <a:rPr lang="en-US" dirty="0"/>
              <a:t> 5k/10k resolution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062F08-BC37-ED1C-E964-6D8FCF648B96}"/>
              </a:ext>
            </a:extLst>
          </p:cNvPr>
          <p:cNvSpPr txBox="1"/>
          <p:nvPr/>
        </p:nvSpPr>
        <p:spPr>
          <a:xfrm>
            <a:off x="2199003" y="1638666"/>
            <a:ext cx="2080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TH780 </a:t>
            </a:r>
            <a:r>
              <a:rPr lang="en-US" dirty="0" err="1"/>
              <a:t>Dnmt</a:t>
            </a:r>
            <a:r>
              <a:rPr lang="en-US" dirty="0"/>
              <a:t>-TKO 5k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0F91B-02A6-3292-5DA7-C86D8120A734}"/>
              </a:ext>
            </a:extLst>
          </p:cNvPr>
          <p:cNvSpPr txBox="1"/>
          <p:nvPr/>
        </p:nvSpPr>
        <p:spPr>
          <a:xfrm>
            <a:off x="8832411" y="1633179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F575E-2DDF-2892-C67A-5859EB536BDC}"/>
              </a:ext>
            </a:extLst>
          </p:cNvPr>
          <p:cNvSpPr txBox="1"/>
          <p:nvPr/>
        </p:nvSpPr>
        <p:spPr>
          <a:xfrm>
            <a:off x="1818835" y="5621875"/>
            <a:ext cx="2249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23391</a:t>
            </a:r>
          </a:p>
          <a:p>
            <a:r>
              <a:rPr lang="en-US" dirty="0"/>
              <a:t>Q-value &lt; 0.01: 3649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AA261A-7B51-7EC2-EFF1-111A75642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8" r="8146"/>
          <a:stretch/>
        </p:blipFill>
        <p:spPr>
          <a:xfrm>
            <a:off x="178526" y="2002350"/>
            <a:ext cx="5917474" cy="3456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35F8EA-9F56-4175-645B-76404CD1A0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0" t="9404" r="8477"/>
          <a:stretch/>
        </p:blipFill>
        <p:spPr>
          <a:xfrm>
            <a:off x="6095999" y="2314011"/>
            <a:ext cx="5887087" cy="31449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1179B1-FFCE-4B80-8788-3408B1A6B2B7}"/>
              </a:ext>
            </a:extLst>
          </p:cNvPr>
          <p:cNvSpPr txBox="1"/>
          <p:nvPr/>
        </p:nvSpPr>
        <p:spPr>
          <a:xfrm>
            <a:off x="7968937" y="5621875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20654</a:t>
            </a:r>
          </a:p>
          <a:p>
            <a:r>
              <a:rPr lang="en-US" dirty="0"/>
              <a:t>Q-value &lt; 0.01: 5068</a:t>
            </a:r>
          </a:p>
        </p:txBody>
      </p:sp>
    </p:spTree>
    <p:extLst>
      <p:ext uri="{BB962C8B-B14F-4D97-AF65-F5344CB8AC3E}">
        <p14:creationId xmlns:p14="http://schemas.microsoft.com/office/powerpoint/2010/main" val="157046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8AF9-1E35-731B-F928-CB7CCE228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FitHiChip</a:t>
            </a:r>
            <a:r>
              <a:rPr lang="en-US" dirty="0"/>
              <a:t> 5k/10k resolution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83627E-6015-559D-331F-8B736BFEA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070" t="8779" r="8672"/>
          <a:stretch/>
        </p:blipFill>
        <p:spPr>
          <a:xfrm>
            <a:off x="0" y="2136094"/>
            <a:ext cx="5811435" cy="310896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FC6645-CE82-2EDE-DBC7-CE84E622A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2" t="9191" r="8211"/>
          <a:stretch/>
        </p:blipFill>
        <p:spPr>
          <a:xfrm>
            <a:off x="6096000" y="2165654"/>
            <a:ext cx="5811435" cy="30869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D97FD7-C3E6-3F73-CF88-551F08FF18FD}"/>
              </a:ext>
            </a:extLst>
          </p:cNvPr>
          <p:cNvSpPr txBox="1"/>
          <p:nvPr/>
        </p:nvSpPr>
        <p:spPr>
          <a:xfrm>
            <a:off x="2199003" y="1638666"/>
            <a:ext cx="1839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TH781 Tet-TKO 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AD8124-A229-1635-250A-97DA1CAE3055}"/>
              </a:ext>
            </a:extLst>
          </p:cNvPr>
          <p:cNvSpPr txBox="1"/>
          <p:nvPr/>
        </p:nvSpPr>
        <p:spPr>
          <a:xfrm>
            <a:off x="8832411" y="1633179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7E275B-21B8-DF24-9AEA-76E4B4AE809B}"/>
              </a:ext>
            </a:extLst>
          </p:cNvPr>
          <p:cNvSpPr txBox="1"/>
          <p:nvPr/>
        </p:nvSpPr>
        <p:spPr>
          <a:xfrm>
            <a:off x="7968937" y="5621875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16223</a:t>
            </a:r>
          </a:p>
          <a:p>
            <a:r>
              <a:rPr lang="en-US" dirty="0"/>
              <a:t>Q-value &lt; 0.01: 3111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AEE99C-3DCB-F057-FF7E-F0B2BB1DFB00}"/>
              </a:ext>
            </a:extLst>
          </p:cNvPr>
          <p:cNvSpPr txBox="1"/>
          <p:nvPr/>
        </p:nvSpPr>
        <p:spPr>
          <a:xfrm>
            <a:off x="2065898" y="5621874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18751</a:t>
            </a:r>
          </a:p>
          <a:p>
            <a:r>
              <a:rPr lang="en-US" dirty="0"/>
              <a:t>Q-value &lt; 0.01: 2385</a:t>
            </a:r>
          </a:p>
        </p:txBody>
      </p:sp>
    </p:spTree>
    <p:extLst>
      <p:ext uri="{BB962C8B-B14F-4D97-AF65-F5344CB8AC3E}">
        <p14:creationId xmlns:p14="http://schemas.microsoft.com/office/powerpoint/2010/main" val="264318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900FF-D2E6-BBE4-6327-4B39AF36D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FitHiChip</a:t>
            </a:r>
            <a:r>
              <a:rPr lang="en-US" dirty="0"/>
              <a:t> 5k/10k resolution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9DC9B3-D35F-E218-761A-2EF3AFFEF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20" t="8610" r="8409"/>
          <a:stretch/>
        </p:blipFill>
        <p:spPr>
          <a:xfrm>
            <a:off x="0" y="2114100"/>
            <a:ext cx="5804904" cy="31071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EEAB3D-7E1E-1A35-61AD-D77D980B34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43" t="10294" r="8395"/>
          <a:stretch/>
        </p:blipFill>
        <p:spPr>
          <a:xfrm>
            <a:off x="6096000" y="2228400"/>
            <a:ext cx="5934075" cy="31071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E4188A-50FF-3DBB-35A1-458AF8069530}"/>
              </a:ext>
            </a:extLst>
          </p:cNvPr>
          <p:cNvSpPr txBox="1"/>
          <p:nvPr/>
        </p:nvSpPr>
        <p:spPr>
          <a:xfrm>
            <a:off x="1450148" y="1633179"/>
            <a:ext cx="338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TH782 </a:t>
            </a:r>
            <a:r>
              <a:rPr lang="en-US" dirty="0" err="1"/>
              <a:t>Dnmt</a:t>
            </a:r>
            <a:r>
              <a:rPr lang="en-US" dirty="0"/>
              <a:t>-</a:t>
            </a:r>
            <a:r>
              <a:rPr lang="en-US" dirty="0" err="1"/>
              <a:t>TKO_and_Tet</a:t>
            </a:r>
            <a:r>
              <a:rPr lang="en-US" dirty="0"/>
              <a:t>-TKO 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B4E2FD-F3A9-1F78-2DDD-D81A8BC121C4}"/>
              </a:ext>
            </a:extLst>
          </p:cNvPr>
          <p:cNvSpPr txBox="1"/>
          <p:nvPr/>
        </p:nvSpPr>
        <p:spPr>
          <a:xfrm>
            <a:off x="8832411" y="1633179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3CEF33-3467-1788-0F1F-9E38E99FFF6B}"/>
              </a:ext>
            </a:extLst>
          </p:cNvPr>
          <p:cNvSpPr txBox="1"/>
          <p:nvPr/>
        </p:nvSpPr>
        <p:spPr>
          <a:xfrm>
            <a:off x="7968937" y="5621875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19108</a:t>
            </a:r>
          </a:p>
          <a:p>
            <a:r>
              <a:rPr lang="en-US" dirty="0"/>
              <a:t>Q-value &lt; 0.01: 4530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C707A7-942B-E161-589B-434E0DEDEDB2}"/>
              </a:ext>
            </a:extLst>
          </p:cNvPr>
          <p:cNvSpPr txBox="1"/>
          <p:nvPr/>
        </p:nvSpPr>
        <p:spPr>
          <a:xfrm>
            <a:off x="2065898" y="5621874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20970</a:t>
            </a:r>
          </a:p>
          <a:p>
            <a:r>
              <a:rPr lang="en-US" dirty="0"/>
              <a:t>Q-value &lt; 0.01: 3167</a:t>
            </a:r>
          </a:p>
        </p:txBody>
      </p:sp>
    </p:spTree>
    <p:extLst>
      <p:ext uri="{BB962C8B-B14F-4D97-AF65-F5344CB8AC3E}">
        <p14:creationId xmlns:p14="http://schemas.microsoft.com/office/powerpoint/2010/main" val="308365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A2C8B-32D8-7745-2F22-9712AC3FB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FitHiChip</a:t>
            </a:r>
            <a:r>
              <a:rPr lang="en-US" dirty="0"/>
              <a:t> 5k/10k resolution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27BDB4-5600-E1A9-A5ED-36B94CEC5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30" t="9923" r="7607"/>
          <a:stretch/>
        </p:blipFill>
        <p:spPr>
          <a:xfrm>
            <a:off x="0" y="2143125"/>
            <a:ext cx="5757863" cy="302021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863C76-F1B7-D9CD-4D49-FC039C9E09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6" t="10172" r="8885"/>
          <a:stretch/>
        </p:blipFill>
        <p:spPr>
          <a:xfrm>
            <a:off x="6257925" y="2083594"/>
            <a:ext cx="5757864" cy="30919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B6809F-854E-FA7C-DD64-650E42DD983C}"/>
              </a:ext>
            </a:extLst>
          </p:cNvPr>
          <p:cNvSpPr txBox="1"/>
          <p:nvPr/>
        </p:nvSpPr>
        <p:spPr>
          <a:xfrm>
            <a:off x="1450148" y="1633179"/>
            <a:ext cx="338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TH783 </a:t>
            </a:r>
            <a:r>
              <a:rPr lang="en-US" dirty="0" err="1"/>
              <a:t>Dnmt</a:t>
            </a:r>
            <a:r>
              <a:rPr lang="en-US" dirty="0"/>
              <a:t>-</a:t>
            </a:r>
            <a:r>
              <a:rPr lang="en-US" dirty="0" err="1"/>
              <a:t>TKO_and_Tet</a:t>
            </a:r>
            <a:r>
              <a:rPr lang="en-US" dirty="0"/>
              <a:t>-TKO 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4FAF7A-0A5A-99FE-4A38-83744DF65F80}"/>
              </a:ext>
            </a:extLst>
          </p:cNvPr>
          <p:cNvSpPr txBox="1"/>
          <p:nvPr/>
        </p:nvSpPr>
        <p:spPr>
          <a:xfrm>
            <a:off x="8832411" y="1633179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5EFFC2-5784-E585-A576-E9B583CA20A4}"/>
              </a:ext>
            </a:extLst>
          </p:cNvPr>
          <p:cNvSpPr txBox="1"/>
          <p:nvPr/>
        </p:nvSpPr>
        <p:spPr>
          <a:xfrm>
            <a:off x="7968937" y="5621875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17610</a:t>
            </a:r>
          </a:p>
          <a:p>
            <a:r>
              <a:rPr lang="en-US" dirty="0"/>
              <a:t>Q-value &lt; 0.01: 3790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72D64-DA3D-25F1-CE9A-5BCCEBEA6DA2}"/>
              </a:ext>
            </a:extLst>
          </p:cNvPr>
          <p:cNvSpPr txBox="1"/>
          <p:nvPr/>
        </p:nvSpPr>
        <p:spPr>
          <a:xfrm>
            <a:off x="2065898" y="5621874"/>
            <a:ext cx="219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P-value &lt; 0.01: 19962</a:t>
            </a:r>
          </a:p>
          <a:p>
            <a:r>
              <a:rPr lang="en-US" dirty="0"/>
              <a:t>Q-value &lt; 0.01: 2732</a:t>
            </a:r>
          </a:p>
        </p:txBody>
      </p:sp>
    </p:spTree>
    <p:extLst>
      <p:ext uri="{BB962C8B-B14F-4D97-AF65-F5344CB8AC3E}">
        <p14:creationId xmlns:p14="http://schemas.microsoft.com/office/powerpoint/2010/main" val="19446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CC9A61D-37E2-FC00-5B7E-6245B7CB7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624" y="1027906"/>
            <a:ext cx="5921376" cy="2960688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F7E7C0A-F06C-921E-816C-F124961E2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Score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815226-30C7-3F2C-E73B-793BE1CE1BE1}"/>
              </a:ext>
            </a:extLst>
          </p:cNvPr>
          <p:cNvSpPr txBox="1"/>
          <p:nvPr/>
        </p:nvSpPr>
        <p:spPr>
          <a:xfrm>
            <a:off x="4779681" y="15060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2500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BC9E5E-FDD4-B5C7-63DB-E96746204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12" y="1027906"/>
            <a:ext cx="5921376" cy="29606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C6FEF9-A082-2B9A-9580-84BB5B45E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9418" y="3783805"/>
            <a:ext cx="5921376" cy="29606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9DAA033-0DFB-A09B-DBFB-3EC135A36B9D}"/>
              </a:ext>
            </a:extLst>
          </p:cNvPr>
          <p:cNvSpPr txBox="1"/>
          <p:nvPr/>
        </p:nvSpPr>
        <p:spPr>
          <a:xfrm>
            <a:off x="10048314" y="15060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2CE6BD-3668-F550-D4E4-17ABDF65D31A}"/>
              </a:ext>
            </a:extLst>
          </p:cNvPr>
          <p:cNvSpPr txBox="1"/>
          <p:nvPr/>
        </p:nvSpPr>
        <p:spPr>
          <a:xfrm>
            <a:off x="7386076" y="4466709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4974FB-4D93-F9AD-27DA-15C1F9127CA3}"/>
              </a:ext>
            </a:extLst>
          </p:cNvPr>
          <p:cNvSpPr txBox="1"/>
          <p:nvPr/>
        </p:nvSpPr>
        <p:spPr>
          <a:xfrm>
            <a:off x="9729788" y="6086475"/>
            <a:ext cx="1162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TH779 WT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6B7E85-15DB-DFD7-7383-3FCD2384BF2A}"/>
              </a:ext>
            </a:extLst>
          </p:cNvPr>
          <p:cNvSpPr txBox="1"/>
          <p:nvPr/>
        </p:nvSpPr>
        <p:spPr>
          <a:xfrm>
            <a:off x="85361" y="5172891"/>
            <a:ext cx="3219542" cy="1272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20k cutoff: 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14435 merged TADs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4505 TADs overlapped with </a:t>
            </a:r>
            <a:r>
              <a:rPr lang="en-US" dirty="0" err="1"/>
              <a:t>wt</a:t>
            </a:r>
            <a:r>
              <a:rPr lang="en-US" dirty="0"/>
              <a:t> </a:t>
            </a:r>
            <a:r>
              <a:rPr lang="en-US" dirty="0" err="1"/>
              <a:t>chipseq</a:t>
            </a:r>
            <a:r>
              <a:rPr lang="en-US" dirty="0"/>
              <a:t> peaks</a:t>
            </a:r>
          </a:p>
        </p:txBody>
      </p:sp>
    </p:spTree>
    <p:extLst>
      <p:ext uri="{BB962C8B-B14F-4D97-AF65-F5344CB8AC3E}">
        <p14:creationId xmlns:p14="http://schemas.microsoft.com/office/powerpoint/2010/main" val="1293470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6570837-E203-CC72-AD31-4BEFD6CD6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405" y="3824286"/>
            <a:ext cx="6067428" cy="3033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023246-AD10-9767-6C4C-17B499A48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Score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61A1FC-8D60-9AA9-7303-3087E7F75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3222" y="1224558"/>
            <a:ext cx="5684837" cy="284241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3142E6-0460-01E4-0B45-79C697813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293" y="1100334"/>
            <a:ext cx="6067428" cy="30337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CAC4BE-1FB0-D9CA-96E6-14E87A2399BB}"/>
              </a:ext>
            </a:extLst>
          </p:cNvPr>
          <p:cNvSpPr txBox="1"/>
          <p:nvPr/>
        </p:nvSpPr>
        <p:spPr>
          <a:xfrm>
            <a:off x="4779681" y="15060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10CB2-369F-DCA5-D505-067567B894C7}"/>
              </a:ext>
            </a:extLst>
          </p:cNvPr>
          <p:cNvSpPr txBox="1"/>
          <p:nvPr/>
        </p:nvSpPr>
        <p:spPr>
          <a:xfrm>
            <a:off x="10162616" y="15060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47061E-AAAC-4E31-804E-C3CCFDCC8FA0}"/>
              </a:ext>
            </a:extLst>
          </p:cNvPr>
          <p:cNvSpPr txBox="1"/>
          <p:nvPr/>
        </p:nvSpPr>
        <p:spPr>
          <a:xfrm>
            <a:off x="7386076" y="4466709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D4E7B-B663-33D4-DB3F-D5DAF9777F45}"/>
              </a:ext>
            </a:extLst>
          </p:cNvPr>
          <p:cNvSpPr txBox="1"/>
          <p:nvPr/>
        </p:nvSpPr>
        <p:spPr>
          <a:xfrm>
            <a:off x="9965342" y="6123543"/>
            <a:ext cx="1805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TH780 </a:t>
            </a:r>
            <a:r>
              <a:rPr lang="en-US" dirty="0" err="1"/>
              <a:t>Dnmt</a:t>
            </a:r>
            <a:r>
              <a:rPr lang="en-US" dirty="0"/>
              <a:t>-TKO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445A5C-8B4F-3DFF-5F10-10E9A6D670D8}"/>
              </a:ext>
            </a:extLst>
          </p:cNvPr>
          <p:cNvSpPr txBox="1"/>
          <p:nvPr/>
        </p:nvSpPr>
        <p:spPr>
          <a:xfrm>
            <a:off x="85361" y="5183763"/>
            <a:ext cx="32064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20k cutoff: 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14280 merged TADs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3586 TADs overlapped with </a:t>
            </a:r>
            <a:r>
              <a:rPr lang="en-US" dirty="0" err="1"/>
              <a:t>Dnmt</a:t>
            </a:r>
            <a:r>
              <a:rPr lang="en-US" dirty="0"/>
              <a:t>-TKO </a:t>
            </a:r>
            <a:r>
              <a:rPr lang="en-US" dirty="0" err="1"/>
              <a:t>chipseq</a:t>
            </a:r>
            <a:r>
              <a:rPr lang="en-US" dirty="0"/>
              <a:t> peaks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842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39A414-E0D5-4B3B-602E-E557161CC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866" y="3910805"/>
            <a:ext cx="5894389" cy="29471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30CC8B-DF52-8D48-DD36-B7100D78A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Score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D63087-E3B4-4EE9-20DA-03D6E1AD37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610" y="1194589"/>
            <a:ext cx="5894389" cy="294719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197AD2-E930-89C5-1CEE-3ADBA6212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705" y="1194589"/>
            <a:ext cx="5894389" cy="2947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C1F47E-FF3B-3A53-988F-3EA0671B46DD}"/>
              </a:ext>
            </a:extLst>
          </p:cNvPr>
          <p:cNvSpPr txBox="1"/>
          <p:nvPr/>
        </p:nvSpPr>
        <p:spPr>
          <a:xfrm>
            <a:off x="4864379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94A78F-C73A-C59F-5C71-50BD448F80D0}"/>
              </a:ext>
            </a:extLst>
          </p:cNvPr>
          <p:cNvSpPr txBox="1"/>
          <p:nvPr/>
        </p:nvSpPr>
        <p:spPr>
          <a:xfrm>
            <a:off x="10247314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2FB5A-E0EC-2B8C-0485-168E277A7051}"/>
              </a:ext>
            </a:extLst>
          </p:cNvPr>
          <p:cNvSpPr txBox="1"/>
          <p:nvPr/>
        </p:nvSpPr>
        <p:spPr>
          <a:xfrm>
            <a:off x="7470774" y="460191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D23BFD-94AB-66EA-4B4B-E22995DBC9EE}"/>
              </a:ext>
            </a:extLst>
          </p:cNvPr>
          <p:cNvSpPr txBox="1"/>
          <p:nvPr/>
        </p:nvSpPr>
        <p:spPr>
          <a:xfrm>
            <a:off x="10029825" y="6200775"/>
            <a:ext cx="1565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TH781 Tet-TKO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0C9091-66FB-77B2-FF85-F0A15CCF70D8}"/>
              </a:ext>
            </a:extLst>
          </p:cNvPr>
          <p:cNvSpPr txBox="1"/>
          <p:nvPr/>
        </p:nvSpPr>
        <p:spPr>
          <a:xfrm>
            <a:off x="85361" y="5183763"/>
            <a:ext cx="32064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20k cutoff: 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11470 merged TADs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3284 TADs overlapped with Tet-TKO </a:t>
            </a:r>
            <a:r>
              <a:rPr lang="en-US" dirty="0" err="1"/>
              <a:t>chipseq</a:t>
            </a:r>
            <a:r>
              <a:rPr lang="en-US" dirty="0"/>
              <a:t> peaks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07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6D718-A053-B641-6218-E6FDA7AE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-Pro</a:t>
            </a:r>
          </a:p>
        </p:txBody>
      </p:sp>
      <p:pic>
        <p:nvPicPr>
          <p:cNvPr id="5" name="Content Placeholder 4" descr="A diagram of a process&#10;&#10;Description automatically generated">
            <a:extLst>
              <a:ext uri="{FF2B5EF4-FFF2-40B4-BE49-F238E27FC236}">
                <a16:creationId xmlns:a16="http://schemas.microsoft.com/office/drawing/2014/main" id="{7F10ECF0-DAA8-CD27-6831-86A198E68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274" y="1331873"/>
            <a:ext cx="4555408" cy="506840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1210AA-EB6E-24C1-5DD8-0FA057B7CFFA}"/>
              </a:ext>
            </a:extLst>
          </p:cNvPr>
          <p:cNvSpPr txBox="1"/>
          <p:nvPr/>
        </p:nvSpPr>
        <p:spPr>
          <a:xfrm>
            <a:off x="6096000" y="1690688"/>
            <a:ext cx="51577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Reads Mapping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R1/R2 </a:t>
            </a:r>
            <a:r>
              <a:rPr lang="en-US" sz="2000" b="0" i="0" u="none" strike="noStrike" dirty="0" err="1">
                <a:solidFill>
                  <a:srgbClr val="333333"/>
                </a:solidFill>
                <a:effectLst/>
              </a:rPr>
              <a:t>Independantly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 aligned on the reference genome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Two-step alignment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E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nd-to-end aligner </a:t>
            </a:r>
            <a:endParaRPr lang="en-US" sz="2000" b="1" dirty="0">
              <a:solidFill>
                <a:srgbClr val="333333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Trimmed reads spanning the ligation junction from 3’ end, aligned back on the genome.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Fragment assignment and filtering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333333"/>
                </a:solidFill>
              </a:rPr>
              <a:t>For no restriction enzyme: </a:t>
            </a:r>
            <a:r>
              <a:rPr lang="en-US" sz="2000" b="0" i="1" u="none" strike="noStrike" dirty="0">
                <a:solidFill>
                  <a:srgbClr val="333333"/>
                </a:solidFill>
                <a:effectLst/>
              </a:rPr>
              <a:t>MIN_CIS_DIST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Quality Controls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Map builder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ICE normalization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0815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4C164-2E9C-F1D3-3D5F-0A09F96A3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Score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8E5F64-DE08-53E9-22E5-E1F43CB8B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325" y="1220391"/>
            <a:ext cx="5856288" cy="292814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881D7F-84D9-300F-1E3C-5BA246765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906" y="1220391"/>
            <a:ext cx="5856288" cy="2928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42F3FF-6B4D-95F9-972B-15E692682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856" y="3929856"/>
            <a:ext cx="5856288" cy="29281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02B948-BA4E-850A-67B7-5BD81DFF4466}"/>
              </a:ext>
            </a:extLst>
          </p:cNvPr>
          <p:cNvSpPr txBox="1"/>
          <p:nvPr/>
        </p:nvSpPr>
        <p:spPr>
          <a:xfrm>
            <a:off x="4864379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A66521-5418-CBCD-3BC2-B78DDEC64144}"/>
              </a:ext>
            </a:extLst>
          </p:cNvPr>
          <p:cNvSpPr txBox="1"/>
          <p:nvPr/>
        </p:nvSpPr>
        <p:spPr>
          <a:xfrm>
            <a:off x="10247314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81E885-9AE4-09B4-C734-B33A5C057F29}"/>
              </a:ext>
            </a:extLst>
          </p:cNvPr>
          <p:cNvSpPr txBox="1"/>
          <p:nvPr/>
        </p:nvSpPr>
        <p:spPr>
          <a:xfrm>
            <a:off x="7470774" y="460191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B092BD-72FF-9238-931E-0F5B17A861AB}"/>
              </a:ext>
            </a:extLst>
          </p:cNvPr>
          <p:cNvSpPr txBox="1"/>
          <p:nvPr/>
        </p:nvSpPr>
        <p:spPr>
          <a:xfrm>
            <a:off x="8980150" y="6203037"/>
            <a:ext cx="3111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TH782 </a:t>
            </a:r>
            <a:r>
              <a:rPr lang="en-US" dirty="0" err="1"/>
              <a:t>Dnmt</a:t>
            </a:r>
            <a:r>
              <a:rPr lang="en-US" dirty="0"/>
              <a:t>-</a:t>
            </a:r>
            <a:r>
              <a:rPr lang="en-US" dirty="0" err="1"/>
              <a:t>TKO_and_Tet</a:t>
            </a:r>
            <a:r>
              <a:rPr lang="en-US" dirty="0"/>
              <a:t>-TKO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4B1185-6EDF-4672-C46A-90C084ECCD29}"/>
              </a:ext>
            </a:extLst>
          </p:cNvPr>
          <p:cNvSpPr txBox="1"/>
          <p:nvPr/>
        </p:nvSpPr>
        <p:spPr>
          <a:xfrm>
            <a:off x="85361" y="5183763"/>
            <a:ext cx="32064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20k cutoff: 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12577 merged TADs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3263 TADs overlapped with </a:t>
            </a:r>
            <a:r>
              <a:rPr lang="en-US" dirty="0" err="1"/>
              <a:t>Dnmt</a:t>
            </a:r>
            <a:r>
              <a:rPr lang="en-US" dirty="0"/>
              <a:t>-Tet-TKO </a:t>
            </a:r>
            <a:r>
              <a:rPr lang="en-US" dirty="0" err="1"/>
              <a:t>chipseq</a:t>
            </a:r>
            <a:r>
              <a:rPr lang="en-US" dirty="0"/>
              <a:t> peaks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516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256A5-F41C-431C-6480-AC1B1A173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Score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46EE7E-B9E6-F264-A686-72C525F35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221" y="1287905"/>
            <a:ext cx="5499596" cy="274979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F0E844-7A1F-DA51-2260-257FA3A78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123" y="1246869"/>
            <a:ext cx="5499596" cy="2749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DE0609-63D0-9D17-2E32-4A1BD0A9E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202" y="3996667"/>
            <a:ext cx="5499596" cy="27497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E23AA4-458B-75A5-9A80-76D8BA0CEF0A}"/>
              </a:ext>
            </a:extLst>
          </p:cNvPr>
          <p:cNvSpPr txBox="1"/>
          <p:nvPr/>
        </p:nvSpPr>
        <p:spPr>
          <a:xfrm>
            <a:off x="4864379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7B5572-9B62-014B-B482-5FBAA7893EE5}"/>
              </a:ext>
            </a:extLst>
          </p:cNvPr>
          <p:cNvSpPr txBox="1"/>
          <p:nvPr/>
        </p:nvSpPr>
        <p:spPr>
          <a:xfrm>
            <a:off x="10247314" y="164122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5489A-884B-63F8-5FB1-7AD9FB79097C}"/>
              </a:ext>
            </a:extLst>
          </p:cNvPr>
          <p:cNvSpPr txBox="1"/>
          <p:nvPr/>
        </p:nvSpPr>
        <p:spPr>
          <a:xfrm>
            <a:off x="7470774" y="460191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8CC9FE-4BB8-313E-B0F7-EA1CEBFDFD0A}"/>
              </a:ext>
            </a:extLst>
          </p:cNvPr>
          <p:cNvSpPr txBox="1"/>
          <p:nvPr/>
        </p:nvSpPr>
        <p:spPr>
          <a:xfrm>
            <a:off x="8980150" y="6203037"/>
            <a:ext cx="3111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TH783 </a:t>
            </a:r>
            <a:r>
              <a:rPr lang="en-US" dirty="0" err="1"/>
              <a:t>Dnmt</a:t>
            </a:r>
            <a:r>
              <a:rPr lang="en-US" dirty="0"/>
              <a:t>-</a:t>
            </a:r>
            <a:r>
              <a:rPr lang="en-US" dirty="0" err="1"/>
              <a:t>TKO_and_Tet</a:t>
            </a:r>
            <a:r>
              <a:rPr lang="en-US" dirty="0"/>
              <a:t>-TKO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6B54FB-79BC-0806-437C-A8FCE2CD451C}"/>
              </a:ext>
            </a:extLst>
          </p:cNvPr>
          <p:cNvSpPr txBox="1"/>
          <p:nvPr/>
        </p:nvSpPr>
        <p:spPr>
          <a:xfrm>
            <a:off x="85361" y="5183763"/>
            <a:ext cx="320647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20k cutoff: 5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11367 merged TADs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2849 TADs overlapped with </a:t>
            </a:r>
            <a:r>
              <a:rPr lang="en-US" dirty="0" err="1"/>
              <a:t>Dnmt</a:t>
            </a:r>
            <a:r>
              <a:rPr lang="en-US" dirty="0"/>
              <a:t>-Tet-TKO </a:t>
            </a:r>
            <a:r>
              <a:rPr lang="en-US" dirty="0" err="1"/>
              <a:t>chipseq</a:t>
            </a:r>
            <a:r>
              <a:rPr lang="en-US" dirty="0"/>
              <a:t> peaks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124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11/07/2023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25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5072F-029C-4D74-0216-45C85400C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HiChIP</a:t>
            </a:r>
            <a:r>
              <a:rPr lang="en-US" dirty="0"/>
              <a:t> Data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1E116A-F788-F8A0-B7F8-8022200C3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94277"/>
              </p:ext>
            </p:extLst>
          </p:nvPr>
        </p:nvGraphicFramePr>
        <p:xfrm>
          <a:off x="429658" y="2071174"/>
          <a:ext cx="11116020" cy="3635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5340">
                  <a:extLst>
                    <a:ext uri="{9D8B030D-6E8A-4147-A177-3AD203B41FA5}">
                      <a16:colId xmlns:a16="http://schemas.microsoft.com/office/drawing/2014/main" val="150721412"/>
                    </a:ext>
                  </a:extLst>
                </a:gridCol>
                <a:gridCol w="3705340">
                  <a:extLst>
                    <a:ext uri="{9D8B030D-6E8A-4147-A177-3AD203B41FA5}">
                      <a16:colId xmlns:a16="http://schemas.microsoft.com/office/drawing/2014/main" val="4260329402"/>
                    </a:ext>
                  </a:extLst>
                </a:gridCol>
                <a:gridCol w="3705340">
                  <a:extLst>
                    <a:ext uri="{9D8B030D-6E8A-4147-A177-3AD203B41FA5}">
                      <a16:colId xmlns:a16="http://schemas.microsoft.com/office/drawing/2014/main" val="375791734"/>
                    </a:ext>
                  </a:extLst>
                </a:gridCol>
              </a:tblGrid>
              <a:tr h="4847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Sample 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Sample 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I7 Index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8906918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TH779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WT-H3K9me3-HiCHIP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CTGATCGT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5120918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TH780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Dnmt-TKO-H3K9me3-HiCHIP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ACTCTCGA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5400587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TH781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Tet-TKO-H3K9me3-HiCHIP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TGAGCTAG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79559"/>
                  </a:ext>
                </a:extLst>
              </a:tr>
              <a:tr h="84829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TH782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Dnmt-TKO_and_Tet-TKO_C5_H3K9me3-HiCHIP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GAGACGAT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2659552"/>
                  </a:ext>
                </a:extLst>
              </a:tr>
              <a:tr h="84829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TH783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Dnmt-TKO_and_Tet-TKO_A5-2_H3K9me3-HiCHIP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CTTGTCGA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34237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924BE5C-1470-D803-7D78-1DB5F5C18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6304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35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6D718-A053-B641-6218-E6FDA7AE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-Pro</a:t>
            </a:r>
          </a:p>
        </p:txBody>
      </p:sp>
      <p:pic>
        <p:nvPicPr>
          <p:cNvPr id="5" name="Content Placeholder 4" descr="A diagram of a process&#10;&#10;Description automatically generated">
            <a:extLst>
              <a:ext uri="{FF2B5EF4-FFF2-40B4-BE49-F238E27FC236}">
                <a16:creationId xmlns:a16="http://schemas.microsoft.com/office/drawing/2014/main" id="{7F10ECF0-DAA8-CD27-6831-86A198E68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274" y="1331873"/>
            <a:ext cx="4555408" cy="506840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1210AA-EB6E-24C1-5DD8-0FA057B7CFFA}"/>
              </a:ext>
            </a:extLst>
          </p:cNvPr>
          <p:cNvSpPr txBox="1"/>
          <p:nvPr/>
        </p:nvSpPr>
        <p:spPr>
          <a:xfrm>
            <a:off x="6096000" y="1690688"/>
            <a:ext cx="51577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Reads Mapping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R1/R2 </a:t>
            </a:r>
            <a:r>
              <a:rPr lang="en-US" sz="2000" b="0" i="0" u="none" strike="noStrike" dirty="0" err="1">
                <a:solidFill>
                  <a:srgbClr val="333333"/>
                </a:solidFill>
                <a:effectLst/>
              </a:rPr>
              <a:t>Independantly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 aligned on the reference genome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Two-step alignment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E</a:t>
            </a: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nd-to-end aligner </a:t>
            </a:r>
            <a:endParaRPr lang="en-US" sz="2000" b="1" dirty="0">
              <a:solidFill>
                <a:srgbClr val="333333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333333"/>
                </a:solidFill>
                <a:effectLst/>
              </a:rPr>
              <a:t>Trimmed reads spanning the ligation junction from 3’ end, aligned back on the genome.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Fragment assignment and filtering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333333"/>
                </a:solidFill>
              </a:rPr>
              <a:t>For no restriction enzyme: </a:t>
            </a:r>
            <a:r>
              <a:rPr lang="en-US" sz="2000" b="0" i="1" u="none" strike="noStrike" dirty="0">
                <a:solidFill>
                  <a:srgbClr val="333333"/>
                </a:solidFill>
                <a:effectLst/>
              </a:rPr>
              <a:t>MIN_CIS_DIST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Quality Controls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Map builder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 dirty="0">
                <a:solidFill>
                  <a:srgbClr val="333333"/>
                </a:solidFill>
                <a:effectLst/>
              </a:rPr>
              <a:t>ICE normalization</a:t>
            </a:r>
            <a:endParaRPr lang="en-US" sz="2000" b="0" i="0" u="none" strike="noStrike" dirty="0">
              <a:solidFill>
                <a:srgbClr val="333333"/>
              </a:solidFill>
              <a:effectLst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3638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806C-9898-97FE-616D-5A6D93C68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7D21A0-72CB-38B6-805C-2F5E9BB877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939474"/>
              </p:ext>
            </p:extLst>
          </p:nvPr>
        </p:nvGraphicFramePr>
        <p:xfrm>
          <a:off x="702276" y="1614360"/>
          <a:ext cx="10962503" cy="46291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0572">
                  <a:extLst>
                    <a:ext uri="{9D8B030D-6E8A-4147-A177-3AD203B41FA5}">
                      <a16:colId xmlns:a16="http://schemas.microsoft.com/office/drawing/2014/main" val="122992387"/>
                    </a:ext>
                  </a:extLst>
                </a:gridCol>
                <a:gridCol w="1325600">
                  <a:extLst>
                    <a:ext uri="{9D8B030D-6E8A-4147-A177-3AD203B41FA5}">
                      <a16:colId xmlns:a16="http://schemas.microsoft.com/office/drawing/2014/main" val="525523613"/>
                    </a:ext>
                  </a:extLst>
                </a:gridCol>
                <a:gridCol w="1388724">
                  <a:extLst>
                    <a:ext uri="{9D8B030D-6E8A-4147-A177-3AD203B41FA5}">
                      <a16:colId xmlns:a16="http://schemas.microsoft.com/office/drawing/2014/main" val="2481845003"/>
                    </a:ext>
                  </a:extLst>
                </a:gridCol>
                <a:gridCol w="1136229">
                  <a:extLst>
                    <a:ext uri="{9D8B030D-6E8A-4147-A177-3AD203B41FA5}">
                      <a16:colId xmlns:a16="http://schemas.microsoft.com/office/drawing/2014/main" val="1853787955"/>
                    </a:ext>
                  </a:extLst>
                </a:gridCol>
                <a:gridCol w="2282978">
                  <a:extLst>
                    <a:ext uri="{9D8B030D-6E8A-4147-A177-3AD203B41FA5}">
                      <a16:colId xmlns:a16="http://schemas.microsoft.com/office/drawing/2014/main" val="4072537686"/>
                    </a:ext>
                  </a:extLst>
                </a:gridCol>
                <a:gridCol w="1988400">
                  <a:extLst>
                    <a:ext uri="{9D8B030D-6E8A-4147-A177-3AD203B41FA5}">
                      <a16:colId xmlns:a16="http://schemas.microsoft.com/office/drawing/2014/main" val="3849554052"/>
                    </a:ext>
                  </a:extLst>
                </a:gridCol>
              </a:tblGrid>
              <a:tr h="848517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TH779_wt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TH780_Dnmt-TKO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TH781_Tet-TKO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TH782_Dnmt-TKO_and_Tet-TKO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TH783_Dnmt-TKO_and_Tet-TKO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extLst>
                  <a:ext uri="{0D108BD9-81ED-4DB2-BD59-A6C34878D82A}">
                    <a16:rowId xmlns:a16="http://schemas.microsoft.com/office/drawing/2014/main" val="2889231631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Total_pairs_processed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100 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(107,132,474)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100 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(93,655,898)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100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(80,899,247)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100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(93,676,023)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100</a:t>
                      </a:r>
                    </a:p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(82,842,145)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69" marR="7569" marT="7569" marB="0" anchor="b"/>
                </a:tc>
                <a:extLst>
                  <a:ext uri="{0D108BD9-81ED-4DB2-BD59-A6C34878D82A}">
                    <a16:rowId xmlns:a16="http://schemas.microsoft.com/office/drawing/2014/main" val="3556077836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Unmapped_pairs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2652189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Low_qual_pairs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35.465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35.791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36.205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39.263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5528268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Unique_paired_alignments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59.607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63.169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62.859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62.462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59.556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9929905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Multiple_pairs_alignments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2636796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Pairs_with_singleton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4331318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Low_qual_singleton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0958346"/>
                  </a:ext>
                </a:extLst>
              </a:tr>
              <a:tr h="46933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Reported_pairs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59.607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63.169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62.859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62.462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59.556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4336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689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C21F-308A-9430-3CA6-26B9BC8C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2C2916-B7EC-A0FB-3AEB-FE8D3D6D2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797"/>
          <a:stretch/>
        </p:blipFill>
        <p:spPr>
          <a:xfrm>
            <a:off x="114813" y="1690688"/>
            <a:ext cx="2743512" cy="364815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39E48D-E023-EA57-6441-9FEE19FCF3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797"/>
          <a:stretch/>
        </p:blipFill>
        <p:spPr>
          <a:xfrm>
            <a:off x="2765462" y="1698893"/>
            <a:ext cx="2743511" cy="36481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3AF7A5-E518-99B0-712E-7795DA4CAE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797"/>
          <a:stretch/>
        </p:blipFill>
        <p:spPr>
          <a:xfrm>
            <a:off x="5236924" y="1707098"/>
            <a:ext cx="2743738" cy="36484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614E11-C5F0-F4A6-E756-A9A45802F8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66"/>
          <a:stretch/>
        </p:blipFill>
        <p:spPr>
          <a:xfrm>
            <a:off x="8068571" y="-219154"/>
            <a:ext cx="3661477" cy="36481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B00D8B-1DE8-ED8F-F46D-2A509D9114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4284"/>
          <a:stretch/>
        </p:blipFill>
        <p:spPr>
          <a:xfrm>
            <a:off x="8159622" y="3234285"/>
            <a:ext cx="2743738" cy="36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9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EFF21-F5E3-FDA6-5801-4C77B3188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4C02F8-3FEE-629F-CECB-B37FAEC03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3902"/>
          <a:stretch/>
        </p:blipFill>
        <p:spPr>
          <a:xfrm>
            <a:off x="43122" y="1811900"/>
            <a:ext cx="2585303" cy="339736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08BAAA-514D-7A40-107B-7D193FE37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902"/>
          <a:stretch/>
        </p:blipFill>
        <p:spPr>
          <a:xfrm>
            <a:off x="2493064" y="1811899"/>
            <a:ext cx="2585304" cy="3397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C60631-A79D-6F7E-A173-9D46AEC9A2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902"/>
          <a:stretch/>
        </p:blipFill>
        <p:spPr>
          <a:xfrm>
            <a:off x="5395502" y="1870406"/>
            <a:ext cx="2585304" cy="3397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A569A1-E5F3-D135-A48F-67BCA5B4C5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2291"/>
          <a:stretch/>
        </p:blipFill>
        <p:spPr>
          <a:xfrm>
            <a:off x="8297940" y="-81996"/>
            <a:ext cx="3372994" cy="32974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590FF5-F9FD-7BEF-88BE-ECFA54DF72C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3936"/>
          <a:stretch/>
        </p:blipFill>
        <p:spPr>
          <a:xfrm>
            <a:off x="8297940" y="3215472"/>
            <a:ext cx="2508180" cy="329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40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E27D0-E91F-CF51-77F1-5E65CA252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77E3805C-00FD-EF76-B3AA-4093AB617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0722"/>
          <a:stretch/>
        </p:blipFill>
        <p:spPr>
          <a:xfrm>
            <a:off x="19793" y="2008375"/>
            <a:ext cx="2394389" cy="3456195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3802FE-267A-8E20-7AB0-D3F66A1DB2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722"/>
          <a:stretch/>
        </p:blipFill>
        <p:spPr>
          <a:xfrm>
            <a:off x="2385562" y="2008375"/>
            <a:ext cx="2394389" cy="34561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53E993-D2BD-0DE7-1E08-13F7A60A93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722"/>
          <a:stretch/>
        </p:blipFill>
        <p:spPr>
          <a:xfrm>
            <a:off x="4837281" y="2034150"/>
            <a:ext cx="2394390" cy="34561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40F774-C3D2-B7BB-D133-FE7C6FB245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2722"/>
          <a:stretch/>
        </p:blipFill>
        <p:spPr>
          <a:xfrm>
            <a:off x="8127609" y="-108605"/>
            <a:ext cx="3550271" cy="34561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F97A292-8A40-CBC2-E05F-02C512D278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9187"/>
          <a:stretch/>
        </p:blipFill>
        <p:spPr>
          <a:xfrm>
            <a:off x="8127609" y="3347591"/>
            <a:ext cx="2447418" cy="345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86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198B3-EE38-3118-19A1-0E0A12947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 Calling</a:t>
            </a:r>
          </a:p>
        </p:txBody>
      </p:sp>
      <p:sp>
        <p:nvSpPr>
          <p:cNvPr id="6" name="Vertical Scroll 5">
            <a:extLst>
              <a:ext uri="{FF2B5EF4-FFF2-40B4-BE49-F238E27FC236}">
                <a16:creationId xmlns:a16="http://schemas.microsoft.com/office/drawing/2014/main" id="{5A0D216C-2617-BABD-3662-A206AEA0A664}"/>
              </a:ext>
            </a:extLst>
          </p:cNvPr>
          <p:cNvSpPr/>
          <p:nvPr/>
        </p:nvSpPr>
        <p:spPr>
          <a:xfrm>
            <a:off x="5728712" y="914400"/>
            <a:ext cx="5625088" cy="5383530"/>
          </a:xfrm>
          <a:prstGeom prst="verticalScroll">
            <a:avLst>
              <a:gd name="adj" fmla="val 507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Tool</a:t>
            </a:r>
          </a:p>
          <a:p>
            <a:pPr lvl="1"/>
            <a:r>
              <a:rPr lang="en-US" sz="1600" dirty="0" err="1">
                <a:solidFill>
                  <a:schemeClr val="tx1"/>
                </a:solidFill>
              </a:rPr>
              <a:t>FitHiChIP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Bin size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5 kb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Distance threshold of interaction between two segments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&gt;</a:t>
            </a:r>
            <a:r>
              <a:rPr lang="en-US" sz="1600" dirty="0">
                <a:solidFill>
                  <a:schemeClr val="tx1"/>
                </a:solidFill>
                <a:effectLst/>
              </a:rPr>
              <a:t>1 </a:t>
            </a:r>
            <a:r>
              <a:rPr lang="en-US" sz="1600" dirty="0" err="1">
                <a:solidFill>
                  <a:schemeClr val="tx1"/>
                </a:solidFill>
                <a:effectLst/>
              </a:rPr>
              <a:t>kp</a:t>
            </a:r>
            <a:r>
              <a:rPr lang="en-US" sz="1600" dirty="0">
                <a:solidFill>
                  <a:schemeClr val="tx1"/>
                </a:solidFill>
                <a:effectLst/>
              </a:rPr>
              <a:t>, and &lt; 2 mb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Reference </a:t>
            </a:r>
            <a:r>
              <a:rPr lang="en-US" sz="2000" dirty="0" err="1">
                <a:solidFill>
                  <a:schemeClr val="tx1"/>
                </a:solidFill>
                <a:effectLst/>
              </a:rPr>
              <a:t>C</a:t>
            </a:r>
            <a:r>
              <a:rPr lang="en-US" sz="2000" dirty="0" err="1">
                <a:solidFill>
                  <a:schemeClr val="tx1"/>
                </a:solidFill>
              </a:rPr>
              <a:t>hIP</a:t>
            </a:r>
            <a:r>
              <a:rPr lang="en-US" sz="2000" dirty="0">
                <a:solidFill>
                  <a:schemeClr val="tx1"/>
                </a:solidFill>
              </a:rPr>
              <a:t>-seq peak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/>
              </a:rPr>
              <a:t>ratio_WT_H3K9me3_merged.peak (59302 peaks)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Threshold for loop significance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/>
              </a:rPr>
              <a:t>P-value &lt; 0.01</a:t>
            </a:r>
          </a:p>
          <a:p>
            <a:r>
              <a:rPr lang="en-US" sz="2000" dirty="0">
                <a:solidFill>
                  <a:schemeClr val="tx1"/>
                </a:solidFill>
              </a:rPr>
              <a:t>Loop type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/>
              </a:rPr>
              <a:t>Peak-to-peak, peak-to-all</a:t>
            </a:r>
            <a:endParaRPr lang="en-US" sz="20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C5038-82D2-492A-87EC-64A093697828}"/>
              </a:ext>
            </a:extLst>
          </p:cNvPr>
          <p:cNvSpPr txBox="1"/>
          <p:nvPr/>
        </p:nvSpPr>
        <p:spPr>
          <a:xfrm>
            <a:off x="1725930" y="2636669"/>
            <a:ext cx="3794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</a:rPr>
              <a:t>number of significant loops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22839  TH779 (</a:t>
            </a:r>
            <a:r>
              <a:rPr lang="en-US" sz="2000" dirty="0" err="1">
                <a:solidFill>
                  <a:srgbClr val="000000"/>
                </a:solidFill>
                <a:effectLst/>
              </a:rPr>
              <a:t>wt</a:t>
            </a:r>
            <a:r>
              <a:rPr lang="en-US" sz="2000" dirty="0">
                <a:solidFill>
                  <a:srgbClr val="000000"/>
                </a:solidFill>
                <a:effectLst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23391  TH780 (</a:t>
            </a:r>
            <a:r>
              <a:rPr lang="en-US" sz="2000" dirty="0" err="1">
                <a:solidFill>
                  <a:srgbClr val="000000"/>
                </a:solidFill>
                <a:effectLst/>
              </a:rPr>
              <a:t>dnmt</a:t>
            </a:r>
            <a:r>
              <a:rPr lang="en-US" sz="2000" dirty="0">
                <a:solidFill>
                  <a:srgbClr val="000000"/>
                </a:solidFill>
                <a:effectLst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18751  TH781 (</a:t>
            </a:r>
            <a:r>
              <a:rPr lang="en-US" sz="2000" dirty="0" err="1">
                <a:solidFill>
                  <a:srgbClr val="000000"/>
                </a:solidFill>
                <a:effectLst/>
              </a:rPr>
              <a:t>tet</a:t>
            </a:r>
            <a:r>
              <a:rPr lang="en-US" sz="2000" dirty="0">
                <a:solidFill>
                  <a:srgbClr val="000000"/>
                </a:solidFill>
                <a:effectLst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20970  TH782 (</a:t>
            </a:r>
            <a:r>
              <a:rPr lang="en-US" sz="2000" dirty="0" err="1">
                <a:solidFill>
                  <a:srgbClr val="000000"/>
                </a:solidFill>
                <a:effectLst/>
              </a:rPr>
              <a:t>dnmt_tet</a:t>
            </a:r>
            <a:r>
              <a:rPr lang="en-US" sz="2000" dirty="0">
                <a:solidFill>
                  <a:srgbClr val="000000"/>
                </a:solidFill>
                <a:effectLst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</a:rPr>
              <a:t>19962  TH783 (</a:t>
            </a:r>
            <a:r>
              <a:rPr lang="en-US" sz="2000" dirty="0" err="1">
                <a:solidFill>
                  <a:srgbClr val="000000"/>
                </a:solidFill>
                <a:effectLst/>
              </a:rPr>
              <a:t>dnmt_tet</a:t>
            </a:r>
            <a:r>
              <a:rPr lang="en-US" sz="2000" dirty="0">
                <a:solidFill>
                  <a:srgbClr val="000000"/>
                </a:solidFill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8002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tex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FB438666-2325-4AEE-C8BD-53E983EDC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85" y="385762"/>
            <a:ext cx="3734488" cy="5835137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4DA33B0-9244-43D7-1F6F-53FD026C0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604" y="385762"/>
            <a:ext cx="4326735" cy="5835137"/>
          </a:xfrm>
          <a:prstGeom prst="rect">
            <a:avLst/>
          </a:prstGeom>
        </p:spPr>
      </p:pic>
      <p:pic>
        <p:nvPicPr>
          <p:cNvPr id="6" name="Picture 5" descr="A white paper with black text&#10;&#10;Description automatically generated">
            <a:extLst>
              <a:ext uri="{FF2B5EF4-FFF2-40B4-BE49-F238E27FC236}">
                <a16:creationId xmlns:a16="http://schemas.microsoft.com/office/drawing/2014/main" id="{77131880-C0CB-21D8-F017-EC87800F09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639"/>
          <a:stretch/>
        </p:blipFill>
        <p:spPr>
          <a:xfrm>
            <a:off x="8498677" y="1791845"/>
            <a:ext cx="3693323" cy="261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88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FFB78-961D-23EB-E153-076A4B785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 - Insulation</a:t>
            </a:r>
          </a:p>
        </p:txBody>
      </p:sp>
      <p:pic>
        <p:nvPicPr>
          <p:cNvPr id="5" name="Content Placeholder 4" descr="A diagram of a slide insulation&#10;&#10;Description automatically generated">
            <a:extLst>
              <a:ext uri="{FF2B5EF4-FFF2-40B4-BE49-F238E27FC236}">
                <a16:creationId xmlns:a16="http://schemas.microsoft.com/office/drawing/2014/main" id="{BB4812A1-277B-37B5-0E75-9CCCB89ED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7322" y="1871980"/>
            <a:ext cx="4252443" cy="435133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17097A-FC28-ACF9-1C25-9848958252D6}"/>
              </a:ext>
            </a:extLst>
          </p:cNvPr>
          <p:cNvSpPr txBox="1"/>
          <p:nvPr/>
        </p:nvSpPr>
        <p:spPr>
          <a:xfrm>
            <a:off x="1196051" y="6596390"/>
            <a:ext cx="116325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Crane, E., </a:t>
            </a:r>
            <a:r>
              <a:rPr lang="en-US" sz="1100" b="0" i="0" u="none" strike="noStrike" dirty="0" err="1">
                <a:solidFill>
                  <a:srgbClr val="222222"/>
                </a:solidFill>
                <a:effectLst/>
                <a:latin typeface="-apple-system"/>
              </a:rPr>
              <a:t>Bian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, Q., McCord, R. </a:t>
            </a:r>
            <a:r>
              <a:rPr lang="en-US" sz="1100" b="0" i="1" u="none" strike="noStrike" dirty="0">
                <a:solidFill>
                  <a:srgbClr val="222222"/>
                </a:solidFill>
                <a:effectLst/>
                <a:latin typeface="-apple-system"/>
              </a:rPr>
              <a:t>et al.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US" sz="1100" b="0" i="0" u="none" strike="noStrike" dirty="0" err="1">
                <a:solidFill>
                  <a:srgbClr val="222222"/>
                </a:solidFill>
                <a:effectLst/>
                <a:latin typeface="-apple-system"/>
              </a:rPr>
              <a:t>Condensin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-driven </a:t>
            </a:r>
            <a:r>
              <a:rPr lang="en-US" sz="1100" b="0" i="0" u="none" strike="noStrike" dirty="0" err="1">
                <a:solidFill>
                  <a:srgbClr val="222222"/>
                </a:solidFill>
                <a:effectLst/>
                <a:latin typeface="-apple-system"/>
              </a:rPr>
              <a:t>remodelling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 of X chromosome topology during dosage compensation. </a:t>
            </a:r>
            <a:r>
              <a:rPr lang="en-US" sz="1100" b="0" i="1" u="none" strike="noStrike" dirty="0">
                <a:solidFill>
                  <a:srgbClr val="222222"/>
                </a:solidFill>
                <a:effectLst/>
                <a:latin typeface="-apple-system"/>
              </a:rPr>
              <a:t>Nature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US" sz="1100" b="1" i="0" u="none" strike="noStrike" dirty="0">
                <a:solidFill>
                  <a:srgbClr val="222222"/>
                </a:solidFill>
                <a:effectLst/>
                <a:latin typeface="-apple-system"/>
              </a:rPr>
              <a:t>523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, 240–244 (2015). https://</a:t>
            </a:r>
            <a:r>
              <a:rPr lang="en-US" sz="1100" b="0" i="0" u="none" strike="noStrike" dirty="0" err="1">
                <a:solidFill>
                  <a:srgbClr val="222222"/>
                </a:solidFill>
                <a:effectLst/>
                <a:latin typeface="-apple-system"/>
              </a:rPr>
              <a:t>doi.org</a:t>
            </a:r>
            <a:r>
              <a:rPr lang="en-US" sz="11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/10.1038/nature14450</a:t>
            </a:r>
            <a:endParaRPr lang="en-US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855D38-8E18-DC2C-8E99-A0486E85DFFE}"/>
                  </a:ext>
                </a:extLst>
              </p:cNvPr>
              <p:cNvSpPr txBox="1"/>
              <p:nvPr/>
            </p:nvSpPr>
            <p:spPr>
              <a:xfrm>
                <a:off x="5046561" y="2549488"/>
                <a:ext cx="6585996" cy="3927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Calculate IS along a chromosome.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effectLst/>
                  </a:rPr>
                  <a:t>A square is slid along each diagonal bin of the interaction matrix to aggregate the amount of interactions that occur across each bin 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Window size: greater than bin size, defined by user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Normalize each IS value: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𝐼𝑆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𝐼𝑆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𝑎𝑣𝑔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en-US" sz="2000" dirty="0"/>
              </a:p>
              <a:p>
                <a:r>
                  <a:rPr lang="en-US" sz="2000" dirty="0"/>
                  <a:t> 	where </a:t>
                </a:r>
                <a:r>
                  <a:rPr lang="en-US" sz="2000" dirty="0" err="1"/>
                  <a:t>IS</a:t>
                </a:r>
                <a:r>
                  <a:rPr lang="en-US" sz="2000" baseline="-25000" dirty="0" err="1"/>
                  <a:t>avg</a:t>
                </a:r>
                <a:r>
                  <a:rPr lang="en-US" sz="2000" dirty="0"/>
                  <a:t> is the mean of all IS values for the chromosome.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>
                    <a:effectLst/>
                  </a:rPr>
                  <a:t>These valleys/minima are interpreted as TAD boundaries or areas of high local insulation. </a:t>
                </a:r>
                <a:endParaRPr lang="en-US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855D38-8E18-DC2C-8E99-A0486E85D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561" y="2549488"/>
                <a:ext cx="6585996" cy="3927678"/>
              </a:xfrm>
              <a:prstGeom prst="rect">
                <a:avLst/>
              </a:prstGeom>
              <a:blipFill>
                <a:blip r:embed="rId4"/>
                <a:stretch>
                  <a:fillRect l="-963" t="-643" r="-5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A graph with red lines&#10;&#10;Description automatically generated">
            <a:extLst>
              <a:ext uri="{FF2B5EF4-FFF2-40B4-BE49-F238E27FC236}">
                <a16:creationId xmlns:a16="http://schemas.microsoft.com/office/drawing/2014/main" id="{FBCA7578-F018-8EFF-05D2-3C1BD0DED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2037" y="1166638"/>
            <a:ext cx="7341715" cy="145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157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6C43-8874-F6CA-0473-E1AADCB1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 - Insulation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CEAFA-F3E5-0C85-F016-D47FC0B1B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557" y="3720697"/>
            <a:ext cx="10515600" cy="2745853"/>
          </a:xfrm>
        </p:spPr>
        <p:txBody>
          <a:bodyPr>
            <a:normAutofit/>
          </a:bodyPr>
          <a:lstStyle/>
          <a:p>
            <a:r>
              <a:rPr lang="en-US" sz="1800" dirty="0"/>
              <a:t>Calculate delta values for each bin </a:t>
            </a:r>
            <a:r>
              <a:rPr lang="en-US" sz="1800" dirty="0" err="1"/>
              <a:t>i</a:t>
            </a:r>
            <a:r>
              <a:rPr lang="en-US" sz="1800" dirty="0"/>
              <a:t>. </a:t>
            </a:r>
          </a:p>
          <a:p>
            <a:pPr lvl="1"/>
            <a:r>
              <a:rPr lang="en-US" sz="1800" dirty="0"/>
              <a:t>Delta = (mean left) - (mean right) at reference point</a:t>
            </a:r>
          </a:p>
          <a:p>
            <a:pPr lvl="1"/>
            <a:r>
              <a:rPr lang="en-US" sz="1800" dirty="0"/>
              <a:t>Delta = 0 at all IS peaks and valleys (minimums)</a:t>
            </a:r>
          </a:p>
          <a:p>
            <a:r>
              <a:rPr lang="en-US" sz="1800" dirty="0">
                <a:effectLst/>
              </a:rPr>
              <a:t>Remove Zero-crossings occurring at peaks</a:t>
            </a:r>
            <a:endParaRPr lang="en-US" sz="1800" dirty="0"/>
          </a:p>
          <a:p>
            <a:r>
              <a:rPr lang="en-US" sz="1800" dirty="0"/>
              <a:t>TAD border is called at bin </a:t>
            </a:r>
            <a:r>
              <a:rPr lang="en-US" sz="1800" dirty="0" err="1"/>
              <a:t>i</a:t>
            </a:r>
            <a:r>
              <a:rPr lang="en-US" sz="1800" dirty="0"/>
              <a:t> if delta = 0 and S</a:t>
            </a:r>
            <a:r>
              <a:rPr lang="en-US" sz="1800" baseline="-25000" dirty="0"/>
              <a:t>i</a:t>
            </a:r>
            <a:r>
              <a:rPr lang="en-US" sz="1800" dirty="0"/>
              <a:t>  &gt; 0.1</a:t>
            </a:r>
          </a:p>
          <a:p>
            <a:pPr lvl="1"/>
            <a:r>
              <a:rPr lang="en-US" sz="1800" dirty="0"/>
              <a:t>S</a:t>
            </a:r>
            <a:r>
              <a:rPr lang="en-US" sz="1800" baseline="-25000" dirty="0"/>
              <a:t>i</a:t>
            </a:r>
            <a:r>
              <a:rPr lang="en-US" sz="1800" dirty="0"/>
              <a:t> is called border (boundary) strength, </a:t>
            </a:r>
            <a:r>
              <a:rPr lang="en-US" sz="1800" dirty="0">
                <a:effectLst/>
              </a:rPr>
              <a:t>was defined as the difference in the delta vector between the local maximum to the left and local minimum to the right of the boundary bin. </a:t>
            </a:r>
            <a:endParaRPr lang="en-US" sz="1800" dirty="0"/>
          </a:p>
          <a:p>
            <a:r>
              <a:rPr lang="en-US" sz="1800" dirty="0"/>
              <a:t>TAD is called between two borders.</a:t>
            </a:r>
          </a:p>
        </p:txBody>
      </p:sp>
      <p:pic>
        <p:nvPicPr>
          <p:cNvPr id="4" name="Picture 3" descr="A graph with red lines&#10;&#10;Description automatically generated">
            <a:extLst>
              <a:ext uri="{FF2B5EF4-FFF2-40B4-BE49-F238E27FC236}">
                <a16:creationId xmlns:a16="http://schemas.microsoft.com/office/drawing/2014/main" id="{317B43B5-0A5D-67F0-0A32-D9E484E8E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896102"/>
            <a:ext cx="8699811" cy="1720950"/>
          </a:xfrm>
          <a:prstGeom prst="rect">
            <a:avLst/>
          </a:prstGeom>
        </p:spPr>
      </p:pic>
      <p:pic>
        <p:nvPicPr>
          <p:cNvPr id="5" name="Picture 4" descr="A diagram of a normal distribution&#10;&#10;Description automatically generated with medium confidence">
            <a:extLst>
              <a:ext uri="{FF2B5EF4-FFF2-40B4-BE49-F238E27FC236}">
                <a16:creationId xmlns:a16="http://schemas.microsoft.com/office/drawing/2014/main" id="{1A3D8890-389E-3CC7-91D5-908E8D32C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811" y="1360356"/>
            <a:ext cx="3150244" cy="29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046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B4D85CE9-61A7-526A-808B-DF003118C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856847"/>
            <a:ext cx="8941759" cy="1520804"/>
          </a:xfrm>
          <a:prstGeom prst="rect">
            <a:avLst/>
          </a:prstGeom>
        </p:spPr>
      </p:pic>
      <p:pic>
        <p:nvPicPr>
          <p:cNvPr id="9" name="Picture 8" descr="A graph of data with different colored lines&#10;&#10;Description automatically generated">
            <a:extLst>
              <a:ext uri="{FF2B5EF4-FFF2-40B4-BE49-F238E27FC236}">
                <a16:creationId xmlns:a16="http://schemas.microsoft.com/office/drawing/2014/main" id="{C60F7D17-9154-0B6B-16AF-4749A1414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2" y="3672069"/>
            <a:ext cx="8941759" cy="1520804"/>
          </a:xfrm>
          <a:prstGeom prst="rect">
            <a:avLst/>
          </a:prstGeom>
        </p:spPr>
      </p:pic>
      <p:pic>
        <p:nvPicPr>
          <p:cNvPr id="7" name="Picture 6" descr="A graph with numbers and lines&#10;&#10;Description automatically generated">
            <a:extLst>
              <a:ext uri="{FF2B5EF4-FFF2-40B4-BE49-F238E27FC236}">
                <a16:creationId xmlns:a16="http://schemas.microsoft.com/office/drawing/2014/main" id="{E749CA4D-AC70-181D-0061-5813D7B3C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4" y="2489252"/>
            <a:ext cx="8941760" cy="1520804"/>
          </a:xfrm>
          <a:prstGeom prst="rect">
            <a:avLst/>
          </a:prstGeom>
        </p:spPr>
      </p:pic>
      <p:pic>
        <p:nvPicPr>
          <p:cNvPr id="5" name="Content Placeholder 4" descr="A graph of a graph&#10;&#10;Description automatically generated">
            <a:extLst>
              <a:ext uri="{FF2B5EF4-FFF2-40B4-BE49-F238E27FC236}">
                <a16:creationId xmlns:a16="http://schemas.microsoft.com/office/drawing/2014/main" id="{5EA2FD47-EA46-77A5-EA01-3138F00B0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38205" y="1291230"/>
            <a:ext cx="8941760" cy="1520804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840013-CABE-826A-EC31-DCF7B214E8EF}"/>
              </a:ext>
            </a:extLst>
          </p:cNvPr>
          <p:cNvSpPr txBox="1"/>
          <p:nvPr/>
        </p:nvSpPr>
        <p:spPr>
          <a:xfrm>
            <a:off x="8738886" y="1920976"/>
            <a:ext cx="56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DF68A9-C011-CA96-D77E-3C7E6C6F5305}"/>
              </a:ext>
            </a:extLst>
          </p:cNvPr>
          <p:cNvSpPr txBox="1"/>
          <p:nvPr/>
        </p:nvSpPr>
        <p:spPr>
          <a:xfrm>
            <a:off x="8738886" y="2906178"/>
            <a:ext cx="56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5C1965-2023-6103-1661-DB405A054754}"/>
              </a:ext>
            </a:extLst>
          </p:cNvPr>
          <p:cNvSpPr txBox="1"/>
          <p:nvPr/>
        </p:nvSpPr>
        <p:spPr>
          <a:xfrm>
            <a:off x="8738886" y="4145040"/>
            <a:ext cx="56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7F5EC6-7BBA-9184-0AFE-32E53D93AAEB}"/>
              </a:ext>
            </a:extLst>
          </p:cNvPr>
          <p:cNvSpPr txBox="1"/>
          <p:nvPr/>
        </p:nvSpPr>
        <p:spPr>
          <a:xfrm>
            <a:off x="8634714" y="5319912"/>
            <a:ext cx="671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A3F3C-6825-03D4-83E2-70937A60F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TH779 in 10k, 25k, 50k, 100k resolutions</a:t>
            </a:r>
            <a:br>
              <a:rPr lang="en-US" sz="3600" dirty="0"/>
            </a:br>
            <a:r>
              <a:rPr lang="en-US" sz="3600" dirty="0"/>
              <a:t>Window size: 10x, 20x, 30x, 40x</a:t>
            </a:r>
          </a:p>
        </p:txBody>
      </p:sp>
    </p:spTree>
    <p:extLst>
      <p:ext uri="{BB962C8B-B14F-4D97-AF65-F5344CB8AC3E}">
        <p14:creationId xmlns:p14="http://schemas.microsoft.com/office/powerpoint/2010/main" val="1707707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8B64748A-62AE-8AA2-D540-702E5994D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080" y="3862657"/>
            <a:ext cx="11341461" cy="3298001"/>
          </a:xfrm>
        </p:spPr>
      </p:pic>
      <p:pic>
        <p:nvPicPr>
          <p:cNvPr id="7" name="Picture 6" descr="A graph of a computer&#10;&#10;Description automatically generated">
            <a:extLst>
              <a:ext uri="{FF2B5EF4-FFF2-40B4-BE49-F238E27FC236}">
                <a16:creationId xmlns:a16="http://schemas.microsoft.com/office/drawing/2014/main" id="{E69E1239-39F7-7DD4-8753-F0A65BD47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79" y="1172719"/>
            <a:ext cx="11341462" cy="329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719690-68FB-8793-9751-5B3D74DD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TH779 in 10k, 25k, 50k, 100k resolutions</a:t>
            </a:r>
            <a:br>
              <a:rPr lang="en-US" sz="3600" dirty="0"/>
            </a:br>
            <a:r>
              <a:rPr lang="en-US" sz="3600" dirty="0"/>
              <a:t>Window size: 20x</a:t>
            </a:r>
          </a:p>
        </p:txBody>
      </p:sp>
    </p:spTree>
    <p:extLst>
      <p:ext uri="{BB962C8B-B14F-4D97-AF65-F5344CB8AC3E}">
        <p14:creationId xmlns:p14="http://schemas.microsoft.com/office/powerpoint/2010/main" val="3656903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showing a number of data&#10;&#10;Description automatically generated with medium confidence">
            <a:extLst>
              <a:ext uri="{FF2B5EF4-FFF2-40B4-BE49-F238E27FC236}">
                <a16:creationId xmlns:a16="http://schemas.microsoft.com/office/drawing/2014/main" id="{AD1F016A-3D3C-A25B-6958-8FE82C037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96" y="3887924"/>
            <a:ext cx="11307582" cy="328815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0B95D-5573-827F-9E9D-C5BD53EEBA02}"/>
              </a:ext>
            </a:extLst>
          </p:cNvPr>
          <p:cNvSpPr txBox="1"/>
          <p:nvPr/>
        </p:nvSpPr>
        <p:spPr>
          <a:xfrm>
            <a:off x="9767023" y="5433727"/>
            <a:ext cx="20660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samples_50kb_20x</a:t>
            </a:r>
          </a:p>
        </p:txBody>
      </p:sp>
      <p:pic>
        <p:nvPicPr>
          <p:cNvPr id="9" name="Picture 8" descr="A graph of a computer&#10;&#10;Description automatically generated with medium confidence">
            <a:extLst>
              <a:ext uri="{FF2B5EF4-FFF2-40B4-BE49-F238E27FC236}">
                <a16:creationId xmlns:a16="http://schemas.microsoft.com/office/drawing/2014/main" id="{5D0FCA3C-3D28-06D0-A396-1F7E695F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5" y="1239607"/>
            <a:ext cx="11307581" cy="3288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20509F-D008-B8A4-80D1-76F29E3EF011}"/>
              </a:ext>
            </a:extLst>
          </p:cNvPr>
          <p:cNvSpPr txBox="1"/>
          <p:nvPr/>
        </p:nvSpPr>
        <p:spPr>
          <a:xfrm>
            <a:off x="9767022" y="2745691"/>
            <a:ext cx="20660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samples_25kb_20x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766F46-6ABC-7C51-4A26-F7993F86A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samples</a:t>
            </a:r>
            <a:r>
              <a:rPr lang="en-US" sz="4400" dirty="0"/>
              <a:t> in 25k, 50k resolutions</a:t>
            </a:r>
            <a:br>
              <a:rPr lang="en-US" sz="4400" dirty="0"/>
            </a:br>
            <a:r>
              <a:rPr lang="en-US" sz="4400" dirty="0"/>
              <a:t>Window size: 20x</a:t>
            </a:r>
            <a:r>
              <a:rPr lang="en-US" dirty="0"/>
              <a:t> </a:t>
            </a:r>
          </a:p>
        </p:txBody>
      </p:sp>
      <p:pic>
        <p:nvPicPr>
          <p:cNvPr id="12" name="Picture 11" descr="A graph showing a blue and red line&#10;&#10;Description automatically generated">
            <a:extLst>
              <a:ext uri="{FF2B5EF4-FFF2-40B4-BE49-F238E27FC236}">
                <a16:creationId xmlns:a16="http://schemas.microsoft.com/office/drawing/2014/main" id="{23FD9B9A-E197-049C-8521-5F4E6A2FC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390" y="2267608"/>
            <a:ext cx="7772400" cy="226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4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ED45C-FD17-22D8-8E9B-E0DA493B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02D2A-40C9-EF59-CED6-6183C8C6D4C0}"/>
              </a:ext>
            </a:extLst>
          </p:cNvPr>
          <p:cNvSpPr txBox="1"/>
          <p:nvPr/>
        </p:nvSpPr>
        <p:spPr>
          <a:xfrm>
            <a:off x="5736116" y="6396335"/>
            <a:ext cx="645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Dixon, J., Selvaraj, S., Yue, F. </a:t>
            </a:r>
            <a:r>
              <a:rPr lang="en-US" sz="1200" b="0" i="1" u="none" strike="noStrike" dirty="0">
                <a:solidFill>
                  <a:srgbClr val="222222"/>
                </a:solidFill>
                <a:effectLst/>
                <a:latin typeface="-apple-system"/>
              </a:rPr>
              <a:t>et al.</a:t>
            </a:r>
            <a:r>
              <a:rPr lang="en-US" sz="12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 Topological domains in mammalian genomes identified by analysis of chromatin interactions. </a:t>
            </a:r>
            <a:r>
              <a:rPr lang="en-US" sz="1200" b="0" i="1" u="none" strike="noStrike" dirty="0">
                <a:solidFill>
                  <a:srgbClr val="222222"/>
                </a:solidFill>
                <a:effectLst/>
                <a:latin typeface="-apple-system"/>
              </a:rPr>
              <a:t>Nature</a:t>
            </a:r>
            <a:r>
              <a:rPr lang="en-US" sz="12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US" sz="1200" b="1" i="0" u="none" strike="noStrike" dirty="0">
                <a:solidFill>
                  <a:srgbClr val="222222"/>
                </a:solidFill>
                <a:effectLst/>
                <a:latin typeface="-apple-system"/>
              </a:rPr>
              <a:t>485</a:t>
            </a:r>
            <a:r>
              <a:rPr lang="en-US" sz="12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, 376–380 (2012). https://</a:t>
            </a:r>
            <a:r>
              <a:rPr lang="en-US" sz="1200" b="0" i="0" u="none" strike="noStrike" dirty="0" err="1">
                <a:solidFill>
                  <a:srgbClr val="222222"/>
                </a:solidFill>
                <a:effectLst/>
                <a:latin typeface="-apple-system"/>
              </a:rPr>
              <a:t>doi.org</a:t>
            </a:r>
            <a:r>
              <a:rPr lang="en-US" sz="1200" b="0" i="0" u="none" strike="noStrike" dirty="0">
                <a:solidFill>
                  <a:srgbClr val="222222"/>
                </a:solidFill>
                <a:effectLst/>
                <a:latin typeface="-apple-system"/>
              </a:rPr>
              <a:t>/10.1038/nature11082</a:t>
            </a:r>
            <a:endParaRPr lang="en-US" sz="1200" dirty="0"/>
          </a:p>
        </p:txBody>
      </p:sp>
      <p:pic>
        <p:nvPicPr>
          <p:cNvPr id="8" name="Picture 7" descr="A graph of a number of columns&#10;&#10;Description automatically generated">
            <a:extLst>
              <a:ext uri="{FF2B5EF4-FFF2-40B4-BE49-F238E27FC236}">
                <a16:creationId xmlns:a16="http://schemas.microsoft.com/office/drawing/2014/main" id="{EAEC7DA7-67C4-FFBA-EAD6-77CB71371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292" y="1389414"/>
            <a:ext cx="4900034" cy="43525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68C0DD-5746-5998-3A4C-5B487B3F1D4B}"/>
              </a:ext>
            </a:extLst>
          </p:cNvPr>
          <p:cNvSpPr txBox="1"/>
          <p:nvPr/>
        </p:nvSpPr>
        <p:spPr>
          <a:xfrm>
            <a:off x="8708517" y="5829385"/>
            <a:ext cx="1804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mESC</a:t>
            </a:r>
            <a:r>
              <a:rPr lang="en-US" dirty="0"/>
              <a:t>: 2200 TADs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EC0520-32EB-9100-5515-AA36681AB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595870" y="1529873"/>
            <a:ext cx="7877426" cy="393871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1ADC66-2353-EC21-11DB-EDB9D1F122DA}"/>
              </a:ext>
            </a:extLst>
          </p:cNvPr>
          <p:cNvSpPr txBox="1"/>
          <p:nvPr/>
        </p:nvSpPr>
        <p:spPr>
          <a:xfrm>
            <a:off x="623695" y="5352331"/>
            <a:ext cx="42867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ffectLst/>
              </a:rPr>
              <a:t>  TH 779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wt</a:t>
            </a:r>
            <a:r>
              <a:rPr lang="en-US" sz="1600" dirty="0">
                <a:solidFill>
                  <a:srgbClr val="000000"/>
                </a:solidFill>
                <a:effectLst/>
              </a:rPr>
              <a:t>: 	2542 	median: 950 kb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</a:rPr>
              <a:t>  TH 780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dnmt-tko</a:t>
            </a:r>
            <a:r>
              <a:rPr lang="en-US" sz="1600" dirty="0">
                <a:solidFill>
                  <a:srgbClr val="000000"/>
                </a:solidFill>
                <a:effectLst/>
              </a:rPr>
              <a:t>: 	2573	median: 900 kb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</a:rPr>
              <a:t>  TH 781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tet-tko</a:t>
            </a:r>
            <a:r>
              <a:rPr lang="en-US" sz="1600" dirty="0">
                <a:solidFill>
                  <a:srgbClr val="000000"/>
                </a:solidFill>
                <a:effectLst/>
              </a:rPr>
              <a:t>: 	2448	median: 1 mb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</a:rPr>
              <a:t>  TH 782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dnmt-tet-tko</a:t>
            </a:r>
            <a:r>
              <a:rPr lang="en-US" sz="1600" dirty="0">
                <a:solidFill>
                  <a:srgbClr val="000000"/>
                </a:solidFill>
                <a:effectLst/>
              </a:rPr>
              <a:t>: 2557	median: 950 kb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</a:rPr>
              <a:t>  TH 783 </a:t>
            </a:r>
            <a:r>
              <a:rPr lang="en-US" sz="1600" dirty="0" err="1">
                <a:solidFill>
                  <a:srgbClr val="000000"/>
                </a:solidFill>
                <a:effectLst/>
              </a:rPr>
              <a:t>dnmt-tet-tko</a:t>
            </a:r>
            <a:r>
              <a:rPr lang="en-US" sz="1600" dirty="0">
                <a:solidFill>
                  <a:srgbClr val="000000"/>
                </a:solidFill>
                <a:effectLst/>
              </a:rPr>
              <a:t>: 2522	median: 950 kb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6F1255-40DE-B641-4E00-26CB32031D6E}"/>
              </a:ext>
            </a:extLst>
          </p:cNvPr>
          <p:cNvSpPr txBox="1"/>
          <p:nvPr/>
        </p:nvSpPr>
        <p:spPr>
          <a:xfrm>
            <a:off x="291380" y="1529873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length distribution</a:t>
            </a:r>
          </a:p>
        </p:txBody>
      </p:sp>
    </p:spTree>
    <p:extLst>
      <p:ext uri="{BB962C8B-B14F-4D97-AF65-F5344CB8AC3E}">
        <p14:creationId xmlns:p14="http://schemas.microsoft.com/office/powerpoint/2010/main" val="36963433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B2E15-9EE5-EF3C-67C0-AF9038254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268698-B72C-53CD-04C3-99F54004D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025" y="1857062"/>
            <a:ext cx="10001875" cy="50009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06E557-B66A-8629-AC53-1E77C244CE55}"/>
              </a:ext>
            </a:extLst>
          </p:cNvPr>
          <p:cNvSpPr txBox="1"/>
          <p:nvPr/>
        </p:nvSpPr>
        <p:spPr>
          <a:xfrm>
            <a:off x="1767892" y="1485146"/>
            <a:ext cx="4328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Distance between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TAD boundaries of TH779 WT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TAD boundaries of downloaded </a:t>
            </a:r>
            <a:r>
              <a:rPr lang="en-US" dirty="0" err="1"/>
              <a:t>mESC</a:t>
            </a:r>
            <a:r>
              <a:rPr lang="en-US" dirty="0"/>
              <a:t> 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5718D5-DC83-C0AA-5A9A-570BC31102C6}"/>
              </a:ext>
            </a:extLst>
          </p:cNvPr>
          <p:cNvSpPr txBox="1"/>
          <p:nvPr/>
        </p:nvSpPr>
        <p:spPr>
          <a:xfrm>
            <a:off x="7050795" y="3679634"/>
            <a:ext cx="95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Median: 133 kb</a:t>
            </a:r>
          </a:p>
        </p:txBody>
      </p:sp>
    </p:spTree>
    <p:extLst>
      <p:ext uri="{BB962C8B-B14F-4D97-AF65-F5344CB8AC3E}">
        <p14:creationId xmlns:p14="http://schemas.microsoft.com/office/powerpoint/2010/main" val="3966246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F04F2-360E-004C-F476-A2D02B9E8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7FA46-2728-5BD6-7703-3419963A1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20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AB123-1395-63C4-B8B4-07EF5B882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PCA - TAD </a:t>
            </a:r>
            <a:r>
              <a:rPr lang="en-US" dirty="0" err="1"/>
              <a:t>ChIP</a:t>
            </a:r>
            <a:r>
              <a:rPr lang="en-US" dirty="0"/>
              <a:t>-seq counts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4CAA9E-022D-1CED-4288-6BE287AE7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5652" y="1690688"/>
            <a:ext cx="6793547" cy="40761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A2C332-C0CA-61FF-4653-3E2A3A0AD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755" y="1690688"/>
            <a:ext cx="6793547" cy="40761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CFF3CA-BB7D-111C-BB40-BE58B0C3C9C9}"/>
              </a:ext>
            </a:extLst>
          </p:cNvPr>
          <p:cNvSpPr txBox="1"/>
          <p:nvPr/>
        </p:nvSpPr>
        <p:spPr>
          <a:xfrm>
            <a:off x="353568" y="6059424"/>
            <a:ext cx="393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Collecting </a:t>
            </a:r>
            <a:r>
              <a:rPr lang="en-US" dirty="0" err="1"/>
              <a:t>ChIP</a:t>
            </a:r>
            <a:r>
              <a:rPr lang="en-US" dirty="0"/>
              <a:t>-seq counts of 2542 TADs</a:t>
            </a:r>
          </a:p>
          <a:p>
            <a:r>
              <a:rPr lang="en-US" dirty="0"/>
              <a:t> TADs are from </a:t>
            </a:r>
            <a:r>
              <a:rPr lang="en-US" b="1" dirty="0"/>
              <a:t>TH779 H3K9me3 WT</a:t>
            </a:r>
          </a:p>
        </p:txBody>
      </p:sp>
    </p:spTree>
    <p:extLst>
      <p:ext uri="{BB962C8B-B14F-4D97-AF65-F5344CB8AC3E}">
        <p14:creationId xmlns:p14="http://schemas.microsoft.com/office/powerpoint/2010/main" val="8770968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BC019-FE82-EC5D-E09D-1C0144F61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HiChIP</a:t>
            </a:r>
            <a:r>
              <a:rPr lang="en-US" dirty="0"/>
              <a:t> PCA</a:t>
            </a:r>
          </a:p>
        </p:txBody>
      </p:sp>
      <p:pic>
        <p:nvPicPr>
          <p:cNvPr id="5" name="Content Placeholder 4" descr="A graph with numbers and colored dots&#10;&#10;Description automatically generated with medium confidence">
            <a:extLst>
              <a:ext uri="{FF2B5EF4-FFF2-40B4-BE49-F238E27FC236}">
                <a16:creationId xmlns:a16="http://schemas.microsoft.com/office/drawing/2014/main" id="{3EE72105-77F1-CCE0-65DE-35F5899AE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537685"/>
            <a:ext cx="5801784" cy="4351338"/>
          </a:xfrm>
        </p:spPr>
      </p:pic>
      <p:pic>
        <p:nvPicPr>
          <p:cNvPr id="11" name="Picture 10" descr="A chart with colored dots and numbers&#10;&#10;Description automatically generated">
            <a:extLst>
              <a:ext uri="{FF2B5EF4-FFF2-40B4-BE49-F238E27FC236}">
                <a16:creationId xmlns:a16="http://schemas.microsoft.com/office/drawing/2014/main" id="{489EB516-0630-BB07-CA6E-8F14AC7CB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696" y="1537685"/>
            <a:ext cx="5842000" cy="4381500"/>
          </a:xfrm>
          <a:prstGeom prst="rect">
            <a:avLst/>
          </a:prstGeom>
        </p:spPr>
      </p:pic>
      <p:pic>
        <p:nvPicPr>
          <p:cNvPr id="9" name="Picture 8" descr="A graph with colored dots and numbers&#10;&#10;Description automatically generated">
            <a:extLst>
              <a:ext uri="{FF2B5EF4-FFF2-40B4-BE49-F238E27FC236}">
                <a16:creationId xmlns:a16="http://schemas.microsoft.com/office/drawing/2014/main" id="{34C7518F-A95F-89D4-EA4E-88043A8FB1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744"/>
          <a:stretch/>
        </p:blipFill>
        <p:spPr>
          <a:xfrm>
            <a:off x="6585480" y="1537685"/>
            <a:ext cx="4045944" cy="4381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5406DE-BF39-F674-9297-812184F819B0}"/>
              </a:ext>
            </a:extLst>
          </p:cNvPr>
          <p:cNvSpPr txBox="1"/>
          <p:nvPr/>
        </p:nvSpPr>
        <p:spPr>
          <a:xfrm>
            <a:off x="711376" y="6308209"/>
            <a:ext cx="250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5k, 50k, 1mb</a:t>
            </a:r>
          </a:p>
        </p:txBody>
      </p:sp>
    </p:spTree>
    <p:extLst>
      <p:ext uri="{BB962C8B-B14F-4D97-AF65-F5344CB8AC3E}">
        <p14:creationId xmlns:p14="http://schemas.microsoft.com/office/powerpoint/2010/main" val="570520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7B117-72A7-6448-DF24-6E5BB93C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QC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A4126-06EF-44C8-9BA8-67827FBAE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88" y="1646633"/>
            <a:ext cx="6412010" cy="3709987"/>
          </a:xfrm>
          <a:prstGeom prst="rect">
            <a:avLst/>
          </a:prstGeom>
        </p:spPr>
      </p:pic>
      <p:pic>
        <p:nvPicPr>
          <p:cNvPr id="9" name="Picture 8" descr="A graph of a bar chart&#10;&#10;Description automatically generated with medium confidence">
            <a:extLst>
              <a:ext uri="{FF2B5EF4-FFF2-40B4-BE49-F238E27FC236}">
                <a16:creationId xmlns:a16="http://schemas.microsoft.com/office/drawing/2014/main" id="{D0C6A620-8AC7-46D5-BE9E-E9B99239E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0389" y="1083072"/>
            <a:ext cx="5021611" cy="483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105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EC599AD0-ADB6-5847-392A-E68F6CB5C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016" y="1179576"/>
            <a:ext cx="10515599" cy="567842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57940A-E941-3F84-2303-5F742DCD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tools</a:t>
            </a:r>
          </a:p>
        </p:txBody>
      </p:sp>
    </p:spTree>
    <p:extLst>
      <p:ext uri="{BB962C8B-B14F-4D97-AF65-F5344CB8AC3E}">
        <p14:creationId xmlns:p14="http://schemas.microsoft.com/office/powerpoint/2010/main" val="11972165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7C0C-899D-9ADB-5D30-8F8F86418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tools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FC310DC-A33F-334D-5868-4241B4550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" y="1231392"/>
            <a:ext cx="9934213" cy="536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41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F709-A332-D398-1CE1-15C0AA457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#TAD boundaries with different Si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2562A2-EC4C-4320-BBE4-C692663ED6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529289"/>
              </p:ext>
            </p:extLst>
          </p:nvPr>
        </p:nvGraphicFramePr>
        <p:xfrm>
          <a:off x="639417" y="2130426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44624603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8118907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60960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05019992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74626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243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TH779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030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TH780 DNMT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016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TH781 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17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TH782 D&amp;T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36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TH783 D&amp;T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37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5882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39CD5-9EBE-A231-D1A5-52D3C0C75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TAD with Si &gt; 0.1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36E5D6-0347-BF8F-D57E-ED6CB3735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65830"/>
            <a:ext cx="8702676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E9DECA-A0FE-E552-7C84-71FDF303B211}"/>
              </a:ext>
            </a:extLst>
          </p:cNvPr>
          <p:cNvSpPr txBox="1"/>
          <p:nvPr/>
        </p:nvSpPr>
        <p:spPr>
          <a:xfrm>
            <a:off x="838200" y="1681164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length distribution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12C52-4F2A-4A6E-7635-B864693E28FA}"/>
              </a:ext>
            </a:extLst>
          </p:cNvPr>
          <p:cNvSpPr txBox="1"/>
          <p:nvPr/>
        </p:nvSpPr>
        <p:spPr>
          <a:xfrm>
            <a:off x="8351511" y="3052482"/>
            <a:ext cx="3240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TAD median length</a:t>
            </a:r>
          </a:p>
          <a:p>
            <a:r>
              <a:rPr lang="en-US" dirty="0"/>
              <a:t>779 WT: 		1 MB</a:t>
            </a:r>
          </a:p>
          <a:p>
            <a:r>
              <a:rPr lang="en-US" dirty="0"/>
              <a:t>780 DNMT: 	950 KB </a:t>
            </a:r>
          </a:p>
          <a:p>
            <a:r>
              <a:rPr lang="en-US" dirty="0"/>
              <a:t>781 TET:		1.05 MB </a:t>
            </a:r>
          </a:p>
          <a:p>
            <a:r>
              <a:rPr lang="en-US" dirty="0"/>
              <a:t>782 D &amp; T		1 MB </a:t>
            </a:r>
          </a:p>
          <a:p>
            <a:r>
              <a:rPr lang="en-US" dirty="0"/>
              <a:t>783 D &amp; T		1 MB</a:t>
            </a:r>
          </a:p>
        </p:txBody>
      </p:sp>
    </p:spTree>
    <p:extLst>
      <p:ext uri="{BB962C8B-B14F-4D97-AF65-F5344CB8AC3E}">
        <p14:creationId xmlns:p14="http://schemas.microsoft.com/office/powerpoint/2010/main" val="2631176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328D-6A8B-1F0C-ABCE-244412EA9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TAD with Si &gt; 0.1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3151A7-425B-8930-013D-597DF30C2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7105" y="1690687"/>
            <a:ext cx="6550305" cy="393018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D0A17-4754-3052-05E4-50CB8892B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695" y="1690688"/>
            <a:ext cx="6550305" cy="3930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2D772C-30E8-F01C-ADA1-72D104AADCEF}"/>
              </a:ext>
            </a:extLst>
          </p:cNvPr>
          <p:cNvSpPr txBox="1"/>
          <p:nvPr/>
        </p:nvSpPr>
        <p:spPr>
          <a:xfrm>
            <a:off x="353568" y="6059424"/>
            <a:ext cx="393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Collecting </a:t>
            </a:r>
            <a:r>
              <a:rPr lang="en-US" dirty="0" err="1"/>
              <a:t>ChIP</a:t>
            </a:r>
            <a:r>
              <a:rPr lang="en-US" dirty="0"/>
              <a:t>-seq counts of 2395 TADs</a:t>
            </a:r>
          </a:p>
          <a:p>
            <a:r>
              <a:rPr lang="en-US" dirty="0"/>
              <a:t> TADs are from </a:t>
            </a:r>
            <a:r>
              <a:rPr lang="en-US" b="1" dirty="0"/>
              <a:t>TH779 H3K9me3 WT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089393-5A28-FB54-8541-625880A359C4}"/>
              </a:ext>
            </a:extLst>
          </p:cNvPr>
          <p:cNvSpPr txBox="1"/>
          <p:nvPr/>
        </p:nvSpPr>
        <p:spPr>
          <a:xfrm>
            <a:off x="510988" y="1573306"/>
            <a:ext cx="3089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PCA of </a:t>
            </a:r>
            <a:r>
              <a:rPr lang="en-US" dirty="0" err="1"/>
              <a:t>ChIP</a:t>
            </a:r>
            <a:r>
              <a:rPr lang="en-US" dirty="0"/>
              <a:t>-seq counts in TADs</a:t>
            </a:r>
          </a:p>
        </p:txBody>
      </p:sp>
    </p:spTree>
    <p:extLst>
      <p:ext uri="{BB962C8B-B14F-4D97-AF65-F5344CB8AC3E}">
        <p14:creationId xmlns:p14="http://schemas.microsoft.com/office/powerpoint/2010/main" val="1778511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AD7B3-DC50-51F1-DDAF-1D47590E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TAD with Si &gt; 0.1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93CEA7-B8F2-6C1D-A973-6BB850344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20314" y="2201676"/>
            <a:ext cx="6780773" cy="339038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9028B0-E37B-7C73-C3DE-93A0F409D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1226" y="2201675"/>
            <a:ext cx="6780774" cy="3390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1BC19C-3747-4CE0-3E2D-C5FA28C27332}"/>
              </a:ext>
            </a:extLst>
          </p:cNvPr>
          <p:cNvSpPr txBox="1"/>
          <p:nvPr/>
        </p:nvSpPr>
        <p:spPr>
          <a:xfrm>
            <a:off x="416859" y="1896035"/>
            <a:ext cx="335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of </a:t>
            </a:r>
            <a:r>
              <a:rPr lang="en-US" dirty="0" err="1"/>
              <a:t>ChIP</a:t>
            </a:r>
            <a:r>
              <a:rPr lang="en-US" dirty="0"/>
              <a:t>-seq RPKM in TADs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BB6270-533A-C01F-8DBE-28E3B3FBA038}"/>
              </a:ext>
            </a:extLst>
          </p:cNvPr>
          <p:cNvSpPr txBox="1"/>
          <p:nvPr/>
        </p:nvSpPr>
        <p:spPr>
          <a:xfrm>
            <a:off x="2286000" y="5755341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F0EA5A-0B45-4F7E-6A08-B2969AD9E888}"/>
              </a:ext>
            </a:extLst>
          </p:cNvPr>
          <p:cNvSpPr txBox="1"/>
          <p:nvPr/>
        </p:nvSpPr>
        <p:spPr>
          <a:xfrm>
            <a:off x="8251622" y="5755341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H3K9me3</a:t>
            </a:r>
          </a:p>
        </p:txBody>
      </p:sp>
    </p:spTree>
    <p:extLst>
      <p:ext uri="{BB962C8B-B14F-4D97-AF65-F5344CB8AC3E}">
        <p14:creationId xmlns:p14="http://schemas.microsoft.com/office/powerpoint/2010/main" val="12184028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CDA8-DEC8-A063-2677-4A5D7717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count map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783323-6748-B18F-B715-969E6597C6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414548"/>
              </p:ext>
            </p:extLst>
          </p:nvPr>
        </p:nvGraphicFramePr>
        <p:xfrm>
          <a:off x="1631577" y="1825625"/>
          <a:ext cx="8722660" cy="466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2266">
                  <a:extLst>
                    <a:ext uri="{9D8B030D-6E8A-4147-A177-3AD203B41FA5}">
                      <a16:colId xmlns:a16="http://schemas.microsoft.com/office/drawing/2014/main" val="1299360976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3849924897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1941300551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397172560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2614665849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2654526546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1113781871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2747782097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1258112834"/>
                    </a:ext>
                  </a:extLst>
                </a:gridCol>
                <a:gridCol w="872266">
                  <a:extLst>
                    <a:ext uri="{9D8B030D-6E8A-4147-A177-3AD203B41FA5}">
                      <a16:colId xmlns:a16="http://schemas.microsoft.com/office/drawing/2014/main" val="3610741849"/>
                    </a:ext>
                  </a:extLst>
                </a:gridCol>
              </a:tblGrid>
              <a:tr h="466725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TAD_1090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1282470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728037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1245237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028474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99494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57371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247426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313527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625844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TAD_1090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99625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09303-3EFA-4174-1464-41F825AFE02F}"/>
              </a:ext>
            </a:extLst>
          </p:cNvPr>
          <p:cNvSpPr txBox="1"/>
          <p:nvPr/>
        </p:nvSpPr>
        <p:spPr>
          <a:xfrm>
            <a:off x="1277471" y="1321356"/>
            <a:ext cx="2828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 valid pairs in domains</a:t>
            </a:r>
          </a:p>
        </p:txBody>
      </p:sp>
    </p:spTree>
    <p:extLst>
      <p:ext uri="{BB962C8B-B14F-4D97-AF65-F5344CB8AC3E}">
        <p14:creationId xmlns:p14="http://schemas.microsoft.com/office/powerpoint/2010/main" val="15679519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8C15F-CA51-1552-904E-D8816ABC5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Density plot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8A5FB2-05FD-EDB0-CDA5-628663A29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2143919"/>
            <a:ext cx="5486400" cy="3657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ECC849-F57D-F28F-DF71-36C6DB432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938" y="2143919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062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B22F-6FCD-0BB0-AE98-6A38FD14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Summation of count map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6BB9B4D-6C02-DE35-5C5B-3D213F9402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801579"/>
              </p:ext>
            </p:extLst>
          </p:nvPr>
        </p:nvGraphicFramePr>
        <p:xfrm>
          <a:off x="838204" y="2887943"/>
          <a:ext cx="105155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899">
                  <a:extLst>
                    <a:ext uri="{9D8B030D-6E8A-4147-A177-3AD203B41FA5}">
                      <a16:colId xmlns:a16="http://schemas.microsoft.com/office/drawing/2014/main" val="4288816788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917843676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1491383950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2153291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# all valid pairs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# pairs mapped to TAD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130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TH779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37068630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35344939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95.35%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105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TH780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34808065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33340893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95.78%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728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TH781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29535065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28109621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95.17%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111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TH782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34191388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32698160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95.63%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38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TH783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29161181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27899088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</a:rPr>
                        <a:t>95.67%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812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19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DB4CC-9360-5B32-1B09-902A1480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Boundary correction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C415F-8E15-74A3-CB9F-1986EA522CA5}"/>
              </a:ext>
            </a:extLst>
          </p:cNvPr>
          <p:cNvSpPr txBox="1"/>
          <p:nvPr/>
        </p:nvSpPr>
        <p:spPr>
          <a:xfrm>
            <a:off x="838200" y="2572872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Use </a:t>
            </a:r>
            <a:r>
              <a:rPr lang="en-US" dirty="0" err="1"/>
              <a:t>wt</a:t>
            </a:r>
            <a:r>
              <a:rPr lang="en-US" dirty="0"/>
              <a:t> as reference, correct the other sample in the following way:</a:t>
            </a:r>
          </a:p>
          <a:p>
            <a:r>
              <a:rPr lang="en-US" dirty="0"/>
              <a:t>If the distance between </a:t>
            </a:r>
            <a:r>
              <a:rPr lang="en-US" dirty="0" err="1"/>
              <a:t>wt</a:t>
            </a:r>
            <a:r>
              <a:rPr lang="en-US" dirty="0"/>
              <a:t> border is within 100k, correct it to </a:t>
            </a:r>
            <a:r>
              <a:rPr lang="en-US" dirty="0" err="1"/>
              <a:t>wt</a:t>
            </a:r>
            <a:endParaRPr lang="en-US" dirty="0"/>
          </a:p>
          <a:p>
            <a:r>
              <a:rPr lang="en-US" dirty="0"/>
              <a:t>Else: keep the original border</a:t>
            </a:r>
          </a:p>
        </p:txBody>
      </p:sp>
    </p:spTree>
    <p:extLst>
      <p:ext uri="{BB962C8B-B14F-4D97-AF65-F5344CB8AC3E}">
        <p14:creationId xmlns:p14="http://schemas.microsoft.com/office/powerpoint/2010/main" val="103272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AF9CC-DC77-C3F2-D082-671AD1F14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QC</a:t>
            </a:r>
          </a:p>
        </p:txBody>
      </p:sp>
      <p:pic>
        <p:nvPicPr>
          <p:cNvPr id="5" name="Content Placeholder 4" descr="A graph of a bar chart&#10;&#10;Description automatically generated">
            <a:extLst>
              <a:ext uri="{FF2B5EF4-FFF2-40B4-BE49-F238E27FC236}">
                <a16:creationId xmlns:a16="http://schemas.microsoft.com/office/drawing/2014/main" id="{0E8639B8-F663-5C69-AB5A-B2922F062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827" y="1325563"/>
            <a:ext cx="5409641" cy="5191158"/>
          </a:xfrm>
        </p:spPr>
      </p:pic>
      <p:pic>
        <p:nvPicPr>
          <p:cNvPr id="8" name="Picture 7" descr="A graph of different colored squares&#10;&#10;Description automatically generated">
            <a:extLst>
              <a:ext uri="{FF2B5EF4-FFF2-40B4-BE49-F238E27FC236}">
                <a16:creationId xmlns:a16="http://schemas.microsoft.com/office/drawing/2014/main" id="{F0144C45-4A5E-A175-5FAB-633CF5F9D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25563"/>
            <a:ext cx="5409641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681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43B5-8119-EE0B-3023-BE0725018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208F0-3FE6-A4C6-A826-BA11FF50F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76" y="1825625"/>
            <a:ext cx="6126622" cy="4351338"/>
          </a:xfrm>
        </p:spPr>
        <p:txBody>
          <a:bodyPr/>
          <a:lstStyle/>
          <a:p>
            <a:r>
              <a:rPr lang="en-US" dirty="0"/>
              <a:t>Correct Borders based on WT condition</a:t>
            </a:r>
          </a:p>
          <a:p>
            <a:r>
              <a:rPr lang="en-US" dirty="0"/>
              <a:t>Obtain TAD based on corrected borders</a:t>
            </a:r>
          </a:p>
          <a:p>
            <a:r>
              <a:rPr lang="en-US" dirty="0"/>
              <a:t>Compare other conditions to WT</a:t>
            </a:r>
          </a:p>
          <a:p>
            <a:pPr lvl="1"/>
            <a:r>
              <a:rPr lang="en-US" dirty="0"/>
              <a:t>Conserved</a:t>
            </a:r>
          </a:p>
          <a:p>
            <a:pPr lvl="1"/>
            <a:r>
              <a:rPr lang="en-US" dirty="0"/>
              <a:t>Dynamic</a:t>
            </a:r>
          </a:p>
          <a:p>
            <a:pPr lvl="2"/>
            <a:r>
              <a:rPr lang="en-US" dirty="0"/>
              <a:t>Split from WT TADs</a:t>
            </a:r>
          </a:p>
          <a:p>
            <a:pPr lvl="2"/>
            <a:r>
              <a:rPr lang="en-US" dirty="0"/>
              <a:t>Merged from WT TADs</a:t>
            </a:r>
          </a:p>
          <a:p>
            <a:pPr lvl="2"/>
            <a:r>
              <a:rPr lang="en-US" dirty="0"/>
              <a:t>Rearranged from WT TADs</a:t>
            </a:r>
          </a:p>
          <a:p>
            <a:r>
              <a:rPr lang="en-US" dirty="0"/>
              <a:t>Get count map of corrected TADs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48D805-E3B1-6249-25BE-5AE035C10ABA}"/>
              </a:ext>
            </a:extLst>
          </p:cNvPr>
          <p:cNvSpPr txBox="1"/>
          <p:nvPr/>
        </p:nvSpPr>
        <p:spPr>
          <a:xfrm>
            <a:off x="7061420" y="1825625"/>
            <a:ext cx="47800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Determine conserved and dynamic (after correction)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Conserved: TAD with same coordinates in both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Dynamic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Merged</a:t>
            </a:r>
            <a:r>
              <a:rPr lang="en-US" dirty="0"/>
              <a:t>: less TADs between two conserved TADs compared with WT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Split</a:t>
            </a:r>
            <a:r>
              <a:rPr lang="en-US" dirty="0"/>
              <a:t>: more TADs between two conserved TADs compared with WT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Rearranged</a:t>
            </a:r>
            <a:r>
              <a:rPr lang="en-US" dirty="0"/>
              <a:t>: number of dynamic TADs between two conserved TADs remains same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364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CFF8-B712-800C-0CBD-1A035770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</a:t>
            </a:r>
          </a:p>
        </p:txBody>
      </p:sp>
      <p:pic>
        <p:nvPicPr>
          <p:cNvPr id="5" name="Content Placeholder 4" descr="A screenshot of a table&#10;&#10;Description automatically generated">
            <a:extLst>
              <a:ext uri="{FF2B5EF4-FFF2-40B4-BE49-F238E27FC236}">
                <a16:creationId xmlns:a16="http://schemas.microsoft.com/office/drawing/2014/main" id="{44D65312-9684-BEA6-F402-9F62151E9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5741" y="365125"/>
            <a:ext cx="6187892" cy="631521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C4C80B-364D-D484-98CD-668750B586CE}"/>
              </a:ext>
            </a:extLst>
          </p:cNvPr>
          <p:cNvSpPr txBox="1"/>
          <p:nvPr/>
        </p:nvSpPr>
        <p:spPr>
          <a:xfrm>
            <a:off x="523887" y="2012228"/>
            <a:ext cx="47800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Determine conserved and dynamic (after correction)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Conserved: TAD with same coordinates in both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Dynamic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Merged</a:t>
            </a:r>
            <a:r>
              <a:rPr lang="en-US" dirty="0"/>
              <a:t>: less TADs between two conserved TADs compared with WT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Split</a:t>
            </a:r>
            <a:r>
              <a:rPr lang="en-US" dirty="0"/>
              <a:t>: more TADs between two conserved TADs compared with WT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Rearranged</a:t>
            </a:r>
            <a:r>
              <a:rPr lang="en-US" dirty="0"/>
              <a:t>: number of dynamic TADs between two conserved TADs remains same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E72CD-4886-9FEF-4363-79126B58D8FB}"/>
              </a:ext>
            </a:extLst>
          </p:cNvPr>
          <p:cNvSpPr txBox="1"/>
          <p:nvPr/>
        </p:nvSpPr>
        <p:spPr>
          <a:xfrm>
            <a:off x="5578069" y="211236"/>
            <a:ext cx="10358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B0F0"/>
                </a:solidFill>
              </a:rPr>
              <a:t>Sample 783</a:t>
            </a:r>
          </a:p>
        </p:txBody>
      </p:sp>
    </p:spTree>
    <p:extLst>
      <p:ext uri="{BB962C8B-B14F-4D97-AF65-F5344CB8AC3E}">
        <p14:creationId xmlns:p14="http://schemas.microsoft.com/office/powerpoint/2010/main" val="5716789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CFF8-B712-800C-0CBD-1A035770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</a:t>
            </a:r>
          </a:p>
        </p:txBody>
      </p:sp>
    </p:spTree>
    <p:extLst>
      <p:ext uri="{BB962C8B-B14F-4D97-AF65-F5344CB8AC3E}">
        <p14:creationId xmlns:p14="http://schemas.microsoft.com/office/powerpoint/2010/main" val="34982738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EBB8-38BF-6D72-5A90-7B56C340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WT: TAD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05C38F-82B0-8646-33E3-0EF3A18EA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189036"/>
            <a:ext cx="4983957" cy="33226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33C0F4-329C-406B-D2A3-0AF2F6A0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468" y="1153318"/>
            <a:ext cx="4983957" cy="33226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F17B-E5EE-2A09-BFF5-CD417FBA7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043363"/>
            <a:ext cx="4983957" cy="3322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302144-CF50-8748-DA0B-654FB9F98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4467" y="4007645"/>
            <a:ext cx="4983957" cy="33226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253F74-5BCE-C3F0-796E-AEE3BD9D4E78}"/>
              </a:ext>
            </a:extLst>
          </p:cNvPr>
          <p:cNvSpPr txBox="1"/>
          <p:nvPr/>
        </p:nvSpPr>
        <p:spPr>
          <a:xfrm>
            <a:off x="9864183" y="524301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100k</a:t>
            </a:r>
          </a:p>
        </p:txBody>
      </p:sp>
    </p:spTree>
    <p:extLst>
      <p:ext uri="{BB962C8B-B14F-4D97-AF65-F5344CB8AC3E}">
        <p14:creationId xmlns:p14="http://schemas.microsoft.com/office/powerpoint/2010/main" val="27024899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EBB8-38BF-6D72-5A90-7B56C340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WT: TAD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05C38F-82B0-8646-33E3-0EF3A18EA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214091"/>
            <a:ext cx="1988348" cy="13255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33C0F4-329C-406B-D2A3-0AF2F6A0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543" y="2214091"/>
            <a:ext cx="1991291" cy="13275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F17B-E5EE-2A09-BFF5-CD417FBA7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39655"/>
            <a:ext cx="1988348" cy="13255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302144-CF50-8748-DA0B-654FB9F98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015" y="3539656"/>
            <a:ext cx="1988346" cy="13255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253F74-5BCE-C3F0-796E-AEE3BD9D4E78}"/>
              </a:ext>
            </a:extLst>
          </p:cNvPr>
          <p:cNvSpPr txBox="1"/>
          <p:nvPr/>
        </p:nvSpPr>
        <p:spPr>
          <a:xfrm>
            <a:off x="898721" y="4865220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100k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5B6B76-B788-7643-3D41-2FB5B56F1C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5134" y="2107393"/>
            <a:ext cx="3849594" cy="3079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9D8ED9-4501-E2AE-D0B0-7F949F722FFA}"/>
              </a:ext>
            </a:extLst>
          </p:cNvPr>
          <p:cNvSpPr txBox="1"/>
          <p:nvPr/>
        </p:nvSpPr>
        <p:spPr>
          <a:xfrm>
            <a:off x="4567655" y="4865220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150k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41D509-3526-081C-F6C0-DADF05BFAB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4728" y="2107392"/>
            <a:ext cx="3849595" cy="30796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A6EB7A-59E3-FAAE-614D-D22EF277D922}"/>
              </a:ext>
            </a:extLst>
          </p:cNvPr>
          <p:cNvSpPr txBox="1"/>
          <p:nvPr/>
        </p:nvSpPr>
        <p:spPr>
          <a:xfrm>
            <a:off x="8417249" y="4865220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200k</a:t>
            </a:r>
          </a:p>
        </p:txBody>
      </p:sp>
    </p:spTree>
    <p:extLst>
      <p:ext uri="{BB962C8B-B14F-4D97-AF65-F5344CB8AC3E}">
        <p14:creationId xmlns:p14="http://schemas.microsoft.com/office/powerpoint/2010/main" val="3295781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302AD-B5C5-F40F-96E2-7FA696A1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783: D&amp;T as reference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5D825F-3B18-A259-C92B-496DFE960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31" y="1330271"/>
            <a:ext cx="5275843" cy="42206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39A216-D2DD-8760-4578-720D04C76C18}"/>
              </a:ext>
            </a:extLst>
          </p:cNvPr>
          <p:cNvSpPr txBox="1"/>
          <p:nvPr/>
        </p:nvSpPr>
        <p:spPr>
          <a:xfrm>
            <a:off x="1774928" y="5127790"/>
            <a:ext cx="23278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779: WT as reference</a:t>
            </a:r>
          </a:p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200k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65D597-7FA4-F7F6-59A8-EACFA8803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30272"/>
            <a:ext cx="5275843" cy="42206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F0F249-30C7-E61B-66A8-7638050BA25E}"/>
              </a:ext>
            </a:extLst>
          </p:cNvPr>
          <p:cNvSpPr txBox="1"/>
          <p:nvPr/>
        </p:nvSpPr>
        <p:spPr>
          <a:xfrm>
            <a:off x="6925346" y="5127790"/>
            <a:ext cx="23278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783: D&amp;T as reference</a:t>
            </a:r>
          </a:p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200k</a:t>
            </a:r>
          </a:p>
        </p:txBody>
      </p:sp>
    </p:spTree>
    <p:extLst>
      <p:ext uri="{BB962C8B-B14F-4D97-AF65-F5344CB8AC3E}">
        <p14:creationId xmlns:p14="http://schemas.microsoft.com/office/powerpoint/2010/main" val="2200251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E7A9-1FE9-E784-5B9D-3B0D9F37A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WT: TAD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8E30E2-2BD5-876F-7422-8836E8FB5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8" y="1690688"/>
            <a:ext cx="4744640" cy="37957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16834F-AB27-C937-2ACC-952E5ED4B46A}"/>
              </a:ext>
            </a:extLst>
          </p:cNvPr>
          <p:cNvSpPr txBox="1"/>
          <p:nvPr/>
        </p:nvSpPr>
        <p:spPr>
          <a:xfrm>
            <a:off x="1217539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100k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52AB3-A69A-952A-8140-396C48392EBF}"/>
              </a:ext>
            </a:extLst>
          </p:cNvPr>
          <p:cNvSpPr txBox="1"/>
          <p:nvPr/>
        </p:nvSpPr>
        <p:spPr>
          <a:xfrm>
            <a:off x="5026253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150k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B3E7FA-8ED8-41B9-8186-997C4946A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842" y="1690687"/>
            <a:ext cx="4744641" cy="37957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723703-FE83-1C28-6982-E5BD98B8F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410" y="1650190"/>
            <a:ext cx="4744643" cy="3795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A307A0-C820-356E-E2D3-EAB11F6FA0D7}"/>
              </a:ext>
            </a:extLst>
          </p:cNvPr>
          <p:cNvSpPr txBox="1"/>
          <p:nvPr/>
        </p:nvSpPr>
        <p:spPr>
          <a:xfrm>
            <a:off x="9120459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</a:t>
            </a:r>
            <a:r>
              <a:rPr lang="en-US"/>
              <a:t>: 200k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28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1E441-600F-5D48-496E-871253D5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Compared with WT: TAD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717704-077C-159B-ED8B-F0DA2AAFF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62" y="1465219"/>
            <a:ext cx="5599134" cy="44793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25FE6A-5072-8602-65B5-FECF5E834E6D}"/>
              </a:ext>
            </a:extLst>
          </p:cNvPr>
          <p:cNvSpPr txBox="1"/>
          <p:nvPr/>
        </p:nvSpPr>
        <p:spPr>
          <a:xfrm>
            <a:off x="1240883" y="5687517"/>
            <a:ext cx="22107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25k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50k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0AB193-2728-9543-E8FB-732727209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881" y="1690688"/>
            <a:ext cx="5599134" cy="44793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09752A-8055-623B-9320-63770C8E9DD7}"/>
              </a:ext>
            </a:extLst>
          </p:cNvPr>
          <p:cNvSpPr txBox="1"/>
          <p:nvPr/>
        </p:nvSpPr>
        <p:spPr>
          <a:xfrm>
            <a:off x="6752830" y="568751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25k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100k</a:t>
            </a:r>
          </a:p>
        </p:txBody>
      </p:sp>
    </p:spTree>
    <p:extLst>
      <p:ext uri="{BB962C8B-B14F-4D97-AF65-F5344CB8AC3E}">
        <p14:creationId xmlns:p14="http://schemas.microsoft.com/office/powerpoint/2010/main" val="22900721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BA91D-4CDC-6118-145D-0EB8EAD64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Conserved TAD across samples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07AE82-7F70-CC25-A0B4-801B43CD4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0871"/>
            <a:ext cx="4744643" cy="37957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9C3EA9-F73E-823B-18FF-7F2BC50FD725}"/>
              </a:ext>
            </a:extLst>
          </p:cNvPr>
          <p:cNvSpPr txBox="1"/>
          <p:nvPr/>
        </p:nvSpPr>
        <p:spPr>
          <a:xfrm>
            <a:off x="1387049" y="5537578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200k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F9A0A-ECEF-3AA0-96F0-68F784F884F8}"/>
              </a:ext>
            </a:extLst>
          </p:cNvPr>
          <p:cNvSpPr txBox="1"/>
          <p:nvPr/>
        </p:nvSpPr>
        <p:spPr>
          <a:xfrm>
            <a:off x="5921829" y="4077227"/>
            <a:ext cx="361714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common conserved TADs</a:t>
            </a:r>
          </a:p>
          <a:p>
            <a:r>
              <a:rPr lang="en-US" dirty="0"/>
              <a:t>780 &amp; 781: 694</a:t>
            </a:r>
          </a:p>
          <a:p>
            <a:r>
              <a:rPr lang="en-US" dirty="0"/>
              <a:t>780 &amp; 782: 658</a:t>
            </a:r>
          </a:p>
          <a:p>
            <a:r>
              <a:rPr lang="en-US" dirty="0"/>
              <a:t>780 &amp; 783: 680</a:t>
            </a:r>
          </a:p>
          <a:p>
            <a:r>
              <a:rPr lang="en-US" dirty="0"/>
              <a:t>781 &amp; </a:t>
            </a:r>
            <a:r>
              <a:rPr lang="en-US"/>
              <a:t>782: 695</a:t>
            </a:r>
            <a:endParaRPr lang="en-US" dirty="0"/>
          </a:p>
          <a:p>
            <a:r>
              <a:rPr lang="en-US" dirty="0"/>
              <a:t>782 &amp; 783: 687</a:t>
            </a:r>
          </a:p>
          <a:p>
            <a:r>
              <a:rPr lang="en-US" dirty="0"/>
              <a:t>780 &amp; 781 &amp; 782 &amp; 783: 448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3E1232-7178-B3FD-FC3D-649A3FEFF08F}"/>
              </a:ext>
            </a:extLst>
          </p:cNvPr>
          <p:cNvSpPr txBox="1"/>
          <p:nvPr/>
        </p:nvSpPr>
        <p:spPr>
          <a:xfrm>
            <a:off x="6080254" y="2096308"/>
            <a:ext cx="27342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conserved TADs</a:t>
            </a:r>
          </a:p>
          <a:p>
            <a:r>
              <a:rPr lang="en-US" dirty="0"/>
              <a:t>780: 973</a:t>
            </a:r>
          </a:p>
          <a:p>
            <a:r>
              <a:rPr lang="en-US" dirty="0"/>
              <a:t>781: 1039</a:t>
            </a:r>
          </a:p>
          <a:p>
            <a:r>
              <a:rPr lang="en-US" dirty="0"/>
              <a:t>782: 984</a:t>
            </a:r>
          </a:p>
          <a:p>
            <a:r>
              <a:rPr lang="en-US" dirty="0"/>
              <a:t>783: 1014</a:t>
            </a:r>
          </a:p>
        </p:txBody>
      </p:sp>
    </p:spTree>
    <p:extLst>
      <p:ext uri="{BB962C8B-B14F-4D97-AF65-F5344CB8AC3E}">
        <p14:creationId xmlns:p14="http://schemas.microsoft.com/office/powerpoint/2010/main" val="9036321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DB663-388B-5E05-6F38-CE31C3518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HiCExplorer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060EC5-422F-5347-3CAB-63B56A310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2282" y="1402749"/>
            <a:ext cx="5439172" cy="435133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E1894A-8063-A3BF-C8A6-D85D8D09A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47" y="1402749"/>
            <a:ext cx="5203371" cy="41626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17115A-3C8F-113A-3738-558BABBE0F4F}"/>
              </a:ext>
            </a:extLst>
          </p:cNvPr>
          <p:cNvSpPr txBox="1"/>
          <p:nvPr/>
        </p:nvSpPr>
        <p:spPr>
          <a:xfrm>
            <a:off x="1532397" y="5103674"/>
            <a:ext cx="20377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median</a:t>
            </a:r>
          </a:p>
          <a:p>
            <a:r>
              <a:rPr lang="en-US" dirty="0"/>
              <a:t>TH779	800000.0 </a:t>
            </a:r>
          </a:p>
          <a:p>
            <a:r>
              <a:rPr lang="en-US" dirty="0"/>
              <a:t>TH780	800000 </a:t>
            </a:r>
          </a:p>
          <a:p>
            <a:r>
              <a:rPr lang="en-US" dirty="0"/>
              <a:t>TH781	850000.0 </a:t>
            </a:r>
          </a:p>
          <a:p>
            <a:r>
              <a:rPr lang="en-US" dirty="0"/>
              <a:t>TH782	800000 </a:t>
            </a:r>
          </a:p>
          <a:p>
            <a:r>
              <a:rPr lang="en-US" dirty="0"/>
              <a:t>TH783	800000.0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09ECD-C244-8F27-A59F-0B5D0DF3CBD8}"/>
              </a:ext>
            </a:extLst>
          </p:cNvPr>
          <p:cNvSpPr txBox="1"/>
          <p:nvPr/>
        </p:nvSpPr>
        <p:spPr>
          <a:xfrm>
            <a:off x="7457959" y="5846544"/>
            <a:ext cx="2327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Correction range: 200k</a:t>
            </a:r>
          </a:p>
        </p:txBody>
      </p:sp>
    </p:spTree>
    <p:extLst>
      <p:ext uri="{BB962C8B-B14F-4D97-AF65-F5344CB8AC3E}">
        <p14:creationId xmlns:p14="http://schemas.microsoft.com/office/powerpoint/2010/main" val="77019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AFA4-1BCA-4ECB-9417-E809F1C90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 Rate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BD63C7-3897-7BEC-95B4-945522B7C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123" y="2383020"/>
            <a:ext cx="6400800" cy="36576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088713-18A3-F690-39D1-2BEBA5FCF121}"/>
              </a:ext>
            </a:extLst>
          </p:cNvPr>
          <p:cNvSpPr txBox="1"/>
          <p:nvPr/>
        </p:nvSpPr>
        <p:spPr>
          <a:xfrm>
            <a:off x="384390" y="1713688"/>
            <a:ext cx="6599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--very-sensitive -L 30 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--score-min L,-0.6,-0.2 --end-to-end --reorder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A2D60D-506F-F0BC-FDAD-2292103DC1AE}"/>
              </a:ext>
            </a:extLst>
          </p:cNvPr>
          <p:cNvSpPr txBox="1"/>
          <p:nvPr/>
        </p:nvSpPr>
        <p:spPr>
          <a:xfrm>
            <a:off x="8582297" y="2013688"/>
            <a:ext cx="126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BWA -MEM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B5CC5190-72FB-363D-E602-CE6ACF375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274" y="2955778"/>
            <a:ext cx="5207726" cy="229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024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0DD3D-057C-02EF-EB72-5CD16BB70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with </a:t>
            </a:r>
            <a:r>
              <a:rPr lang="en-US" dirty="0" err="1"/>
              <a:t>mESC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F742E-9B0E-12B8-BBBD-F150C04549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772" y="1690688"/>
            <a:ext cx="5486400" cy="3657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E17054-D724-6F75-38B8-6F09ECFEF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690688"/>
            <a:ext cx="5486400" cy="365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D5E3DC-95EE-699C-7CB1-4C626746159E}"/>
              </a:ext>
            </a:extLst>
          </p:cNvPr>
          <p:cNvSpPr txBox="1"/>
          <p:nvPr/>
        </p:nvSpPr>
        <p:spPr>
          <a:xfrm>
            <a:off x="7349383" y="5657316"/>
            <a:ext cx="3681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Boundaries from </a:t>
            </a:r>
            <a:r>
              <a:rPr lang="en-US" dirty="0" err="1"/>
              <a:t>HiCExplorer</a:t>
            </a:r>
            <a:endParaRPr lang="en-US" dirty="0"/>
          </a:p>
          <a:p>
            <a:r>
              <a:rPr lang="en-US" dirty="0"/>
              <a:t>Res 50k, most parameters are default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C10EA3-4112-B146-920B-5E32F5D89447}"/>
              </a:ext>
            </a:extLst>
          </p:cNvPr>
          <p:cNvSpPr txBox="1"/>
          <p:nvPr/>
        </p:nvSpPr>
        <p:spPr>
          <a:xfrm>
            <a:off x="1651849" y="5657316"/>
            <a:ext cx="241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Boundaries from scripts</a:t>
            </a:r>
          </a:p>
          <a:p>
            <a:r>
              <a:rPr lang="en-US" dirty="0"/>
              <a:t>Res 50k, </a:t>
            </a:r>
            <a:r>
              <a:rPr lang="en-US" dirty="0" err="1"/>
              <a:t>si</a:t>
            </a:r>
            <a:r>
              <a:rPr lang="en-US" dirty="0"/>
              <a:t> &gt; 0.3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0622D-ED93-12D3-EF10-7C75CFC6F250}"/>
              </a:ext>
            </a:extLst>
          </p:cNvPr>
          <p:cNvSpPr txBox="1"/>
          <p:nvPr/>
        </p:nvSpPr>
        <p:spPr>
          <a:xfrm>
            <a:off x="991312" y="1475870"/>
            <a:ext cx="680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plot of the closest distance between WT and </a:t>
            </a:r>
            <a:r>
              <a:rPr lang="en-US" dirty="0" err="1"/>
              <a:t>mESC</a:t>
            </a:r>
            <a:r>
              <a:rPr lang="en-US" dirty="0"/>
              <a:t> boundaries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C0E546-473F-02FA-5E26-8434BED3470F}"/>
              </a:ext>
            </a:extLst>
          </p:cNvPr>
          <p:cNvSpPr txBox="1"/>
          <p:nvPr/>
        </p:nvSpPr>
        <p:spPr>
          <a:xfrm>
            <a:off x="9819117" y="2230453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Medain</a:t>
            </a:r>
            <a:r>
              <a:rPr lang="en-US" dirty="0"/>
              <a:t>:</a:t>
            </a:r>
          </a:p>
          <a:p>
            <a:r>
              <a:rPr lang="en-US" dirty="0"/>
              <a:t>84,919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CB9D9F-E279-6BAB-BF77-227FADA4F769}"/>
              </a:ext>
            </a:extLst>
          </p:cNvPr>
          <p:cNvSpPr txBox="1"/>
          <p:nvPr/>
        </p:nvSpPr>
        <p:spPr>
          <a:xfrm>
            <a:off x="4178893" y="2309616"/>
            <a:ext cx="1002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Median:</a:t>
            </a:r>
          </a:p>
          <a:p>
            <a:r>
              <a:rPr lang="en-US" dirty="0"/>
              <a:t>108,505</a:t>
            </a:r>
          </a:p>
        </p:txBody>
      </p:sp>
    </p:spTree>
    <p:extLst>
      <p:ext uri="{BB962C8B-B14F-4D97-AF65-F5344CB8AC3E}">
        <p14:creationId xmlns:p14="http://schemas.microsoft.com/office/powerpoint/2010/main" val="41478528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altLang="zh-CN" dirty="0"/>
              <a:t>2</a:t>
            </a:r>
            <a:r>
              <a:rPr lang="en-US" dirty="0"/>
              <a:t>/</a:t>
            </a:r>
            <a:r>
              <a:rPr lang="en-US" altLang="zh-CN" dirty="0"/>
              <a:t>15</a:t>
            </a:r>
            <a:r>
              <a:rPr lang="en-US" dirty="0"/>
              <a:t>/2023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481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F709-A332-D398-1CE1-15C0AA457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  <a:endParaRPr lang="en-US" baseline="-250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2562A2-EC4C-4320-BBE4-C692663ED6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682565"/>
              </p:ext>
            </p:extLst>
          </p:nvPr>
        </p:nvGraphicFramePr>
        <p:xfrm>
          <a:off x="639415" y="2164671"/>
          <a:ext cx="10714385" cy="2528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877">
                  <a:extLst>
                    <a:ext uri="{9D8B030D-6E8A-4147-A177-3AD203B41FA5}">
                      <a16:colId xmlns:a16="http://schemas.microsoft.com/office/drawing/2014/main" val="3446246036"/>
                    </a:ext>
                  </a:extLst>
                </a:gridCol>
                <a:gridCol w="2142877">
                  <a:extLst>
                    <a:ext uri="{9D8B030D-6E8A-4147-A177-3AD203B41FA5}">
                      <a16:colId xmlns:a16="http://schemas.microsoft.com/office/drawing/2014/main" val="2881189072"/>
                    </a:ext>
                  </a:extLst>
                </a:gridCol>
                <a:gridCol w="2142877">
                  <a:extLst>
                    <a:ext uri="{9D8B030D-6E8A-4147-A177-3AD203B41FA5}">
                      <a16:colId xmlns:a16="http://schemas.microsoft.com/office/drawing/2014/main" val="2460960349"/>
                    </a:ext>
                  </a:extLst>
                </a:gridCol>
                <a:gridCol w="2142877">
                  <a:extLst>
                    <a:ext uri="{9D8B030D-6E8A-4147-A177-3AD203B41FA5}">
                      <a16:colId xmlns:a16="http://schemas.microsoft.com/office/drawing/2014/main" val="1050199926"/>
                    </a:ext>
                  </a:extLst>
                </a:gridCol>
                <a:gridCol w="2142877">
                  <a:extLst>
                    <a:ext uri="{9D8B030D-6E8A-4147-A177-3AD203B41FA5}">
                      <a16:colId xmlns:a16="http://schemas.microsoft.com/office/drawing/2014/main" val="2874626953"/>
                    </a:ext>
                  </a:extLst>
                </a:gridCol>
              </a:tblGrid>
              <a:tr h="4214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 &gt; 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243005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TH779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030961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TH780 DNMT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016726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TH781 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17214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TH782 D&amp;T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36314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TH783 D&amp;T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3794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A199A5-93C7-8F0A-0D52-08B7ECDA9302}"/>
              </a:ext>
            </a:extLst>
          </p:cNvPr>
          <p:cNvSpPr txBox="1"/>
          <p:nvPr/>
        </p:nvSpPr>
        <p:spPr>
          <a:xfrm>
            <a:off x="365169" y="5309782"/>
            <a:ext cx="7334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800" dirty="0"/>
              <a:t>S</a:t>
            </a:r>
            <a:r>
              <a:rPr lang="en-US" sz="1800" baseline="-25000" dirty="0"/>
              <a:t>i</a:t>
            </a:r>
            <a:r>
              <a:rPr lang="en-US" sz="1800" dirty="0"/>
              <a:t> (boundary strength)</a:t>
            </a:r>
          </a:p>
          <a:p>
            <a:pPr lvl="1"/>
            <a:r>
              <a:rPr lang="en-US" sz="1800" dirty="0">
                <a:effectLst/>
              </a:rPr>
              <a:t>The difference in the delta vector between the local maximum to the left and local minimum to the right of the boundary bin. 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B602AB-5DA6-531A-5E7E-D75601474DD4}"/>
              </a:ext>
            </a:extLst>
          </p:cNvPr>
          <p:cNvSpPr txBox="1"/>
          <p:nvPr/>
        </p:nvSpPr>
        <p:spPr>
          <a:xfrm>
            <a:off x="838200" y="1406841"/>
            <a:ext cx="3194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boundaries with different S</a:t>
            </a:r>
            <a:r>
              <a:rPr lang="en-US" baseline="-25000" dirty="0"/>
              <a:t>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4858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39CD5-9EBE-A231-D1A5-52D3C0C75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36E5D6-0347-BF8F-D57E-ED6CB3735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65830"/>
            <a:ext cx="8702676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E9DECA-A0FE-E552-7C84-71FDF303B211}"/>
              </a:ext>
            </a:extLst>
          </p:cNvPr>
          <p:cNvSpPr txBox="1"/>
          <p:nvPr/>
        </p:nvSpPr>
        <p:spPr>
          <a:xfrm>
            <a:off x="3394587" y="1875354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length distribution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12C52-4F2A-4A6E-7635-B864693E28FA}"/>
              </a:ext>
            </a:extLst>
          </p:cNvPr>
          <p:cNvSpPr txBox="1"/>
          <p:nvPr/>
        </p:nvSpPr>
        <p:spPr>
          <a:xfrm>
            <a:off x="8351511" y="3052482"/>
            <a:ext cx="3240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TAD median length</a:t>
            </a:r>
          </a:p>
          <a:p>
            <a:r>
              <a:rPr lang="en-US" dirty="0"/>
              <a:t>779 WT		1 MB</a:t>
            </a:r>
          </a:p>
          <a:p>
            <a:r>
              <a:rPr lang="en-US" dirty="0"/>
              <a:t>780 DNMT	950 KB </a:t>
            </a:r>
          </a:p>
          <a:p>
            <a:r>
              <a:rPr lang="en-US" dirty="0"/>
              <a:t>781 TET		1.05 MB </a:t>
            </a:r>
          </a:p>
          <a:p>
            <a:r>
              <a:rPr lang="en-US" dirty="0"/>
              <a:t>782 D &amp; T		1 MB </a:t>
            </a:r>
          </a:p>
          <a:p>
            <a:r>
              <a:rPr lang="en-US" dirty="0"/>
              <a:t>783 D &amp; T		1 MB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14A34-4DF7-925F-614A-9DE450497BCD}"/>
              </a:ext>
            </a:extLst>
          </p:cNvPr>
          <p:cNvSpPr txBox="1"/>
          <p:nvPr/>
        </p:nvSpPr>
        <p:spPr>
          <a:xfrm>
            <a:off x="838200" y="1408927"/>
            <a:ext cx="1748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with Si &gt; 0.1</a:t>
            </a:r>
          </a:p>
        </p:txBody>
      </p:sp>
    </p:spTree>
    <p:extLst>
      <p:ext uri="{BB962C8B-B14F-4D97-AF65-F5344CB8AC3E}">
        <p14:creationId xmlns:p14="http://schemas.microsoft.com/office/powerpoint/2010/main" val="2718907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328D-6A8B-1F0C-ABCE-244412EA9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3151A7-425B-8930-013D-597DF30C2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8111" y="1817631"/>
            <a:ext cx="6550305" cy="393018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D0A17-4754-3052-05E4-50CB8892B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695" y="1817631"/>
            <a:ext cx="6550305" cy="39301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2D772C-30E8-F01C-ADA1-72D104AADCEF}"/>
              </a:ext>
            </a:extLst>
          </p:cNvPr>
          <p:cNvSpPr txBox="1"/>
          <p:nvPr/>
        </p:nvSpPr>
        <p:spPr>
          <a:xfrm>
            <a:off x="333904" y="5886312"/>
            <a:ext cx="393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Collecting </a:t>
            </a:r>
            <a:r>
              <a:rPr lang="en-US" dirty="0" err="1"/>
              <a:t>ChIP</a:t>
            </a:r>
            <a:r>
              <a:rPr lang="en-US" dirty="0"/>
              <a:t>-seq counts of 2395 TADs</a:t>
            </a:r>
          </a:p>
          <a:p>
            <a:r>
              <a:rPr lang="en-US" dirty="0"/>
              <a:t> TADs are from </a:t>
            </a:r>
            <a:r>
              <a:rPr lang="en-US" b="1" dirty="0"/>
              <a:t>TH779 H3K9me3 WT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D31E2A-4B89-E792-D545-6E72E28431ED}"/>
              </a:ext>
            </a:extLst>
          </p:cNvPr>
          <p:cNvSpPr txBox="1"/>
          <p:nvPr/>
        </p:nvSpPr>
        <p:spPr>
          <a:xfrm>
            <a:off x="838200" y="1355967"/>
            <a:ext cx="3089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 with Si &gt; 0.1</a:t>
            </a:r>
          </a:p>
          <a:p>
            <a:r>
              <a:rPr lang="en-US" dirty="0"/>
              <a:t>PCA of </a:t>
            </a:r>
            <a:r>
              <a:rPr lang="en-US" b="1" dirty="0" err="1"/>
              <a:t>ChIP</a:t>
            </a:r>
            <a:r>
              <a:rPr lang="en-US" b="1" dirty="0"/>
              <a:t>-seq</a:t>
            </a:r>
            <a:r>
              <a:rPr lang="en-US" dirty="0"/>
              <a:t> counts in TADs</a:t>
            </a:r>
          </a:p>
        </p:txBody>
      </p:sp>
    </p:spTree>
    <p:extLst>
      <p:ext uri="{BB962C8B-B14F-4D97-AF65-F5344CB8AC3E}">
        <p14:creationId xmlns:p14="http://schemas.microsoft.com/office/powerpoint/2010/main" val="14411443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DB4CC-9360-5B32-1B09-902A1480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EC415F-8E15-74A3-CB9F-1986EA522CA5}"/>
              </a:ext>
            </a:extLst>
          </p:cNvPr>
          <p:cNvSpPr txBox="1"/>
          <p:nvPr/>
        </p:nvSpPr>
        <p:spPr>
          <a:xfrm>
            <a:off x="2574109" y="4132418"/>
            <a:ext cx="651633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WT as reference to correct the other samples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If the border is within correction range, correct it to </a:t>
            </a:r>
            <a:r>
              <a:rPr lang="en-US" sz="2000" dirty="0" err="1"/>
              <a:t>wt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If the border is out of correction range, keep the original border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Obtain TAD based on corrected borders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8D9D18-B0CE-6CDE-F025-57A34EFB1DAB}"/>
              </a:ext>
            </a:extLst>
          </p:cNvPr>
          <p:cNvSpPr txBox="1"/>
          <p:nvPr/>
        </p:nvSpPr>
        <p:spPr>
          <a:xfrm>
            <a:off x="838200" y="1396180"/>
            <a:ext cx="2107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Boundary correction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FFDC9A0-D1AA-9CED-1F00-8DA0F69A63DB}"/>
              </a:ext>
            </a:extLst>
          </p:cNvPr>
          <p:cNvGrpSpPr/>
          <p:nvPr/>
        </p:nvGrpSpPr>
        <p:grpSpPr>
          <a:xfrm>
            <a:off x="8864297" y="1747049"/>
            <a:ext cx="2208896" cy="944746"/>
            <a:chOff x="7069394" y="1257680"/>
            <a:chExt cx="2208896" cy="94474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9F55C08-89DF-C268-0136-008435CFB0C5}"/>
                </a:ext>
              </a:extLst>
            </p:cNvPr>
            <p:cNvGrpSpPr/>
            <p:nvPr/>
          </p:nvGrpSpPr>
          <p:grpSpPr>
            <a:xfrm>
              <a:off x="7069394" y="1257680"/>
              <a:ext cx="2208896" cy="923330"/>
              <a:chOff x="7069394" y="1257680"/>
              <a:chExt cx="2208896" cy="923330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797E3BB1-8786-AD6E-A1F2-5B8FB988D4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5541" y="1381430"/>
                <a:ext cx="0" cy="140423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7E5A88-6BF7-23F1-EBA9-AB8D40F6A574}"/>
                  </a:ext>
                </a:extLst>
              </p:cNvPr>
              <p:cNvSpPr txBox="1"/>
              <p:nvPr/>
            </p:nvSpPr>
            <p:spPr>
              <a:xfrm>
                <a:off x="7521142" y="1257680"/>
                <a:ext cx="175714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Boundary</a:t>
                </a:r>
              </a:p>
              <a:p>
                <a:r>
                  <a:rPr lang="en-US" dirty="0"/>
                  <a:t>Chromosome</a:t>
                </a:r>
              </a:p>
              <a:p>
                <a:r>
                  <a:rPr lang="en-US" dirty="0"/>
                  <a:t>Correction range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5072C4B-ED97-3BFD-8D4C-843E654EA762}"/>
                  </a:ext>
                </a:extLst>
              </p:cNvPr>
              <p:cNvSpPr/>
              <p:nvPr/>
            </p:nvSpPr>
            <p:spPr>
              <a:xfrm>
                <a:off x="7069394" y="1671023"/>
                <a:ext cx="371736" cy="13466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BBF02B-DB94-B230-3AD2-BBD29C803159}"/>
                </a:ext>
              </a:extLst>
            </p:cNvPr>
            <p:cNvSpPr/>
            <p:nvPr/>
          </p:nvSpPr>
          <p:spPr>
            <a:xfrm>
              <a:off x="7086600" y="1988217"/>
              <a:ext cx="371736" cy="21420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87B47A-550C-FA08-8AF2-732D11E393B5}"/>
              </a:ext>
            </a:extLst>
          </p:cNvPr>
          <p:cNvGrpSpPr/>
          <p:nvPr/>
        </p:nvGrpSpPr>
        <p:grpSpPr>
          <a:xfrm>
            <a:off x="1720643" y="2130076"/>
            <a:ext cx="6184491" cy="1124401"/>
            <a:chOff x="1720644" y="2130076"/>
            <a:chExt cx="5213556" cy="7103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8C16594-E191-2849-D5A0-3753F6C82820}"/>
                </a:ext>
              </a:extLst>
            </p:cNvPr>
            <p:cNvSpPr/>
            <p:nvPr/>
          </p:nvSpPr>
          <p:spPr>
            <a:xfrm>
              <a:off x="1720645" y="2271252"/>
              <a:ext cx="5213555" cy="1081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65E28B-851F-2CC4-3584-09B2AF07140A}"/>
                </a:ext>
              </a:extLst>
            </p:cNvPr>
            <p:cNvSpPr/>
            <p:nvPr/>
          </p:nvSpPr>
          <p:spPr>
            <a:xfrm>
              <a:off x="1720644" y="2454426"/>
              <a:ext cx="5213555" cy="1081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56EEDA-2D27-2135-1192-080F406AA3F4}"/>
                </a:ext>
              </a:extLst>
            </p:cNvPr>
            <p:cNvSpPr/>
            <p:nvPr/>
          </p:nvSpPr>
          <p:spPr>
            <a:xfrm>
              <a:off x="1720644" y="2650759"/>
              <a:ext cx="5213555" cy="1081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0A368B-4C2D-B5F3-D768-37A241FDEC2D}"/>
                </a:ext>
              </a:extLst>
            </p:cNvPr>
            <p:cNvCxnSpPr/>
            <p:nvPr/>
          </p:nvCxnSpPr>
          <p:spPr>
            <a:xfrm>
              <a:off x="2281084" y="2271252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AFD9DB-478A-CF49-B408-93720C19A957}"/>
                </a:ext>
              </a:extLst>
            </p:cNvPr>
            <p:cNvCxnSpPr>
              <a:cxnSpLocks/>
            </p:cNvCxnSpPr>
            <p:nvPr/>
          </p:nvCxnSpPr>
          <p:spPr>
            <a:xfrm>
              <a:off x="2433484" y="2433484"/>
              <a:ext cx="0" cy="13892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9859C42-61CB-CABF-6BEF-229D4C673B6E}"/>
                </a:ext>
              </a:extLst>
            </p:cNvPr>
            <p:cNvCxnSpPr/>
            <p:nvPr/>
          </p:nvCxnSpPr>
          <p:spPr>
            <a:xfrm>
              <a:off x="2585884" y="2644876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F3AFA3B-9293-ACA5-0265-BAE8E39AD6E0}"/>
                </a:ext>
              </a:extLst>
            </p:cNvPr>
            <p:cNvCxnSpPr/>
            <p:nvPr/>
          </p:nvCxnSpPr>
          <p:spPr>
            <a:xfrm>
              <a:off x="3588773" y="2443316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89921A1-759E-EA93-DF2C-FA07EEB4E0AE}"/>
                </a:ext>
              </a:extLst>
            </p:cNvPr>
            <p:cNvCxnSpPr/>
            <p:nvPr/>
          </p:nvCxnSpPr>
          <p:spPr>
            <a:xfrm>
              <a:off x="4409769" y="2644876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C26511-1AE4-808F-3259-2EC55E54C5B2}"/>
                </a:ext>
              </a:extLst>
            </p:cNvPr>
            <p:cNvCxnSpPr/>
            <p:nvPr/>
          </p:nvCxnSpPr>
          <p:spPr>
            <a:xfrm>
              <a:off x="6223821" y="2453147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915F535-0FBA-4DC5-177C-43F1EBC63807}"/>
                </a:ext>
              </a:extLst>
            </p:cNvPr>
            <p:cNvCxnSpPr/>
            <p:nvPr/>
          </p:nvCxnSpPr>
          <p:spPr>
            <a:xfrm>
              <a:off x="6494210" y="2615380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9110EAF-723C-C606-5A75-470277EEC51B}"/>
                </a:ext>
              </a:extLst>
            </p:cNvPr>
            <p:cNvCxnSpPr/>
            <p:nvPr/>
          </p:nvCxnSpPr>
          <p:spPr>
            <a:xfrm>
              <a:off x="6376223" y="2271252"/>
              <a:ext cx="0" cy="10815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CBFEABA-3EF5-BCE6-E181-FF632287ADDC}"/>
                </a:ext>
              </a:extLst>
            </p:cNvPr>
            <p:cNvSpPr/>
            <p:nvPr/>
          </p:nvSpPr>
          <p:spPr>
            <a:xfrm>
              <a:off x="2206666" y="2130076"/>
              <a:ext cx="453635" cy="666491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40DFEEF-66BD-DC96-EDA8-872B413CD9DE}"/>
                </a:ext>
              </a:extLst>
            </p:cNvPr>
            <p:cNvSpPr/>
            <p:nvPr/>
          </p:nvSpPr>
          <p:spPr>
            <a:xfrm>
              <a:off x="6149405" y="2173978"/>
              <a:ext cx="453635" cy="666491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48313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43B5-8119-EE0B-3023-BE0725018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208F0-3FE6-A4C6-A826-BA11FF50F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375" y="1976096"/>
            <a:ext cx="9825437" cy="2584329"/>
          </a:xfrm>
        </p:spPr>
        <p:txBody>
          <a:bodyPr>
            <a:normAutofit/>
          </a:bodyPr>
          <a:lstStyle/>
          <a:p>
            <a:r>
              <a:rPr lang="en-US" sz="2000" dirty="0"/>
              <a:t>Compare other conditions to WT to determine conserved and dynamic TAD</a:t>
            </a:r>
          </a:p>
          <a:p>
            <a:pPr marL="742950" lvl="1" indent="-285750"/>
            <a:r>
              <a:rPr lang="en-US" sz="2000" dirty="0"/>
              <a:t>Conserved: TAD with same coordinates in both ends</a:t>
            </a:r>
          </a:p>
          <a:p>
            <a:pPr marL="742950" lvl="1" indent="-285750"/>
            <a:r>
              <a:rPr lang="en-US" sz="2000" dirty="0"/>
              <a:t>Dynamic	</a:t>
            </a:r>
          </a:p>
          <a:p>
            <a:pPr marL="1200150" lvl="2" indent="-285750"/>
            <a:r>
              <a:rPr lang="en-US" b="1" dirty="0"/>
              <a:t>Merged</a:t>
            </a:r>
            <a:r>
              <a:rPr lang="en-US" dirty="0"/>
              <a:t>: less TADs between two conserved TADs compared with WT</a:t>
            </a:r>
          </a:p>
          <a:p>
            <a:pPr marL="1200150" lvl="2" indent="-285750"/>
            <a:r>
              <a:rPr lang="en-US" b="1" dirty="0"/>
              <a:t>Split</a:t>
            </a:r>
            <a:r>
              <a:rPr lang="en-US" dirty="0"/>
              <a:t>: more TADs between two conserved TADs compared with WT</a:t>
            </a:r>
          </a:p>
          <a:p>
            <a:pPr marL="1200150" lvl="2" indent="-285750"/>
            <a:r>
              <a:rPr lang="en-US" b="1" dirty="0"/>
              <a:t>Rearranged</a:t>
            </a:r>
            <a:r>
              <a:rPr lang="en-US" dirty="0"/>
              <a:t>: number of dynamic TADs between two conserved TADs remains same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5FA892-2BB2-ACDC-23F3-EB7E62B033C9}"/>
              </a:ext>
            </a:extLst>
          </p:cNvPr>
          <p:cNvSpPr txBox="1"/>
          <p:nvPr/>
        </p:nvSpPr>
        <p:spPr>
          <a:xfrm>
            <a:off x="838200" y="1388825"/>
            <a:ext cx="5767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Comparison between each condition vs WT after correction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F67DB71-C849-F016-42C6-515BB7B4D6FF}"/>
              </a:ext>
            </a:extLst>
          </p:cNvPr>
          <p:cNvCxnSpPr/>
          <p:nvPr/>
        </p:nvCxnSpPr>
        <p:spPr>
          <a:xfrm>
            <a:off x="1868046" y="4701417"/>
            <a:ext cx="0" cy="17118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191A29-7622-81F2-D23D-03648D1C2410}"/>
              </a:ext>
            </a:extLst>
          </p:cNvPr>
          <p:cNvGrpSpPr/>
          <p:nvPr/>
        </p:nvGrpSpPr>
        <p:grpSpPr>
          <a:xfrm>
            <a:off x="1254890" y="4704943"/>
            <a:ext cx="1673506" cy="910613"/>
            <a:chOff x="838201" y="4392426"/>
            <a:chExt cx="1673506" cy="91061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E022639-AD44-9DE7-92DA-C6CE9673A465}"/>
                </a:ext>
              </a:extLst>
            </p:cNvPr>
            <p:cNvGrpSpPr/>
            <p:nvPr/>
          </p:nvGrpSpPr>
          <p:grpSpPr>
            <a:xfrm>
              <a:off x="838201" y="4392426"/>
              <a:ext cx="1673506" cy="476671"/>
              <a:chOff x="1720644" y="2271252"/>
              <a:chExt cx="5213556" cy="30116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89B2CD3-D07D-AEA3-4BB4-4BE5AD6B0CC4}"/>
                  </a:ext>
                </a:extLst>
              </p:cNvPr>
              <p:cNvSpPr/>
              <p:nvPr/>
            </p:nvSpPr>
            <p:spPr>
              <a:xfrm>
                <a:off x="1720645" y="2271252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3D8511-5383-072A-80E4-8B2873A93214}"/>
                  </a:ext>
                </a:extLst>
              </p:cNvPr>
              <p:cNvSpPr/>
              <p:nvPr/>
            </p:nvSpPr>
            <p:spPr>
              <a:xfrm>
                <a:off x="1720644" y="2454426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B51A844D-0584-9ECD-BC0F-9EE6FF74BC54}"/>
                  </a:ext>
                </a:extLst>
              </p:cNvPr>
              <p:cNvCxnSpPr/>
              <p:nvPr/>
            </p:nvCxnSpPr>
            <p:spPr>
              <a:xfrm>
                <a:off x="2281084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1A08FD0-F02E-9BA6-3BB9-4DEEFBE100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6880" y="2433484"/>
                <a:ext cx="0" cy="13892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0BDB8FE-81DD-79C6-C4E6-8D96FF75FDB3}"/>
                  </a:ext>
                </a:extLst>
              </p:cNvPr>
              <p:cNvCxnSpPr/>
              <p:nvPr/>
            </p:nvCxnSpPr>
            <p:spPr>
              <a:xfrm>
                <a:off x="3588773" y="2450629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8C6128B9-1DD6-54AF-64A2-1841091199F5}"/>
                  </a:ext>
                </a:extLst>
              </p:cNvPr>
              <p:cNvCxnSpPr/>
              <p:nvPr/>
            </p:nvCxnSpPr>
            <p:spPr>
              <a:xfrm>
                <a:off x="6376223" y="2464258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24F4C5E-02EF-334F-AEF5-2BD83F21A351}"/>
                  </a:ext>
                </a:extLst>
              </p:cNvPr>
              <p:cNvCxnSpPr/>
              <p:nvPr/>
            </p:nvCxnSpPr>
            <p:spPr>
              <a:xfrm>
                <a:off x="6376223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33655B-F992-674D-B045-0BF1C28236C1}"/>
                </a:ext>
              </a:extLst>
            </p:cNvPr>
            <p:cNvSpPr txBox="1"/>
            <p:nvPr/>
          </p:nvSpPr>
          <p:spPr>
            <a:xfrm>
              <a:off x="1099540" y="4933707"/>
              <a:ext cx="1150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conserved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0B2B8B7-D436-9CC9-BAF6-78D814FE07AC}"/>
              </a:ext>
            </a:extLst>
          </p:cNvPr>
          <p:cNvGrpSpPr/>
          <p:nvPr/>
        </p:nvGrpSpPr>
        <p:grpSpPr>
          <a:xfrm>
            <a:off x="3488979" y="4682139"/>
            <a:ext cx="1673506" cy="916069"/>
            <a:chOff x="838201" y="4386970"/>
            <a:chExt cx="1673506" cy="91606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A346354-FAA8-BD80-8CEB-53241D259B1B}"/>
                </a:ext>
              </a:extLst>
            </p:cNvPr>
            <p:cNvGrpSpPr/>
            <p:nvPr/>
          </p:nvGrpSpPr>
          <p:grpSpPr>
            <a:xfrm>
              <a:off x="838201" y="4386970"/>
              <a:ext cx="1673506" cy="482125"/>
              <a:chOff x="1720644" y="2267806"/>
              <a:chExt cx="5213556" cy="304606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093E69C-9D23-A1C9-D5E0-EDED7A9064B1}"/>
                  </a:ext>
                </a:extLst>
              </p:cNvPr>
              <p:cNvSpPr/>
              <p:nvPr/>
            </p:nvSpPr>
            <p:spPr>
              <a:xfrm>
                <a:off x="1720645" y="2271252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DA0E9E2-C8B6-3544-D373-D24D78F5C40D}"/>
                  </a:ext>
                </a:extLst>
              </p:cNvPr>
              <p:cNvSpPr/>
              <p:nvPr/>
            </p:nvSpPr>
            <p:spPr>
              <a:xfrm>
                <a:off x="1720644" y="2454426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7B3B665-4F52-E10E-C760-75DD0AF36E6A}"/>
                  </a:ext>
                </a:extLst>
              </p:cNvPr>
              <p:cNvCxnSpPr/>
              <p:nvPr/>
            </p:nvCxnSpPr>
            <p:spPr>
              <a:xfrm>
                <a:off x="2281084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AE07D7F-8867-49F5-99DA-52FE05631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6880" y="2433484"/>
                <a:ext cx="0" cy="13892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588AF7C-9C85-086E-C02B-2AB742FBC246}"/>
                  </a:ext>
                </a:extLst>
              </p:cNvPr>
              <p:cNvCxnSpPr/>
              <p:nvPr/>
            </p:nvCxnSpPr>
            <p:spPr>
              <a:xfrm>
                <a:off x="4057542" y="2267806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24FA545-B25F-0E07-30E9-E83613C1FAAA}"/>
                  </a:ext>
                </a:extLst>
              </p:cNvPr>
              <p:cNvCxnSpPr/>
              <p:nvPr/>
            </p:nvCxnSpPr>
            <p:spPr>
              <a:xfrm>
                <a:off x="6376222" y="244963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772C274-18EA-1F05-AA6F-05D188D193B9}"/>
                  </a:ext>
                </a:extLst>
              </p:cNvPr>
              <p:cNvCxnSpPr/>
              <p:nvPr/>
            </p:nvCxnSpPr>
            <p:spPr>
              <a:xfrm>
                <a:off x="6376223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9919150-881C-F42A-039D-9CC19B67FE89}"/>
                </a:ext>
              </a:extLst>
            </p:cNvPr>
            <p:cNvSpPr txBox="1"/>
            <p:nvPr/>
          </p:nvSpPr>
          <p:spPr>
            <a:xfrm>
              <a:off x="1099540" y="4933707"/>
              <a:ext cx="9057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merged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2DE6349-E72C-80FC-6CC2-A78AC730D102}"/>
              </a:ext>
            </a:extLst>
          </p:cNvPr>
          <p:cNvGrpSpPr/>
          <p:nvPr/>
        </p:nvGrpSpPr>
        <p:grpSpPr>
          <a:xfrm>
            <a:off x="5812147" y="4667173"/>
            <a:ext cx="1673506" cy="937156"/>
            <a:chOff x="838201" y="4392426"/>
            <a:chExt cx="1673506" cy="93715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2918E35-27FE-016C-A355-E28FC4A3119B}"/>
                </a:ext>
              </a:extLst>
            </p:cNvPr>
            <p:cNvGrpSpPr/>
            <p:nvPr/>
          </p:nvGrpSpPr>
          <p:grpSpPr>
            <a:xfrm>
              <a:off x="838201" y="4392426"/>
              <a:ext cx="1673506" cy="476671"/>
              <a:chOff x="1720644" y="2271252"/>
              <a:chExt cx="5213556" cy="30116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3DEF646-518C-E852-1A1D-1F5E1FD0CDBF}"/>
                  </a:ext>
                </a:extLst>
              </p:cNvPr>
              <p:cNvSpPr/>
              <p:nvPr/>
            </p:nvSpPr>
            <p:spPr>
              <a:xfrm>
                <a:off x="1720645" y="2271252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5EDF93-1391-BE9E-F8D7-65DDEDFE5954}"/>
                  </a:ext>
                </a:extLst>
              </p:cNvPr>
              <p:cNvSpPr/>
              <p:nvPr/>
            </p:nvSpPr>
            <p:spPr>
              <a:xfrm>
                <a:off x="1720644" y="2454426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14DC407-1FA3-B8EE-1A96-D3EB520AC292}"/>
                  </a:ext>
                </a:extLst>
              </p:cNvPr>
              <p:cNvCxnSpPr/>
              <p:nvPr/>
            </p:nvCxnSpPr>
            <p:spPr>
              <a:xfrm>
                <a:off x="2281084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E1B7FA2E-8BBA-BEAA-F570-589ED15BD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6880" y="2433484"/>
                <a:ext cx="0" cy="13892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9787542-8FAA-422B-1347-A3DCDC4FE7C9}"/>
                  </a:ext>
                </a:extLst>
              </p:cNvPr>
              <p:cNvCxnSpPr/>
              <p:nvPr/>
            </p:nvCxnSpPr>
            <p:spPr>
              <a:xfrm>
                <a:off x="4057542" y="2450627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6BB7A03-31BD-EA73-5A1E-C8BC4A989BFF}"/>
                  </a:ext>
                </a:extLst>
              </p:cNvPr>
              <p:cNvCxnSpPr/>
              <p:nvPr/>
            </p:nvCxnSpPr>
            <p:spPr>
              <a:xfrm>
                <a:off x="6376223" y="2464258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0710A05-B6EF-FEF7-287E-C6C0EF9406CE}"/>
                  </a:ext>
                </a:extLst>
              </p:cNvPr>
              <p:cNvCxnSpPr/>
              <p:nvPr/>
            </p:nvCxnSpPr>
            <p:spPr>
              <a:xfrm>
                <a:off x="6376223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64D50BF-859B-6873-49AD-CD14E99AE59B}"/>
                </a:ext>
              </a:extLst>
            </p:cNvPr>
            <p:cNvSpPr txBox="1"/>
            <p:nvPr/>
          </p:nvSpPr>
          <p:spPr>
            <a:xfrm>
              <a:off x="1298822" y="4960250"/>
              <a:ext cx="579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split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8D343C5-8B16-ED29-C49F-C5710EE09776}"/>
              </a:ext>
            </a:extLst>
          </p:cNvPr>
          <p:cNvGrpSpPr/>
          <p:nvPr/>
        </p:nvGrpSpPr>
        <p:grpSpPr>
          <a:xfrm>
            <a:off x="8152160" y="4669104"/>
            <a:ext cx="1673506" cy="937769"/>
            <a:chOff x="838201" y="4392426"/>
            <a:chExt cx="1673506" cy="937769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953612E-E7CA-F33F-EB84-9D5E9A95E9AC}"/>
                </a:ext>
              </a:extLst>
            </p:cNvPr>
            <p:cNvGrpSpPr/>
            <p:nvPr/>
          </p:nvGrpSpPr>
          <p:grpSpPr>
            <a:xfrm>
              <a:off x="838201" y="4392426"/>
              <a:ext cx="1673506" cy="476671"/>
              <a:chOff x="1720644" y="2271252"/>
              <a:chExt cx="5213556" cy="301160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28FAF53-3EDF-9D78-1630-203A011902D1}"/>
                  </a:ext>
                </a:extLst>
              </p:cNvPr>
              <p:cNvSpPr/>
              <p:nvPr/>
            </p:nvSpPr>
            <p:spPr>
              <a:xfrm>
                <a:off x="1720645" y="2271252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A57D36FC-76F4-168C-AC6D-FD237CC75223}"/>
                  </a:ext>
                </a:extLst>
              </p:cNvPr>
              <p:cNvSpPr/>
              <p:nvPr/>
            </p:nvSpPr>
            <p:spPr>
              <a:xfrm>
                <a:off x="1720644" y="2454426"/>
                <a:ext cx="5213555" cy="10815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0B721F4C-0822-3691-BF40-8C206917FF84}"/>
                  </a:ext>
                </a:extLst>
              </p:cNvPr>
              <p:cNvCxnSpPr/>
              <p:nvPr/>
            </p:nvCxnSpPr>
            <p:spPr>
              <a:xfrm>
                <a:off x="2281084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3A779D69-27DD-65A5-2214-E20A7E6EDF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6880" y="2433484"/>
                <a:ext cx="0" cy="13892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9965F876-1F83-236F-3C3B-3C5D1542CC3A}"/>
                  </a:ext>
                </a:extLst>
              </p:cNvPr>
              <p:cNvCxnSpPr/>
              <p:nvPr/>
            </p:nvCxnSpPr>
            <p:spPr>
              <a:xfrm>
                <a:off x="3841184" y="2450627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4178AE0-B278-463A-FF58-C70CFA862D24}"/>
                  </a:ext>
                </a:extLst>
              </p:cNvPr>
              <p:cNvCxnSpPr/>
              <p:nvPr/>
            </p:nvCxnSpPr>
            <p:spPr>
              <a:xfrm>
                <a:off x="6376223" y="2464258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0D92A9B6-C5CB-99CB-CC06-8134DD47B13F}"/>
                  </a:ext>
                </a:extLst>
              </p:cNvPr>
              <p:cNvCxnSpPr/>
              <p:nvPr/>
            </p:nvCxnSpPr>
            <p:spPr>
              <a:xfrm>
                <a:off x="6376223" y="2271252"/>
                <a:ext cx="0" cy="108154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DCAD83B-322B-BCA0-0FAC-26762C201F0B}"/>
                </a:ext>
              </a:extLst>
            </p:cNvPr>
            <p:cNvSpPr txBox="1"/>
            <p:nvPr/>
          </p:nvSpPr>
          <p:spPr>
            <a:xfrm>
              <a:off x="1112459" y="4960863"/>
              <a:ext cx="1220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rearranged</a:t>
              </a:r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B536AF7-3820-0C88-C785-43C39C2E96D1}"/>
              </a:ext>
            </a:extLst>
          </p:cNvPr>
          <p:cNvCxnSpPr/>
          <p:nvPr/>
        </p:nvCxnSpPr>
        <p:spPr>
          <a:xfrm>
            <a:off x="9135708" y="4665577"/>
            <a:ext cx="0" cy="17118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C879D31-F42D-C2F9-FAA5-8D2401450168}"/>
              </a:ext>
            </a:extLst>
          </p:cNvPr>
          <p:cNvCxnSpPr/>
          <p:nvPr/>
        </p:nvCxnSpPr>
        <p:spPr>
          <a:xfrm>
            <a:off x="1844898" y="4701419"/>
            <a:ext cx="0" cy="17118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7256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05C38F-82B0-8646-33E3-0EF3A18EA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56" y="1988657"/>
            <a:ext cx="2491993" cy="166132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33C0F4-329C-406B-D2A3-0AF2F6A0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100" y="1988160"/>
            <a:ext cx="2495682" cy="1663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F17B-E5EE-2A09-BFF5-CD417FBA7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56" y="3314221"/>
            <a:ext cx="2491993" cy="1661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302144-CF50-8748-DA0B-654FB9F98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571" y="3314221"/>
            <a:ext cx="2491991" cy="16613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253F74-5BCE-C3F0-796E-AEE3BD9D4E78}"/>
              </a:ext>
            </a:extLst>
          </p:cNvPr>
          <p:cNvSpPr txBox="1"/>
          <p:nvPr/>
        </p:nvSpPr>
        <p:spPr>
          <a:xfrm>
            <a:off x="1318552" y="5074981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100k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5B6B76-B788-7643-3D41-2FB5B56F1C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3333" y="1690686"/>
            <a:ext cx="4445333" cy="3556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9D8ED9-4501-E2AE-D0B0-7F949F722FFA}"/>
              </a:ext>
            </a:extLst>
          </p:cNvPr>
          <p:cNvSpPr txBox="1"/>
          <p:nvPr/>
        </p:nvSpPr>
        <p:spPr>
          <a:xfrm>
            <a:off x="5213320" y="5017978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150k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41D509-3526-081C-F6C0-DADF05BFAB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6667" y="1690686"/>
            <a:ext cx="4445333" cy="35562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A6EB7A-59E3-FAAE-614D-D22EF277D922}"/>
              </a:ext>
            </a:extLst>
          </p:cNvPr>
          <p:cNvSpPr txBox="1"/>
          <p:nvPr/>
        </p:nvSpPr>
        <p:spPr>
          <a:xfrm>
            <a:off x="9091424" y="5002550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0.1</a:t>
            </a:r>
          </a:p>
          <a:p>
            <a:r>
              <a:rPr lang="en-US" dirty="0"/>
              <a:t>Correction range: 200k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0B74108-F0DE-0439-36FF-037A4EA630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TAD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C7C7C2-17E7-B6C6-7807-DA766C633148}"/>
              </a:ext>
            </a:extLst>
          </p:cNvPr>
          <p:cNvSpPr txBox="1"/>
          <p:nvPr/>
        </p:nvSpPr>
        <p:spPr>
          <a:xfrm>
            <a:off x="842930" y="1321354"/>
            <a:ext cx="328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Compared with WT: TAD changes</a:t>
            </a:r>
          </a:p>
        </p:txBody>
      </p:sp>
    </p:spTree>
    <p:extLst>
      <p:ext uri="{BB962C8B-B14F-4D97-AF65-F5344CB8AC3E}">
        <p14:creationId xmlns:p14="http://schemas.microsoft.com/office/powerpoint/2010/main" val="19786383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E7A9-1FE9-E784-5B9D-3B0D9F37A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8E30E2-2BD5-876F-7422-8836E8FB5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7644" y="1690688"/>
            <a:ext cx="4744640" cy="37957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16834F-AB27-C937-2ACC-952E5ED4B46A}"/>
              </a:ext>
            </a:extLst>
          </p:cNvPr>
          <p:cNvSpPr txBox="1"/>
          <p:nvPr/>
        </p:nvSpPr>
        <p:spPr>
          <a:xfrm>
            <a:off x="1217539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100k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52AB3-A69A-952A-8140-396C48392EBF}"/>
              </a:ext>
            </a:extLst>
          </p:cNvPr>
          <p:cNvSpPr txBox="1"/>
          <p:nvPr/>
        </p:nvSpPr>
        <p:spPr>
          <a:xfrm>
            <a:off x="5026253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range: 150k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B3E7FA-8ED8-41B9-8186-997C4946A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244" y="1690687"/>
            <a:ext cx="4744641" cy="37957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723703-FE83-1C28-6982-E5BD98B8F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560" y="1650190"/>
            <a:ext cx="4744643" cy="3795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A307A0-C820-356E-E2D3-EAB11F6FA0D7}"/>
              </a:ext>
            </a:extLst>
          </p:cNvPr>
          <p:cNvSpPr txBox="1"/>
          <p:nvPr/>
        </p:nvSpPr>
        <p:spPr>
          <a:xfrm>
            <a:off x="9120459" y="5526897"/>
            <a:ext cx="23278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Resolution: 50k</a:t>
            </a:r>
          </a:p>
          <a:p>
            <a:r>
              <a:rPr lang="en-US" dirty="0"/>
              <a:t>Si &gt; 0.3</a:t>
            </a:r>
          </a:p>
          <a:p>
            <a:r>
              <a:rPr lang="en-US" dirty="0"/>
              <a:t>Correction range</a:t>
            </a:r>
            <a:r>
              <a:rPr lang="en-US"/>
              <a:t>: 200k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C5743-9345-E034-222F-DD71AE0CC3A7}"/>
              </a:ext>
            </a:extLst>
          </p:cNvPr>
          <p:cNvSpPr txBox="1"/>
          <p:nvPr/>
        </p:nvSpPr>
        <p:spPr>
          <a:xfrm>
            <a:off x="842930" y="1321354"/>
            <a:ext cx="328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Compared with WT: TAD changes</a:t>
            </a:r>
          </a:p>
        </p:txBody>
      </p:sp>
    </p:spTree>
    <p:extLst>
      <p:ext uri="{BB962C8B-B14F-4D97-AF65-F5344CB8AC3E}">
        <p14:creationId xmlns:p14="http://schemas.microsoft.com/office/powerpoint/2010/main" val="10972969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48B3D-3D4B-57A8-D795-5443FDCD0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FC0FBA8-ABD6-E5D6-9168-6617B1453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8453" y="1321353"/>
            <a:ext cx="5813978" cy="465118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6E7EC1-9B81-4077-A9CF-3B0016F021D9}"/>
              </a:ext>
            </a:extLst>
          </p:cNvPr>
          <p:cNvSpPr txBox="1"/>
          <p:nvPr/>
        </p:nvSpPr>
        <p:spPr>
          <a:xfrm>
            <a:off x="842930" y="1321354"/>
            <a:ext cx="1096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TAD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4A4726-8A66-A7E5-E2B7-93E41C0B7EEE}"/>
              </a:ext>
            </a:extLst>
          </p:cNvPr>
          <p:cNvSpPr txBox="1">
            <a:spLocks/>
          </p:cNvSpPr>
          <p:nvPr/>
        </p:nvSpPr>
        <p:spPr>
          <a:xfrm>
            <a:off x="684375" y="1976096"/>
            <a:ext cx="5045093" cy="3560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D59DEEC-3A78-6553-3331-27BDB73B772D}"/>
              </a:ext>
            </a:extLst>
          </p:cNvPr>
          <p:cNvSpPr txBox="1">
            <a:spLocks/>
          </p:cNvSpPr>
          <p:nvPr/>
        </p:nvSpPr>
        <p:spPr>
          <a:xfrm>
            <a:off x="684376" y="1976096"/>
            <a:ext cx="5411624" cy="399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Merge all valid pairs of 5 samples</a:t>
            </a:r>
          </a:p>
          <a:p>
            <a:r>
              <a:rPr lang="en-US" sz="2400" dirty="0"/>
              <a:t>Calculate insulation index of merged data at 50kb resolution and 1mb window size (</a:t>
            </a:r>
            <a:r>
              <a:rPr lang="en-US" sz="2400" dirty="0" err="1"/>
              <a:t>fanc</a:t>
            </a:r>
            <a:r>
              <a:rPr lang="en-US" sz="2400" dirty="0"/>
              <a:t>)</a:t>
            </a:r>
          </a:p>
          <a:p>
            <a:r>
              <a:rPr lang="en-US" sz="2400" dirty="0"/>
              <a:t>Calculate TAD boundaries with S</a:t>
            </a:r>
            <a:r>
              <a:rPr lang="en-US" sz="2400" baseline="-25000" dirty="0"/>
              <a:t>i</a:t>
            </a:r>
            <a:r>
              <a:rPr lang="en-US" sz="2400" dirty="0"/>
              <a:t> &gt; 0.3</a:t>
            </a:r>
          </a:p>
          <a:p>
            <a:r>
              <a:rPr lang="en-US" sz="2400" dirty="0"/>
              <a:t>Obtain regions between boundaries as TAD</a:t>
            </a:r>
          </a:p>
          <a:p>
            <a:r>
              <a:rPr lang="en-US" sz="2400" dirty="0"/>
              <a:t>2145 TADs</a:t>
            </a:r>
          </a:p>
          <a:p>
            <a:r>
              <a:rPr lang="en-US" sz="2400" dirty="0"/>
              <a:t>Median length: 1.1mb</a:t>
            </a:r>
          </a:p>
        </p:txBody>
      </p:sp>
    </p:spTree>
    <p:extLst>
      <p:ext uri="{BB962C8B-B14F-4D97-AF65-F5344CB8AC3E}">
        <p14:creationId xmlns:p14="http://schemas.microsoft.com/office/powerpoint/2010/main" val="200252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8604F-9149-155C-D47E-2255AD1D1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F54B418E-8DAA-D670-1ED4-8D8773C1E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37034"/>
            <a:ext cx="9354073" cy="4351338"/>
          </a:xfrm>
        </p:spPr>
      </p:pic>
    </p:spTree>
    <p:extLst>
      <p:ext uri="{BB962C8B-B14F-4D97-AF65-F5344CB8AC3E}">
        <p14:creationId xmlns:p14="http://schemas.microsoft.com/office/powerpoint/2010/main" val="1830765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90088C-41AD-F232-EB2B-A764918C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5B7C2-B1CA-947F-5648-38A0885A876E}"/>
              </a:ext>
            </a:extLst>
          </p:cNvPr>
          <p:cNvSpPr txBox="1"/>
          <p:nvPr/>
        </p:nvSpPr>
        <p:spPr>
          <a:xfrm>
            <a:off x="842930" y="1321354"/>
            <a:ext cx="1560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TAD</a:t>
            </a:r>
          </a:p>
          <a:p>
            <a:r>
              <a:rPr lang="en-US" dirty="0"/>
              <a:t>TAD </a:t>
            </a:r>
            <a:r>
              <a:rPr lang="en-US" dirty="0" err="1"/>
              <a:t>countmap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3753138-4B58-D300-3C4F-F96F972EC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592551"/>
              </p:ext>
            </p:extLst>
          </p:nvPr>
        </p:nvGraphicFramePr>
        <p:xfrm>
          <a:off x="614493" y="2172473"/>
          <a:ext cx="3670325" cy="184775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51377">
                  <a:extLst>
                    <a:ext uri="{9D8B030D-6E8A-4147-A177-3AD203B41FA5}">
                      <a16:colId xmlns:a16="http://schemas.microsoft.com/office/drawing/2014/main" val="923567252"/>
                    </a:ext>
                  </a:extLst>
                </a:gridCol>
                <a:gridCol w="664817">
                  <a:extLst>
                    <a:ext uri="{9D8B030D-6E8A-4147-A177-3AD203B41FA5}">
                      <a16:colId xmlns:a16="http://schemas.microsoft.com/office/drawing/2014/main" val="3194529610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2548528978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2976466806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3374670528"/>
                    </a:ext>
                  </a:extLst>
                </a:gridCol>
              </a:tblGrid>
              <a:tr h="36955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5486383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0676152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10513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748975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6214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145610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65062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F2BC155-827A-0BDE-9599-581468F67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365901"/>
              </p:ext>
            </p:extLst>
          </p:nvPr>
        </p:nvGraphicFramePr>
        <p:xfrm>
          <a:off x="375746" y="4751108"/>
          <a:ext cx="4194119" cy="187514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18839">
                  <a:extLst>
                    <a:ext uri="{9D8B030D-6E8A-4147-A177-3AD203B41FA5}">
                      <a16:colId xmlns:a16="http://schemas.microsoft.com/office/drawing/2014/main" val="923567252"/>
                    </a:ext>
                  </a:extLst>
                </a:gridCol>
                <a:gridCol w="899462">
                  <a:extLst>
                    <a:ext uri="{9D8B030D-6E8A-4147-A177-3AD203B41FA5}">
                      <a16:colId xmlns:a16="http://schemas.microsoft.com/office/drawing/2014/main" val="3194529610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2548528978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2976466806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3374670528"/>
                    </a:ext>
                  </a:extLst>
                </a:gridCol>
              </a:tblGrid>
              <a:tr h="280485"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5486383"/>
                  </a:ext>
                </a:extLst>
              </a:tr>
              <a:tr h="5856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106.363979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9.413240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1.662818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0.789134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0676152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296.291603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12.400676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3.607469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748975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175.131363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9.187773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9145610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89.115766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650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B993F5F-81D7-AFFF-D48C-7E32F3EF03D6}"/>
              </a:ext>
            </a:extLst>
          </p:cNvPr>
          <p:cNvSpPr txBox="1"/>
          <p:nvPr/>
        </p:nvSpPr>
        <p:spPr>
          <a:xfrm>
            <a:off x="2188474" y="4080117"/>
            <a:ext cx="2707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Normalized by</a:t>
            </a:r>
          </a:p>
          <a:p>
            <a:r>
              <a:rPr lang="en-US" sz="1600" dirty="0"/>
              <a:t>1000000*(count/</a:t>
            </a:r>
            <a:r>
              <a:rPr lang="en-US" sz="1600" dirty="0" err="1"/>
              <a:t>total_count</a:t>
            </a:r>
            <a:r>
              <a:rPr lang="en-US" sz="1600" dirty="0"/>
              <a:t>)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C74EC93-3C34-8C0F-A151-5C3A4AE1D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510" y="2371752"/>
            <a:ext cx="5302283" cy="3534855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0457420-44C0-E598-81AF-A5AF67B23DA6}"/>
              </a:ext>
            </a:extLst>
          </p:cNvPr>
          <p:cNvCxnSpPr/>
          <p:nvPr/>
        </p:nvCxnSpPr>
        <p:spPr>
          <a:xfrm>
            <a:off x="2033649" y="4061128"/>
            <a:ext cx="0" cy="5224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5AC938A-2951-2CFE-8472-AF7915C3A3FF}"/>
              </a:ext>
            </a:extLst>
          </p:cNvPr>
          <p:cNvSpPr txBox="1"/>
          <p:nvPr/>
        </p:nvSpPr>
        <p:spPr>
          <a:xfrm>
            <a:off x="6134582" y="2002420"/>
            <a:ext cx="4393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plot of off-diagonal normalized value</a:t>
            </a:r>
          </a:p>
        </p:txBody>
      </p:sp>
    </p:spTree>
    <p:extLst>
      <p:ext uri="{BB962C8B-B14F-4D97-AF65-F5344CB8AC3E}">
        <p14:creationId xmlns:p14="http://schemas.microsoft.com/office/powerpoint/2010/main" val="25659446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A6F5E02-4347-A975-D8A2-16316F725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45182"/>
              </p:ext>
            </p:extLst>
          </p:nvPr>
        </p:nvGraphicFramePr>
        <p:xfrm>
          <a:off x="739720" y="2623460"/>
          <a:ext cx="4063775" cy="147397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812755">
                  <a:extLst>
                    <a:ext uri="{9D8B030D-6E8A-4147-A177-3AD203B41FA5}">
                      <a16:colId xmlns:a16="http://schemas.microsoft.com/office/drawing/2014/main" val="2926422811"/>
                    </a:ext>
                  </a:extLst>
                </a:gridCol>
                <a:gridCol w="812755">
                  <a:extLst>
                    <a:ext uri="{9D8B030D-6E8A-4147-A177-3AD203B41FA5}">
                      <a16:colId xmlns:a16="http://schemas.microsoft.com/office/drawing/2014/main" val="2598019171"/>
                    </a:ext>
                  </a:extLst>
                </a:gridCol>
                <a:gridCol w="812755">
                  <a:extLst>
                    <a:ext uri="{9D8B030D-6E8A-4147-A177-3AD203B41FA5}">
                      <a16:colId xmlns:a16="http://schemas.microsoft.com/office/drawing/2014/main" val="2743392986"/>
                    </a:ext>
                  </a:extLst>
                </a:gridCol>
                <a:gridCol w="812755">
                  <a:extLst>
                    <a:ext uri="{9D8B030D-6E8A-4147-A177-3AD203B41FA5}">
                      <a16:colId xmlns:a16="http://schemas.microsoft.com/office/drawing/2014/main" val="4162815792"/>
                    </a:ext>
                  </a:extLst>
                </a:gridCol>
                <a:gridCol w="812755">
                  <a:extLst>
                    <a:ext uri="{9D8B030D-6E8A-4147-A177-3AD203B41FA5}">
                      <a16:colId xmlns:a16="http://schemas.microsoft.com/office/drawing/2014/main" val="3386979386"/>
                    </a:ext>
                  </a:extLst>
                </a:gridCol>
              </a:tblGrid>
              <a:tr h="294795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4951573"/>
                  </a:ext>
                </a:extLst>
              </a:tr>
              <a:tr h="294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1.17690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1.18468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1.42041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1.40179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4718626"/>
                  </a:ext>
                </a:extLst>
              </a:tr>
              <a:tr h="294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1.07363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1.05599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0.87020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5988756"/>
                  </a:ext>
                </a:extLst>
              </a:tr>
              <a:tr h="294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1.05620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1.03803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6195144"/>
                  </a:ext>
                </a:extLst>
              </a:tr>
              <a:tr h="294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1.01250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003706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0C94642E-4822-D455-342D-249E253F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2B568-ECD8-6AFB-C72D-169C75C57030}"/>
              </a:ext>
            </a:extLst>
          </p:cNvPr>
          <p:cNvSpPr txBox="1"/>
          <p:nvPr/>
        </p:nvSpPr>
        <p:spPr>
          <a:xfrm>
            <a:off x="842930" y="1321354"/>
            <a:ext cx="29479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TAD</a:t>
            </a:r>
          </a:p>
          <a:p>
            <a:r>
              <a:rPr lang="en-US" dirty="0"/>
              <a:t>TAD </a:t>
            </a:r>
            <a:r>
              <a:rPr lang="en-US" dirty="0" err="1"/>
              <a:t>countmap</a:t>
            </a:r>
            <a:endParaRPr lang="en-US" dirty="0"/>
          </a:p>
          <a:p>
            <a:r>
              <a:rPr lang="en-US" dirty="0"/>
              <a:t>Ratio: other conditions vs WT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267BC3-810F-93B0-DC2C-ECBEB6F0F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660" y="1321354"/>
            <a:ext cx="3545711" cy="23638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2D8CDB-5255-5BB4-3D27-C6352CCC7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0628" y="3674319"/>
            <a:ext cx="3545712" cy="23638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6338FD-F47B-D709-BFE0-2899D6BBE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659" y="3685161"/>
            <a:ext cx="3545711" cy="23638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0CF819-740B-7D07-F865-8EED8718F9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0630" y="1343038"/>
            <a:ext cx="3545711" cy="23638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1C73BC-8F24-7FA0-6972-B105707314D5}"/>
              </a:ext>
            </a:extLst>
          </p:cNvPr>
          <p:cNvSpPr txBox="1"/>
          <p:nvPr/>
        </p:nvSpPr>
        <p:spPr>
          <a:xfrm>
            <a:off x="838200" y="4734046"/>
            <a:ext cx="3209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the ratio density plots,</a:t>
            </a:r>
          </a:p>
          <a:p>
            <a:r>
              <a:rPr lang="en-US" dirty="0"/>
              <a:t>ratio &gt; 5, ratio &lt; 0.2</a:t>
            </a:r>
          </a:p>
          <a:p>
            <a:r>
              <a:rPr lang="en-US" dirty="0"/>
              <a:t>are selected as cutoff</a:t>
            </a:r>
          </a:p>
        </p:txBody>
      </p:sp>
    </p:spTree>
    <p:extLst>
      <p:ext uri="{BB962C8B-B14F-4D97-AF65-F5344CB8AC3E}">
        <p14:creationId xmlns:p14="http://schemas.microsoft.com/office/powerpoint/2010/main" val="30478515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518ED1-08DA-327C-B385-2B139D58F5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627800"/>
              </p:ext>
            </p:extLst>
          </p:nvPr>
        </p:nvGraphicFramePr>
        <p:xfrm>
          <a:off x="1162291" y="2497420"/>
          <a:ext cx="9289651" cy="211589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04701">
                  <a:extLst>
                    <a:ext uri="{9D8B030D-6E8A-4147-A177-3AD203B41FA5}">
                      <a16:colId xmlns:a16="http://schemas.microsoft.com/office/drawing/2014/main" val="3877795480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382213684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1285741236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3086630753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2891180595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1896845251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1171725948"/>
                    </a:ext>
                  </a:extLst>
                </a:gridCol>
                <a:gridCol w="904701">
                  <a:extLst>
                    <a:ext uri="{9D8B030D-6E8A-4147-A177-3AD203B41FA5}">
                      <a16:colId xmlns:a16="http://schemas.microsoft.com/office/drawing/2014/main" val="792975199"/>
                    </a:ext>
                  </a:extLst>
                </a:gridCol>
                <a:gridCol w="2052043">
                  <a:extLst>
                    <a:ext uri="{9D8B030D-6E8A-4147-A177-3AD203B41FA5}">
                      <a16:colId xmlns:a16="http://schemas.microsoft.com/office/drawing/2014/main" val="4182964584"/>
                    </a:ext>
                  </a:extLst>
                </a:gridCol>
              </a:tblGrid>
              <a:tr h="30227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 A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TAD B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Ratio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3703661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TAD_187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52050001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53299999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5.304087769429362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104146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TAD_373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100800001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101999999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7.425722877201106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914186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TAD_545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150200001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151049999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5.304087769429362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17075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TAD_547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152000001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152549999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9.547357984972852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9766028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TAD_600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62750001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63799999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5.304087769429362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1555271"/>
                  </a:ext>
                </a:extLst>
              </a:tr>
              <a:tr h="302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3700001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4449999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TAD_663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chr5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132150001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133049999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11.668993092744595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0408466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DC49FD1-0BE2-9589-FE5B-64FFD830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6E7B71-7611-B69D-85E2-A0924FFA44D4}"/>
              </a:ext>
            </a:extLst>
          </p:cNvPr>
          <p:cNvSpPr txBox="1"/>
          <p:nvPr/>
        </p:nvSpPr>
        <p:spPr>
          <a:xfrm>
            <a:off x="842930" y="1321354"/>
            <a:ext cx="29784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TAD</a:t>
            </a:r>
          </a:p>
          <a:p>
            <a:r>
              <a:rPr lang="en-US" dirty="0"/>
              <a:t>TAD </a:t>
            </a:r>
            <a:r>
              <a:rPr lang="en-US" dirty="0" err="1"/>
              <a:t>countmap</a:t>
            </a:r>
            <a:endParaRPr lang="en-US" dirty="0"/>
          </a:p>
          <a:p>
            <a:r>
              <a:rPr lang="en-US" dirty="0"/>
              <a:t>Ratio: Other conditions vs WT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B00D6-C5C9-5CB5-9D5F-EA0B9A88C17C}"/>
              </a:ext>
            </a:extLst>
          </p:cNvPr>
          <p:cNvSpPr txBox="1"/>
          <p:nvPr/>
        </p:nvSpPr>
        <p:spPr>
          <a:xfrm>
            <a:off x="838200" y="5213480"/>
            <a:ext cx="685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ratio &gt; 5: the interaction between the 2 TADs is </a:t>
            </a:r>
            <a:r>
              <a:rPr lang="en-US" b="1" dirty="0"/>
              <a:t>stronger</a:t>
            </a:r>
            <a:r>
              <a:rPr lang="en-US" dirty="0"/>
              <a:t> than WT </a:t>
            </a:r>
          </a:p>
          <a:p>
            <a:r>
              <a:rPr lang="en-US" dirty="0"/>
              <a:t>ratio &lt; 0.2: the interaction between the 2 TADs is </a:t>
            </a:r>
            <a:r>
              <a:rPr lang="en-US" b="1" dirty="0"/>
              <a:t>weaker</a:t>
            </a:r>
            <a:r>
              <a:rPr lang="en-US" dirty="0"/>
              <a:t> than WT </a:t>
            </a:r>
          </a:p>
        </p:txBody>
      </p:sp>
    </p:spTree>
    <p:extLst>
      <p:ext uri="{BB962C8B-B14F-4D97-AF65-F5344CB8AC3E}">
        <p14:creationId xmlns:p14="http://schemas.microsoft.com/office/powerpoint/2010/main" val="36773745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1/5/2024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66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06DD-0EB7-D22F-7332-278D3B25A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Low-frequency TAD Interactions Filtering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236ADD-A039-3BD1-6E52-F58EFA63B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962" y="1910485"/>
            <a:ext cx="6094969" cy="426647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0F3A2D3-0F95-3BD0-487C-F0CA5DD1A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390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Top 10% interactions were kept for each sample</a:t>
            </a:r>
          </a:p>
          <a:p>
            <a:pPr lvl="1"/>
            <a:r>
              <a:rPr lang="en-US" dirty="0"/>
              <a:t>779: 513,706 (threshold: 13)</a:t>
            </a:r>
          </a:p>
          <a:p>
            <a:pPr lvl="1"/>
            <a:r>
              <a:rPr lang="en-US" dirty="0"/>
              <a:t>780: 509,139 (threshold: 12)</a:t>
            </a:r>
          </a:p>
          <a:p>
            <a:pPr lvl="1"/>
            <a:r>
              <a:rPr lang="en-US" dirty="0"/>
              <a:t>781: 522,461 (threshold: 10)</a:t>
            </a:r>
          </a:p>
          <a:p>
            <a:pPr lvl="1"/>
            <a:r>
              <a:rPr lang="en-US" dirty="0"/>
              <a:t>782: 517,047 (threshold: 12)</a:t>
            </a:r>
          </a:p>
          <a:p>
            <a:pPr lvl="1"/>
            <a:r>
              <a:rPr lang="en-US" dirty="0"/>
              <a:t>783: 488,574 (threshold: 11)</a:t>
            </a:r>
          </a:p>
          <a:p>
            <a:r>
              <a:rPr lang="en-US" dirty="0"/>
              <a:t>Common interactions of above were acquired for the following steps</a:t>
            </a:r>
          </a:p>
          <a:p>
            <a:pPr lvl="1"/>
            <a:r>
              <a:rPr lang="en-US" dirty="0"/>
              <a:t>257,484 common interactions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767F2-7A5A-A9D0-3038-7AAA01871F2F}"/>
              </a:ext>
            </a:extLst>
          </p:cNvPr>
          <p:cNvSpPr txBox="1"/>
          <p:nvPr/>
        </p:nvSpPr>
        <p:spPr>
          <a:xfrm>
            <a:off x="5898962" y="5942568"/>
            <a:ext cx="6395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Boxplot of normalized count of common interactions in 5 samples.</a:t>
            </a:r>
          </a:p>
        </p:txBody>
      </p:sp>
    </p:spTree>
    <p:extLst>
      <p:ext uri="{BB962C8B-B14F-4D97-AF65-F5344CB8AC3E}">
        <p14:creationId xmlns:p14="http://schemas.microsoft.com/office/powerpoint/2010/main" val="13273026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47997-FC87-DFCE-F6B8-F29D18F5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 of Other Conditions Versus WT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D1C639-E793-A87A-F65E-7EEE4D376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75803" y="1336098"/>
            <a:ext cx="6216197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F89E93-A59A-C5B0-8418-345CAA50405F}"/>
              </a:ext>
            </a:extLst>
          </p:cNvPr>
          <p:cNvSpPr txBox="1"/>
          <p:nvPr/>
        </p:nvSpPr>
        <p:spPr>
          <a:xfrm>
            <a:off x="6903629" y="5668964"/>
            <a:ext cx="528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Density plot of ratios between other conditions vs WT </a:t>
            </a:r>
          </a:p>
          <a:p>
            <a:r>
              <a:rPr lang="en-US" dirty="0"/>
              <a:t>for common interactions.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F09EBBB8-C0FD-FA81-69F8-84E5B339302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39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780 DNMT vs WT</a:t>
            </a:r>
          </a:p>
          <a:p>
            <a:pPr lvl="1"/>
            <a:r>
              <a:rPr lang="en-US" dirty="0"/>
              <a:t>up: 3263 down 2936</a:t>
            </a:r>
          </a:p>
          <a:p>
            <a:r>
              <a:rPr lang="en-US" dirty="0"/>
              <a:t>781 TET vs WT</a:t>
            </a:r>
          </a:p>
          <a:p>
            <a:pPr lvl="1"/>
            <a:r>
              <a:rPr lang="en-US" dirty="0"/>
              <a:t>up: 1534 down 3534</a:t>
            </a:r>
          </a:p>
          <a:p>
            <a:r>
              <a:rPr lang="en-US" dirty="0"/>
              <a:t>782 DNMT&amp;TET vs WT</a:t>
            </a:r>
          </a:p>
          <a:p>
            <a:pPr lvl="1"/>
            <a:r>
              <a:rPr lang="en-US" dirty="0"/>
              <a:t>up: 4695 down 2941</a:t>
            </a:r>
          </a:p>
          <a:p>
            <a:r>
              <a:rPr lang="en-US" dirty="0"/>
              <a:t>783 DNMT&amp;TET vs WT</a:t>
            </a:r>
          </a:p>
          <a:p>
            <a:pPr lvl="1"/>
            <a:r>
              <a:rPr lang="en-US" dirty="0"/>
              <a:t>up: 5143 down 1709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ED4F7E-649F-AB5E-FC44-0BE9A1231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467" y="1714499"/>
            <a:ext cx="2254827" cy="15032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0A2145-473A-79B5-DADA-BCAF60D6B1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2469" y="2630488"/>
            <a:ext cx="2254827" cy="15032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5561BA-A1B9-5F6C-927F-C51A252FA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2471" y="3570287"/>
            <a:ext cx="2254827" cy="15032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DFD830-8C3C-4A8F-32CE-FC51FA086D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2471" y="4486276"/>
            <a:ext cx="2254829" cy="150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15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06DD-0EB7-D22F-7332-278D3B25A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Low-frequency TAD Interactions Filtering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0F3A2D3-0F95-3BD0-487C-F0CA5DD1A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390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Top 1% interactions were kept for each sample</a:t>
            </a:r>
          </a:p>
          <a:p>
            <a:pPr lvl="1"/>
            <a:r>
              <a:rPr lang="en-US" dirty="0"/>
              <a:t>779: 21,646 (threshold: 57)</a:t>
            </a:r>
          </a:p>
          <a:p>
            <a:pPr lvl="1"/>
            <a:r>
              <a:rPr lang="en-US" dirty="0"/>
              <a:t>780: 21,301 (threshold: 55)</a:t>
            </a:r>
          </a:p>
          <a:p>
            <a:pPr lvl="1"/>
            <a:r>
              <a:rPr lang="en-US" dirty="0"/>
              <a:t>781: 20,989 (threshold: 46)</a:t>
            </a:r>
          </a:p>
          <a:p>
            <a:pPr lvl="1"/>
            <a:r>
              <a:rPr lang="en-US" dirty="0"/>
              <a:t>782: 21,420 (threshold: 55)</a:t>
            </a:r>
          </a:p>
          <a:p>
            <a:pPr lvl="1"/>
            <a:r>
              <a:rPr lang="en-US" dirty="0"/>
              <a:t>783: 20,997 (threshold: 48)</a:t>
            </a:r>
          </a:p>
          <a:p>
            <a:r>
              <a:rPr lang="en-US" dirty="0"/>
              <a:t>Total unique interactions of above were acquired for the following steps</a:t>
            </a:r>
          </a:p>
          <a:p>
            <a:pPr lvl="1"/>
            <a:r>
              <a:rPr lang="en-US" dirty="0"/>
              <a:t>30, 463 unique interactions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767F2-7A5A-A9D0-3038-7AAA01871F2F}"/>
              </a:ext>
            </a:extLst>
          </p:cNvPr>
          <p:cNvSpPr txBox="1"/>
          <p:nvPr/>
        </p:nvSpPr>
        <p:spPr>
          <a:xfrm>
            <a:off x="5898962" y="5942568"/>
            <a:ext cx="6224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Boxplot of normalized count of unique interactions in 5 samples.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13F1A4-4AE8-CEB0-C7E7-00AFEDA5C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504" y="1425605"/>
            <a:ext cx="6831496" cy="478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560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47997-FC87-DFCE-F6B8-F29D18F5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 of Other Conditions Versus WT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F89E93-A59A-C5B0-8418-345CAA50405F}"/>
              </a:ext>
            </a:extLst>
          </p:cNvPr>
          <p:cNvSpPr txBox="1"/>
          <p:nvPr/>
        </p:nvSpPr>
        <p:spPr>
          <a:xfrm>
            <a:off x="6661602" y="5686629"/>
            <a:ext cx="5689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Density plot of log2ratios between other conditions vs WT </a:t>
            </a:r>
          </a:p>
          <a:p>
            <a:pPr algn="ctr"/>
            <a:r>
              <a:rPr lang="en-US" dirty="0"/>
              <a:t>for unique interactions.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F09EBBB8-C0FD-FA81-69F8-84E5B339302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39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780 DNMT vs WT</a:t>
            </a:r>
          </a:p>
          <a:p>
            <a:pPr lvl="1"/>
            <a:r>
              <a:rPr lang="en-US" dirty="0"/>
              <a:t>up: 530 down 160</a:t>
            </a:r>
          </a:p>
          <a:p>
            <a:r>
              <a:rPr lang="en-US" dirty="0"/>
              <a:t>781 TET vs WT</a:t>
            </a:r>
          </a:p>
          <a:p>
            <a:pPr lvl="1"/>
            <a:r>
              <a:rPr lang="en-US" dirty="0"/>
              <a:t>up: 63 down 222</a:t>
            </a:r>
          </a:p>
          <a:p>
            <a:r>
              <a:rPr lang="en-US" dirty="0"/>
              <a:t>782 DNMT&amp;TET vs WT</a:t>
            </a:r>
          </a:p>
          <a:p>
            <a:pPr lvl="1"/>
            <a:r>
              <a:rPr lang="en-US" dirty="0"/>
              <a:t>up: 666 down 301</a:t>
            </a:r>
          </a:p>
          <a:p>
            <a:r>
              <a:rPr lang="en-US" dirty="0"/>
              <a:t>783 DNMT&amp;TET vs WT</a:t>
            </a:r>
          </a:p>
          <a:p>
            <a:pPr lvl="1"/>
            <a:r>
              <a:rPr lang="en-US" dirty="0"/>
              <a:t>up: 592 down 110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3C3B58-ADB3-E0AD-559C-FA46655AF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580" y="1690688"/>
            <a:ext cx="6032576" cy="42228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6CEC2-53B5-874A-F11A-DE12D176E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751" y="992928"/>
            <a:ext cx="2865311" cy="19102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A2E64C-E607-8E29-27F8-294BEFEF4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751" y="2051100"/>
            <a:ext cx="2865311" cy="19102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5BCDEC-5F02-FCA1-E2A0-4DE90D748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0751" y="3125525"/>
            <a:ext cx="2865311" cy="19102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1A10B9-A98B-6B34-6708-6B25B5FFD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0752" y="4214384"/>
            <a:ext cx="2865312" cy="19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319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1/22/2024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565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90088C-41AD-F232-EB2B-A764918C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5B7C2-B1CA-947F-5648-38A0885A876E}"/>
              </a:ext>
            </a:extLst>
          </p:cNvPr>
          <p:cNvSpPr txBox="1"/>
          <p:nvPr/>
        </p:nvSpPr>
        <p:spPr>
          <a:xfrm>
            <a:off x="842930" y="1321354"/>
            <a:ext cx="1560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TAD</a:t>
            </a:r>
          </a:p>
          <a:p>
            <a:r>
              <a:rPr lang="en-US" dirty="0"/>
              <a:t>TAD </a:t>
            </a:r>
            <a:r>
              <a:rPr lang="en-US" dirty="0" err="1"/>
              <a:t>countmap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3753138-4B58-D300-3C4F-F96F972EC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886785"/>
              </p:ext>
            </p:extLst>
          </p:nvPr>
        </p:nvGraphicFramePr>
        <p:xfrm>
          <a:off x="6954333" y="1690688"/>
          <a:ext cx="3670325" cy="184775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51377">
                  <a:extLst>
                    <a:ext uri="{9D8B030D-6E8A-4147-A177-3AD203B41FA5}">
                      <a16:colId xmlns:a16="http://schemas.microsoft.com/office/drawing/2014/main" val="923567252"/>
                    </a:ext>
                  </a:extLst>
                </a:gridCol>
                <a:gridCol w="664817">
                  <a:extLst>
                    <a:ext uri="{9D8B030D-6E8A-4147-A177-3AD203B41FA5}">
                      <a16:colId xmlns:a16="http://schemas.microsoft.com/office/drawing/2014/main" val="3194529610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2548528978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2976466806"/>
                    </a:ext>
                  </a:extLst>
                </a:gridCol>
                <a:gridCol w="751377">
                  <a:extLst>
                    <a:ext uri="{9D8B030D-6E8A-4147-A177-3AD203B41FA5}">
                      <a16:colId xmlns:a16="http://schemas.microsoft.com/office/drawing/2014/main" val="3374670528"/>
                    </a:ext>
                  </a:extLst>
                </a:gridCol>
              </a:tblGrid>
              <a:tr h="36955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5486383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334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0676152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10513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748975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6214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145610"/>
                  </a:ext>
                </a:extLst>
              </a:tr>
              <a:tr h="369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65062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F2BC155-827A-0BDE-9599-581468F67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29251"/>
              </p:ext>
            </p:extLst>
          </p:nvPr>
        </p:nvGraphicFramePr>
        <p:xfrm>
          <a:off x="6715586" y="4269323"/>
          <a:ext cx="4194119" cy="187514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18839">
                  <a:extLst>
                    <a:ext uri="{9D8B030D-6E8A-4147-A177-3AD203B41FA5}">
                      <a16:colId xmlns:a16="http://schemas.microsoft.com/office/drawing/2014/main" val="923567252"/>
                    </a:ext>
                  </a:extLst>
                </a:gridCol>
                <a:gridCol w="899462">
                  <a:extLst>
                    <a:ext uri="{9D8B030D-6E8A-4147-A177-3AD203B41FA5}">
                      <a16:colId xmlns:a16="http://schemas.microsoft.com/office/drawing/2014/main" val="3194529610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2548528978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2976466806"/>
                    </a:ext>
                  </a:extLst>
                </a:gridCol>
                <a:gridCol w="858606">
                  <a:extLst>
                    <a:ext uri="{9D8B030D-6E8A-4147-A177-3AD203B41FA5}">
                      <a16:colId xmlns:a16="http://schemas.microsoft.com/office/drawing/2014/main" val="3374670528"/>
                    </a:ext>
                  </a:extLst>
                </a:gridCol>
              </a:tblGrid>
              <a:tr h="280485">
                <a:tc>
                  <a:txBody>
                    <a:bodyPr/>
                    <a:lstStyle/>
                    <a:p>
                      <a:pPr algn="ctr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5486383"/>
                  </a:ext>
                </a:extLst>
              </a:tr>
              <a:tr h="5856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TAD_1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106.363979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9.413240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1.662818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0.789134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0676152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TAD_2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296.291603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12.400676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3.607469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748975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TAD_3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175.131363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9.187773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9145610"/>
                  </a:ext>
                </a:extLst>
              </a:tr>
              <a:tr h="336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TAD_4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0.000000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50" dirty="0">
                          <a:effectLst/>
                        </a:rPr>
                        <a:t>89.115766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65062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B993F5F-81D7-AFFF-D48C-7E32F3EF03D6}"/>
              </a:ext>
            </a:extLst>
          </p:cNvPr>
          <p:cNvSpPr txBox="1"/>
          <p:nvPr/>
        </p:nvSpPr>
        <p:spPr>
          <a:xfrm>
            <a:off x="8528314" y="3598332"/>
            <a:ext cx="2707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Normalized by</a:t>
            </a:r>
          </a:p>
          <a:p>
            <a:r>
              <a:rPr lang="en-US" sz="1600" dirty="0"/>
              <a:t>1000000*(count/</a:t>
            </a:r>
            <a:r>
              <a:rPr lang="en-US" sz="1600" dirty="0" err="1"/>
              <a:t>total_count</a:t>
            </a:r>
            <a:r>
              <a:rPr lang="en-US" sz="1600" dirty="0"/>
              <a:t>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0457420-44C0-E598-81AF-A5AF67B23DA6}"/>
              </a:ext>
            </a:extLst>
          </p:cNvPr>
          <p:cNvCxnSpPr/>
          <p:nvPr/>
        </p:nvCxnSpPr>
        <p:spPr>
          <a:xfrm>
            <a:off x="8373489" y="3579343"/>
            <a:ext cx="0" cy="5224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5155832-30E3-C920-BD33-B564EB5162D5}"/>
              </a:ext>
            </a:extLst>
          </p:cNvPr>
          <p:cNvSpPr txBox="1">
            <a:spLocks/>
          </p:cNvSpPr>
          <p:nvPr/>
        </p:nvSpPr>
        <p:spPr>
          <a:xfrm>
            <a:off x="813567" y="2103570"/>
            <a:ext cx="5411624" cy="3996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Merge all valid pairs of 5 samples</a:t>
            </a:r>
          </a:p>
          <a:p>
            <a:r>
              <a:rPr lang="en-US" sz="2400" dirty="0"/>
              <a:t>Calculate insulation index of merged data at 50kb resolution and 1mb window size (</a:t>
            </a:r>
            <a:r>
              <a:rPr lang="en-US" sz="2400" dirty="0" err="1"/>
              <a:t>fanc</a:t>
            </a:r>
            <a:r>
              <a:rPr lang="en-US" sz="2400" dirty="0"/>
              <a:t>)</a:t>
            </a:r>
          </a:p>
          <a:p>
            <a:r>
              <a:rPr lang="en-US" sz="2400" dirty="0"/>
              <a:t>Calculate TAD boundaries with S</a:t>
            </a:r>
            <a:r>
              <a:rPr lang="en-US" sz="2400" baseline="-25000" dirty="0"/>
              <a:t>i</a:t>
            </a:r>
            <a:r>
              <a:rPr lang="en-US" sz="2400" dirty="0"/>
              <a:t> &gt; 0.3</a:t>
            </a:r>
          </a:p>
          <a:p>
            <a:r>
              <a:rPr lang="en-US" sz="2400" dirty="0"/>
              <a:t>Obtain regions between boundaries as TAD</a:t>
            </a:r>
          </a:p>
          <a:p>
            <a:r>
              <a:rPr lang="en-US" sz="2400" dirty="0"/>
              <a:t>2145 TADs</a:t>
            </a:r>
          </a:p>
          <a:p>
            <a:r>
              <a:rPr lang="en-US" sz="2400" dirty="0"/>
              <a:t>Median length: 1.1mb</a:t>
            </a:r>
          </a:p>
        </p:txBody>
      </p:sp>
    </p:spTree>
    <p:extLst>
      <p:ext uri="{BB962C8B-B14F-4D97-AF65-F5344CB8AC3E}">
        <p14:creationId xmlns:p14="http://schemas.microsoft.com/office/powerpoint/2010/main" val="243456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9D2C-7A38-9C0A-EAA7-67869E25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FastQC</a:t>
            </a:r>
            <a:endParaRPr lang="en-US" dirty="0"/>
          </a:p>
        </p:txBody>
      </p:sp>
      <p:pic>
        <p:nvPicPr>
          <p:cNvPr id="5" name="Content Placeholder 4" descr="A screenshot of a checklist&#10;&#10;Description automatically generated">
            <a:extLst>
              <a:ext uri="{FF2B5EF4-FFF2-40B4-BE49-F238E27FC236}">
                <a16:creationId xmlns:a16="http://schemas.microsoft.com/office/drawing/2014/main" id="{EB39245B-91EE-428C-B040-43E940E7C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1211" y="1982379"/>
            <a:ext cx="2274743" cy="4351338"/>
          </a:xfrm>
        </p:spPr>
      </p:pic>
      <p:pic>
        <p:nvPicPr>
          <p:cNvPr id="7" name="Picture 6" descr="A diagram with a red line&#10;&#10;Description automatically generated">
            <a:extLst>
              <a:ext uri="{FF2B5EF4-FFF2-40B4-BE49-F238E27FC236}">
                <a16:creationId xmlns:a16="http://schemas.microsoft.com/office/drawing/2014/main" id="{546CAAB9-1311-2358-41EC-77FBB796A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638808"/>
            <a:ext cx="7772400" cy="585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072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06DD-0EB7-D22F-7332-278D3B25A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Low-frequency TAD Interactions Filtering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0F3A2D3-0F95-3BD0-487C-F0CA5DD1A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3909" cy="4351338"/>
          </a:xfrm>
        </p:spPr>
        <p:txBody>
          <a:bodyPr>
            <a:normAutofit/>
          </a:bodyPr>
          <a:lstStyle/>
          <a:p>
            <a:r>
              <a:rPr lang="en-US" dirty="0"/>
              <a:t>Top 1% interactions were kept for each sample</a:t>
            </a:r>
          </a:p>
          <a:p>
            <a:pPr lvl="1"/>
            <a:r>
              <a:rPr lang="en-US" dirty="0"/>
              <a:t>779: 21,646 (threshold: 57)</a:t>
            </a:r>
          </a:p>
          <a:p>
            <a:pPr lvl="1"/>
            <a:r>
              <a:rPr lang="en-US" dirty="0"/>
              <a:t>780: 21,301 (threshold: 55)</a:t>
            </a:r>
          </a:p>
          <a:p>
            <a:pPr lvl="1"/>
            <a:r>
              <a:rPr lang="en-US" dirty="0"/>
              <a:t>781: 20,989 (threshold: 46)</a:t>
            </a:r>
          </a:p>
          <a:p>
            <a:pPr lvl="1"/>
            <a:r>
              <a:rPr lang="en-US" dirty="0"/>
              <a:t>782&amp;783: 22,007 (threshold: 99)</a:t>
            </a:r>
          </a:p>
          <a:p>
            <a:r>
              <a:rPr lang="en-US" dirty="0"/>
              <a:t>Total unique interactions of above were acquired for the following steps</a:t>
            </a:r>
          </a:p>
          <a:p>
            <a:pPr lvl="1"/>
            <a:r>
              <a:rPr lang="en-US" dirty="0"/>
              <a:t>29,007 unique interactions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767F2-7A5A-A9D0-3038-7AAA01871F2F}"/>
              </a:ext>
            </a:extLst>
          </p:cNvPr>
          <p:cNvSpPr txBox="1"/>
          <p:nvPr/>
        </p:nvSpPr>
        <p:spPr>
          <a:xfrm>
            <a:off x="6569744" y="5622965"/>
            <a:ext cx="5009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Boxplot of normalized count of unique interactions.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E1F49A-B402-7070-1698-45CB3596A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036" y="1450733"/>
            <a:ext cx="6224140" cy="435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075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47997-FC87-DFCE-F6B8-F29D18F5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Ratio of Other Conditions Versus WT (782, 783 merged)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F89E93-A59A-C5B0-8418-345CAA50405F}"/>
              </a:ext>
            </a:extLst>
          </p:cNvPr>
          <p:cNvSpPr txBox="1"/>
          <p:nvPr/>
        </p:nvSpPr>
        <p:spPr>
          <a:xfrm>
            <a:off x="6661602" y="5686629"/>
            <a:ext cx="56891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Density plot of log2ratios between other conditions vs WT </a:t>
            </a:r>
          </a:p>
          <a:p>
            <a:pPr algn="ctr"/>
            <a:r>
              <a:rPr lang="en-US" dirty="0"/>
              <a:t>for unique interactions.</a:t>
            </a:r>
          </a:p>
          <a:p>
            <a:pPr algn="ctr"/>
            <a:r>
              <a:rPr lang="en-US" dirty="0"/>
              <a:t>Cutoff: |log2ratro| &gt; 1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F09EBBB8-C0FD-FA81-69F8-84E5B339302E}"/>
              </a:ext>
            </a:extLst>
          </p:cNvPr>
          <p:cNvSpPr txBox="1">
            <a:spLocks/>
          </p:cNvSpPr>
          <p:nvPr/>
        </p:nvSpPr>
        <p:spPr>
          <a:xfrm>
            <a:off x="207594" y="2195634"/>
            <a:ext cx="5183909" cy="2986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780 DNMT vs WT</a:t>
            </a:r>
          </a:p>
          <a:p>
            <a:pPr lvl="1"/>
            <a:r>
              <a:rPr lang="en-US" dirty="0"/>
              <a:t>up: 501 down 159</a:t>
            </a:r>
          </a:p>
          <a:p>
            <a:r>
              <a:rPr lang="en-US" dirty="0"/>
              <a:t>781 TET vs WT</a:t>
            </a:r>
          </a:p>
          <a:p>
            <a:pPr lvl="1"/>
            <a:r>
              <a:rPr lang="en-US" dirty="0"/>
              <a:t>up: 61 down 203</a:t>
            </a:r>
          </a:p>
          <a:p>
            <a:r>
              <a:rPr lang="en-US" dirty="0"/>
              <a:t>782&amp;783 D&amp;T vs WT</a:t>
            </a:r>
          </a:p>
          <a:p>
            <a:pPr lvl="1"/>
            <a:r>
              <a:rPr lang="en-US" dirty="0"/>
              <a:t>up: 479 down 55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01108-3758-58C3-D3D6-131DA1508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578" y="1674032"/>
            <a:ext cx="5593146" cy="39152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6C0B3D-0F01-F26F-7E8B-568F38E6D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293" y="974600"/>
            <a:ext cx="3985549" cy="26570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277529-4DD2-6D8E-9C97-A869631BB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0291" y="2457156"/>
            <a:ext cx="3985549" cy="26570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C757F2-2AF6-B5A0-C0BE-E14B251F28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292" y="3939712"/>
            <a:ext cx="3985549" cy="265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36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E55D-DC39-F945-213D-C53520EA6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40AF07-ED36-86FC-60BE-A7C1FD6A2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594" y="1492114"/>
            <a:ext cx="6052741" cy="345870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D27BED-BCC4-5CDE-F024-9FF4C6FB5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337" y="1090748"/>
            <a:ext cx="4676504" cy="467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67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27327</TotalTime>
  <Words>3461</Words>
  <Application>Microsoft Macintosh PowerPoint</Application>
  <PresentationFormat>Widescreen</PresentationFormat>
  <Paragraphs>962</Paragraphs>
  <Slides>81</Slides>
  <Notes>26</Notes>
  <HiddenSlides>7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9" baseType="lpstr">
      <vt:lpstr>-apple-system</vt:lpstr>
      <vt:lpstr>Arial</vt:lpstr>
      <vt:lpstr>Calibri</vt:lpstr>
      <vt:lpstr>Calibri Light</vt:lpstr>
      <vt:lpstr>Cambria Math</vt:lpstr>
      <vt:lpstr>Lato</vt:lpstr>
      <vt:lpstr>Menlo</vt:lpstr>
      <vt:lpstr>Office Theme</vt:lpstr>
      <vt:lpstr>HiChIP</vt:lpstr>
      <vt:lpstr>HiC-Pro</vt:lpstr>
      <vt:lpstr>PowerPoint Presentation</vt:lpstr>
      <vt:lpstr>Example QC</vt:lpstr>
      <vt:lpstr>Example QC</vt:lpstr>
      <vt:lpstr>Alignment Rate</vt:lpstr>
      <vt:lpstr>PowerPoint Presentation</vt:lpstr>
      <vt:lpstr>FastQC</vt:lpstr>
      <vt:lpstr>QC</vt:lpstr>
      <vt:lpstr>QC</vt:lpstr>
      <vt:lpstr>PowerPoint Presentation</vt:lpstr>
      <vt:lpstr>FitHiChip 5k/10k resolution</vt:lpstr>
      <vt:lpstr>FitHiChip 5k/10k resolution</vt:lpstr>
      <vt:lpstr>FitHiChip 5k/10k resolution</vt:lpstr>
      <vt:lpstr>FitHiChip 5k/10k resolution</vt:lpstr>
      <vt:lpstr>FitHiChip 5k/10k resolution</vt:lpstr>
      <vt:lpstr>Insulation Score</vt:lpstr>
      <vt:lpstr>Insulation Score</vt:lpstr>
      <vt:lpstr>Insulation Score</vt:lpstr>
      <vt:lpstr>Insulation Score</vt:lpstr>
      <vt:lpstr>Insulation Score</vt:lpstr>
      <vt:lpstr>11/07/2023</vt:lpstr>
      <vt:lpstr>HiChIP Data</vt:lpstr>
      <vt:lpstr>HiC-Pro</vt:lpstr>
      <vt:lpstr>QC</vt:lpstr>
      <vt:lpstr>QC</vt:lpstr>
      <vt:lpstr>QC</vt:lpstr>
      <vt:lpstr>QC</vt:lpstr>
      <vt:lpstr>Loop Calling</vt:lpstr>
      <vt:lpstr>TAD - Insulation</vt:lpstr>
      <vt:lpstr>TAD - Insulation</vt:lpstr>
      <vt:lpstr>TH779 in 10k, 25k, 50k, 100k resolutions Window size: 10x, 20x, 30x, 40x</vt:lpstr>
      <vt:lpstr>TH779 in 10k, 25k, 50k, 100k resolutions Window size: 20x</vt:lpstr>
      <vt:lpstr>All samples in 25k, 50k resolutions Window size: 20x </vt:lpstr>
      <vt:lpstr>TAD</vt:lpstr>
      <vt:lpstr>TAD</vt:lpstr>
      <vt:lpstr>PowerPoint Presentation</vt:lpstr>
      <vt:lpstr>PCA - TAD ChIP-seq counts</vt:lpstr>
      <vt:lpstr>HiChIP PCA</vt:lpstr>
      <vt:lpstr>HiC tools</vt:lpstr>
      <vt:lpstr>HiC tools</vt:lpstr>
      <vt:lpstr>#TAD boundaries with different Si</vt:lpstr>
      <vt:lpstr>Updated TAD with Si &gt; 0.1</vt:lpstr>
      <vt:lpstr>Updated TAD with Si &gt; 0.1</vt:lpstr>
      <vt:lpstr>Updated TAD with Si &gt; 0.1</vt:lpstr>
      <vt:lpstr>Domain count map</vt:lpstr>
      <vt:lpstr>Density plot</vt:lpstr>
      <vt:lpstr>Summation of count map</vt:lpstr>
      <vt:lpstr>Boundary correction</vt:lpstr>
      <vt:lpstr>Compared with WT</vt:lpstr>
      <vt:lpstr>Compared with WT</vt:lpstr>
      <vt:lpstr>Compared with WT</vt:lpstr>
      <vt:lpstr>Compared with WT: TAD changes</vt:lpstr>
      <vt:lpstr>Compared with WT: TAD changes</vt:lpstr>
      <vt:lpstr>783: D&amp;T as reference</vt:lpstr>
      <vt:lpstr>Compared with WT: TAD changes</vt:lpstr>
      <vt:lpstr>Compared with WT: TAD changes</vt:lpstr>
      <vt:lpstr>Conserved TAD across samples</vt:lpstr>
      <vt:lpstr>HiCExplorer</vt:lpstr>
      <vt:lpstr>Comparison with mESC</vt:lpstr>
      <vt:lpstr>12/15/2023</vt:lpstr>
      <vt:lpstr>TAD</vt:lpstr>
      <vt:lpstr>TAD</vt:lpstr>
      <vt:lpstr>TAD</vt:lpstr>
      <vt:lpstr>TAD</vt:lpstr>
      <vt:lpstr>TAD</vt:lpstr>
      <vt:lpstr>PowerPoint Presentation</vt:lpstr>
      <vt:lpstr>TAD</vt:lpstr>
      <vt:lpstr>TAD</vt:lpstr>
      <vt:lpstr>TAD</vt:lpstr>
      <vt:lpstr>TAD</vt:lpstr>
      <vt:lpstr>TAD</vt:lpstr>
      <vt:lpstr>1/5/2024</vt:lpstr>
      <vt:lpstr>Low-frequency TAD Interactions Filtering</vt:lpstr>
      <vt:lpstr>Ratio of Other Conditions Versus WT</vt:lpstr>
      <vt:lpstr>Low-frequency TAD Interactions Filtering</vt:lpstr>
      <vt:lpstr>Ratio of Other Conditions Versus WT</vt:lpstr>
      <vt:lpstr>1/22/2024</vt:lpstr>
      <vt:lpstr>TAD</vt:lpstr>
      <vt:lpstr>Low-frequency TAD Interactions Filtering</vt:lpstr>
      <vt:lpstr>Ratio of Other Conditions Versus WT (782, 783 merged)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HiChIP</dc:title>
  <dc:creator>Zhang, Yu</dc:creator>
  <cp:lastModifiedBy>Zhang, Yu</cp:lastModifiedBy>
  <cp:revision>93</cp:revision>
  <dcterms:created xsi:type="dcterms:W3CDTF">2023-10-18T16:47:33Z</dcterms:created>
  <dcterms:modified xsi:type="dcterms:W3CDTF">2024-01-22T22:04:04Z</dcterms:modified>
</cp:coreProperties>
</file>