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44"/>
  </p:notesMasterIdLst>
  <p:handoutMasterIdLst>
    <p:handoutMasterId r:id="rId45"/>
  </p:handoutMasterIdLst>
  <p:sldIdLst>
    <p:sldId id="256" r:id="rId5"/>
    <p:sldId id="349" r:id="rId6"/>
    <p:sldId id="350" r:id="rId7"/>
    <p:sldId id="351" r:id="rId8"/>
    <p:sldId id="352" r:id="rId9"/>
    <p:sldId id="353" r:id="rId10"/>
    <p:sldId id="354" r:id="rId11"/>
    <p:sldId id="355" r:id="rId12"/>
    <p:sldId id="367" r:id="rId13"/>
    <p:sldId id="356" r:id="rId14"/>
    <p:sldId id="368" r:id="rId15"/>
    <p:sldId id="383" r:id="rId16"/>
    <p:sldId id="361" r:id="rId17"/>
    <p:sldId id="365" r:id="rId18"/>
    <p:sldId id="366" r:id="rId19"/>
    <p:sldId id="357" r:id="rId20"/>
    <p:sldId id="358" r:id="rId21"/>
    <p:sldId id="362" r:id="rId22"/>
    <p:sldId id="384" r:id="rId23"/>
    <p:sldId id="363" r:id="rId24"/>
    <p:sldId id="364" r:id="rId25"/>
    <p:sldId id="369" r:id="rId26"/>
    <p:sldId id="370" r:id="rId27"/>
    <p:sldId id="371" r:id="rId28"/>
    <p:sldId id="381" r:id="rId29"/>
    <p:sldId id="373" r:id="rId30"/>
    <p:sldId id="372" r:id="rId31"/>
    <p:sldId id="359" r:id="rId32"/>
    <p:sldId id="375" r:id="rId33"/>
    <p:sldId id="374" r:id="rId34"/>
    <p:sldId id="376" r:id="rId35"/>
    <p:sldId id="360" r:id="rId36"/>
    <p:sldId id="377" r:id="rId37"/>
    <p:sldId id="378" r:id="rId38"/>
    <p:sldId id="382" r:id="rId39"/>
    <p:sldId id="379" r:id="rId40"/>
    <p:sldId id="380" r:id="rId41"/>
    <p:sldId id="323" r:id="rId42"/>
    <p:sldId id="34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46DFBF"/>
    <a:srgbClr val="7EFA00"/>
    <a:srgbClr val="00FA00"/>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74"/>
    <p:restoredTop sz="90885" autoAdjust="0"/>
  </p:normalViewPr>
  <p:slideViewPr>
    <p:cSldViewPr snapToGrid="0">
      <p:cViewPr varScale="1">
        <p:scale>
          <a:sx n="122" d="100"/>
          <a:sy n="122" d="100"/>
        </p:scale>
        <p:origin x="232" y="88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6/4/24</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6/4/24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dirty="0"/>
          </a:p>
        </p:txBody>
      </p:sp>
    </p:spTree>
    <p:extLst>
      <p:ext uri="{BB962C8B-B14F-4D97-AF65-F5344CB8AC3E}">
        <p14:creationId xmlns:p14="http://schemas.microsoft.com/office/powerpoint/2010/main" val="2659151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37</a:t>
            </a:fld>
            <a:endParaRPr lang="en-US" dirty="0"/>
          </a:p>
        </p:txBody>
      </p:sp>
    </p:spTree>
    <p:extLst>
      <p:ext uri="{BB962C8B-B14F-4D97-AF65-F5344CB8AC3E}">
        <p14:creationId xmlns:p14="http://schemas.microsoft.com/office/powerpoint/2010/main" val="3518693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38</a:t>
            </a:fld>
            <a:endParaRPr lang="en-US" dirty="0"/>
          </a:p>
        </p:txBody>
      </p:sp>
    </p:spTree>
    <p:extLst>
      <p:ext uri="{BB962C8B-B14F-4D97-AF65-F5344CB8AC3E}">
        <p14:creationId xmlns:p14="http://schemas.microsoft.com/office/powerpoint/2010/main" val="64868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9860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0698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7</a:t>
            </a:fld>
            <a:endParaRPr lang="en-US" dirty="0"/>
          </a:p>
        </p:txBody>
      </p:sp>
    </p:spTree>
    <p:extLst>
      <p:ext uri="{BB962C8B-B14F-4D97-AF65-F5344CB8AC3E}">
        <p14:creationId xmlns:p14="http://schemas.microsoft.com/office/powerpoint/2010/main" val="3396969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10</a:t>
            </a:fld>
            <a:endParaRPr lang="en-US" dirty="0"/>
          </a:p>
        </p:txBody>
      </p:sp>
    </p:spTree>
    <p:extLst>
      <p:ext uri="{BB962C8B-B14F-4D97-AF65-F5344CB8AC3E}">
        <p14:creationId xmlns:p14="http://schemas.microsoft.com/office/powerpoint/2010/main" val="1659522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12</a:t>
            </a:fld>
            <a:endParaRPr lang="en-US" dirty="0"/>
          </a:p>
        </p:txBody>
      </p:sp>
    </p:spTree>
    <p:extLst>
      <p:ext uri="{BB962C8B-B14F-4D97-AF65-F5344CB8AC3E}">
        <p14:creationId xmlns:p14="http://schemas.microsoft.com/office/powerpoint/2010/main" val="3891525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22289C57-55D7-40A4-A101-E74FAC7A092B}" type="slidenum">
              <a:rPr lang="en-US" smtClean="0"/>
              <a:t>16</a:t>
            </a:fld>
            <a:endParaRPr lang="en-US" dirty="0"/>
          </a:p>
        </p:txBody>
      </p:sp>
    </p:spTree>
    <p:extLst>
      <p:ext uri="{BB962C8B-B14F-4D97-AF65-F5344CB8AC3E}">
        <p14:creationId xmlns:p14="http://schemas.microsoft.com/office/powerpoint/2010/main" val="2064379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5383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30</a:t>
            </a:fld>
            <a:endParaRPr lang="en-US" dirty="0"/>
          </a:p>
        </p:txBody>
      </p:sp>
    </p:spTree>
    <p:extLst>
      <p:ext uri="{BB962C8B-B14F-4D97-AF65-F5344CB8AC3E}">
        <p14:creationId xmlns:p14="http://schemas.microsoft.com/office/powerpoint/2010/main" val="3108920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6831155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dirty="0"/>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525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89671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918984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822220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73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Brea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269951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endParaRPr lang="en-US" dirty="0"/>
          </a:p>
        </p:txBody>
      </p:sp>
    </p:spTree>
    <p:extLst>
      <p:ext uri="{BB962C8B-B14F-4D97-AF65-F5344CB8AC3E}">
        <p14:creationId xmlns:p14="http://schemas.microsoft.com/office/powerpoint/2010/main" val="14852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dirty="0"/>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6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Slide 4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12278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8 Peop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571206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6" r:id="rId5"/>
    <p:sldLayoutId id="2147483667" r:id="rId6"/>
    <p:sldLayoutId id="2147483654" r:id="rId7"/>
    <p:sldLayoutId id="2147483663" r:id="rId8"/>
    <p:sldLayoutId id="2147483662" r:id="rId9"/>
    <p:sldLayoutId id="2147483668" r:id="rId10"/>
    <p:sldLayoutId id="2147483652" r:id="rId11"/>
    <p:sldLayoutId id="2147483653" r:id="rId12"/>
    <p:sldLayoutId id="2147483660" r:id="rId13"/>
    <p:sldLayoutId id="2147483664" r:id="rId14"/>
    <p:sldLayoutId id="2147483665" r:id="rId15"/>
    <p:sldLayoutId id="2147483669" r:id="rId16"/>
    <p:sldLayoutId id="2147483670" r:id="rId17"/>
  </p:sldLayoutIdLst>
  <p:hf hd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s://www.encodeproject.org/files/ENCFF655OFT/@@download/ENCFF655OFT.fastq.gz" TargetMode="External"/><Relationship Id="rId2" Type="http://schemas.openxmlformats.org/officeDocument/2006/relationships/image" Target="../media/image47.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7.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7.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7.xml"/><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7.xml"/><Relationship Id="rId5" Type="http://schemas.openxmlformats.org/officeDocument/2006/relationships/image" Target="../media/image87.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7.xm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97.sv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261695" y="3220601"/>
            <a:ext cx="10395158" cy="2817235"/>
          </a:xfrm>
        </p:spPr>
        <p:txBody>
          <a:bodyPr/>
          <a:lstStyle/>
          <a:p>
            <a:br>
              <a:rPr lang="en-US" dirty="0">
                <a:solidFill>
                  <a:schemeClr val="tx2"/>
                </a:solidFill>
              </a:rPr>
            </a:br>
            <a:r>
              <a:rPr lang="en-US" dirty="0">
                <a:solidFill>
                  <a:schemeClr val="tx2"/>
                </a:solidFill>
              </a:rPr>
              <a:t>Bioinformatics how-to series:</a:t>
            </a:r>
            <a:br>
              <a:rPr lang="en-US" dirty="0">
                <a:solidFill>
                  <a:schemeClr val="tx2"/>
                </a:solidFill>
              </a:rPr>
            </a:br>
            <a:br>
              <a:rPr lang="en-US" dirty="0">
                <a:solidFill>
                  <a:schemeClr val="tx2"/>
                </a:solidFill>
              </a:rPr>
            </a:br>
            <a:r>
              <a:rPr lang="en-US" dirty="0">
                <a:solidFill>
                  <a:schemeClr val="tx2"/>
                </a:solidFill>
              </a:rPr>
              <a:t>Introduction to ATAC-seq data analysis</a:t>
            </a:r>
          </a:p>
        </p:txBody>
      </p:sp>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a:xfrm>
            <a:off x="8113115" y="1968962"/>
            <a:ext cx="4189011" cy="1869653"/>
          </a:xfrm>
        </p:spPr>
        <p:txBody>
          <a:bodyPr>
            <a:normAutofit/>
          </a:bodyPr>
          <a:lstStyle/>
          <a:p>
            <a:r>
              <a:rPr lang="en-US" sz="1800" dirty="0">
                <a:solidFill>
                  <a:schemeClr val="tx2">
                    <a:lumMod val="75000"/>
                  </a:schemeClr>
                </a:solidFill>
              </a:rPr>
              <a:t>Bo Zhang</a:t>
            </a:r>
          </a:p>
          <a:p>
            <a:r>
              <a:rPr lang="en-US" sz="1800" dirty="0">
                <a:solidFill>
                  <a:schemeClr val="tx2">
                    <a:lumMod val="75000"/>
                  </a:schemeClr>
                </a:solidFill>
              </a:rPr>
              <a:t>Bioinformatics Research Core</a:t>
            </a:r>
          </a:p>
          <a:p>
            <a:r>
              <a:rPr lang="en-US" sz="1800" dirty="0">
                <a:solidFill>
                  <a:schemeClr val="tx2">
                    <a:lumMod val="75000"/>
                  </a:schemeClr>
                </a:solidFill>
              </a:rPr>
              <a:t>Center of Regenerative Medicine</a:t>
            </a:r>
          </a:p>
          <a:p>
            <a:r>
              <a:rPr lang="en-US" sz="1800" dirty="0">
                <a:solidFill>
                  <a:schemeClr val="tx2">
                    <a:lumMod val="75000"/>
                  </a:schemeClr>
                </a:solidFill>
              </a:rPr>
              <a:t>Department of Developmental Biology</a:t>
            </a:r>
          </a:p>
          <a:p>
            <a:r>
              <a:rPr lang="en-US" sz="1800" dirty="0">
                <a:solidFill>
                  <a:schemeClr val="tx2">
                    <a:lumMod val="75000"/>
                  </a:schemeClr>
                </a:solidFill>
              </a:rPr>
              <a:t>Jun/5/202</a:t>
            </a:r>
            <a:r>
              <a:rPr lang="en-US" altLang="zh-CN" sz="1800" dirty="0">
                <a:solidFill>
                  <a:schemeClr val="tx2">
                    <a:lumMod val="75000"/>
                  </a:schemeClr>
                </a:solidFill>
              </a:rPr>
              <a:t>4</a:t>
            </a:r>
            <a:endParaRPr lang="en-US" sz="1800" dirty="0">
              <a:solidFill>
                <a:schemeClr val="tx2">
                  <a:lumMod val="75000"/>
                </a:schemeClr>
              </a:solidFill>
            </a:endParaRPr>
          </a:p>
        </p:txBody>
      </p:sp>
      <p:pic>
        <p:nvPicPr>
          <p:cNvPr id="4" name="Picture 3">
            <a:extLst>
              <a:ext uri="{FF2B5EF4-FFF2-40B4-BE49-F238E27FC236}">
                <a16:creationId xmlns:a16="http://schemas.microsoft.com/office/drawing/2014/main" id="{B476A2EF-EE7F-910F-3576-E45A1E8177F5}"/>
              </a:ext>
            </a:extLst>
          </p:cNvPr>
          <p:cNvPicPr>
            <a:picLocks noChangeAspect="1"/>
          </p:cNvPicPr>
          <p:nvPr/>
        </p:nvPicPr>
        <p:blipFill>
          <a:blip r:embed="rId3"/>
          <a:stretch>
            <a:fillRect/>
          </a:stretch>
        </p:blipFill>
        <p:spPr>
          <a:xfrm>
            <a:off x="8958192" y="0"/>
            <a:ext cx="1477894" cy="820428"/>
          </a:xfrm>
          <a:prstGeom prst="rect">
            <a:avLst/>
          </a:prstGeom>
        </p:spPr>
      </p:pic>
      <p:pic>
        <p:nvPicPr>
          <p:cNvPr id="5" name="Picture 4">
            <a:extLst>
              <a:ext uri="{FF2B5EF4-FFF2-40B4-BE49-F238E27FC236}">
                <a16:creationId xmlns:a16="http://schemas.microsoft.com/office/drawing/2014/main" id="{2E6D403A-BE1C-C689-811C-2FF03977DF38}"/>
              </a:ext>
            </a:extLst>
          </p:cNvPr>
          <p:cNvPicPr>
            <a:picLocks noChangeAspect="1"/>
          </p:cNvPicPr>
          <p:nvPr/>
        </p:nvPicPr>
        <p:blipFill>
          <a:blip r:embed="rId4"/>
          <a:stretch>
            <a:fillRect/>
          </a:stretch>
        </p:blipFill>
        <p:spPr>
          <a:xfrm>
            <a:off x="10583272" y="72923"/>
            <a:ext cx="1588850" cy="728443"/>
          </a:xfrm>
          <a:prstGeom prst="rect">
            <a:avLst/>
          </a:prstGeom>
        </p:spPr>
      </p:pic>
      <p:pic>
        <p:nvPicPr>
          <p:cNvPr id="6" name="Picture 5">
            <a:extLst>
              <a:ext uri="{FF2B5EF4-FFF2-40B4-BE49-F238E27FC236}">
                <a16:creationId xmlns:a16="http://schemas.microsoft.com/office/drawing/2014/main" id="{020C3412-3B12-8B90-CE53-B7FD036C009F}"/>
              </a:ext>
            </a:extLst>
          </p:cNvPr>
          <p:cNvPicPr>
            <a:picLocks noChangeAspect="1"/>
          </p:cNvPicPr>
          <p:nvPr/>
        </p:nvPicPr>
        <p:blipFill>
          <a:blip r:embed="rId5"/>
          <a:stretch>
            <a:fillRect/>
          </a:stretch>
        </p:blipFill>
        <p:spPr>
          <a:xfrm>
            <a:off x="11411774" y="6129556"/>
            <a:ext cx="760347" cy="728444"/>
          </a:xfrm>
          <a:prstGeom prst="rect">
            <a:avLst/>
          </a:prstGeom>
        </p:spPr>
      </p:pic>
    </p:spTree>
    <p:extLst>
      <p:ext uri="{BB962C8B-B14F-4D97-AF65-F5344CB8AC3E}">
        <p14:creationId xmlns:p14="http://schemas.microsoft.com/office/powerpoint/2010/main" val="258605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4" name="Data analysis: ATAC-seq">
            <a:extLst>
              <a:ext uri="{FF2B5EF4-FFF2-40B4-BE49-F238E27FC236}">
                <a16:creationId xmlns:a16="http://schemas.microsoft.com/office/drawing/2014/main" id="{ACC1AFB8-AC04-DA53-5093-962C73091BBE}"/>
              </a:ext>
            </a:extLst>
          </p:cNvPr>
          <p:cNvSpPr txBox="1"/>
          <p:nvPr/>
        </p:nvSpPr>
        <p:spPr>
          <a:xfrm>
            <a:off x="693721" y="336395"/>
            <a:ext cx="5966826"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Processing ATAC-seq in an easy way:</a:t>
            </a:r>
            <a:endParaRPr sz="2812" b="1" dirty="0">
              <a:solidFill>
                <a:schemeClr val="tx2"/>
              </a:solidFill>
              <a:latin typeface="+mj-lt"/>
            </a:endParaRPr>
          </a:p>
        </p:txBody>
      </p:sp>
      <p:pic>
        <p:nvPicPr>
          <p:cNvPr id="5" name="Picture 4">
            <a:extLst>
              <a:ext uri="{FF2B5EF4-FFF2-40B4-BE49-F238E27FC236}">
                <a16:creationId xmlns:a16="http://schemas.microsoft.com/office/drawing/2014/main" id="{A7945D05-CB6A-0DAA-E446-93275FD26E58}"/>
              </a:ext>
            </a:extLst>
          </p:cNvPr>
          <p:cNvPicPr>
            <a:picLocks noChangeAspect="1"/>
          </p:cNvPicPr>
          <p:nvPr/>
        </p:nvPicPr>
        <p:blipFill>
          <a:blip r:embed="rId3"/>
          <a:stretch>
            <a:fillRect/>
          </a:stretch>
        </p:blipFill>
        <p:spPr>
          <a:xfrm>
            <a:off x="6886222" y="136525"/>
            <a:ext cx="5057423" cy="1861412"/>
          </a:xfrm>
          <a:prstGeom prst="rect">
            <a:avLst/>
          </a:prstGeom>
        </p:spPr>
      </p:pic>
      <p:pic>
        <p:nvPicPr>
          <p:cNvPr id="1026" name="Picture 2" descr="Schematic representation of AIAP The schema reports the four analytical steps, namely, Data Processing, Quality Control, Integrative Analysis, and Data Visualization. AIAP, ATAC-seq Integrative Analysis Package; RUPr, reads under peak ratio; DAR, differentially accessible region; TFBR, transcription factor binding region.">
            <a:extLst>
              <a:ext uri="{FF2B5EF4-FFF2-40B4-BE49-F238E27FC236}">
                <a16:creationId xmlns:a16="http://schemas.microsoft.com/office/drawing/2014/main" id="{8E54419D-FF00-064C-C846-816696E2C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3" y="2123678"/>
            <a:ext cx="10227733" cy="47343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9604E0-BF04-0B46-B971-EF27327C41B2}"/>
              </a:ext>
            </a:extLst>
          </p:cNvPr>
          <p:cNvSpPr txBox="1"/>
          <p:nvPr/>
        </p:nvSpPr>
        <p:spPr>
          <a:xfrm>
            <a:off x="7281331" y="6519446"/>
            <a:ext cx="5057424" cy="338554"/>
          </a:xfrm>
          <a:prstGeom prst="rect">
            <a:avLst/>
          </a:prstGeom>
          <a:noFill/>
        </p:spPr>
        <p:txBody>
          <a:bodyPr wrap="square">
            <a:spAutoFit/>
          </a:bodyPr>
          <a:lstStyle/>
          <a:p>
            <a:r>
              <a:rPr lang="en-US" sz="1600" dirty="0"/>
              <a:t>https://</a:t>
            </a:r>
            <a:r>
              <a:rPr lang="en-US" sz="1600" dirty="0" err="1"/>
              <a:t>github.com</a:t>
            </a:r>
            <a:r>
              <a:rPr lang="en-US" sz="1600" dirty="0"/>
              <a:t>/Zhang-lab/ATAC-</a:t>
            </a:r>
            <a:r>
              <a:rPr lang="en-US" sz="1600" dirty="0" err="1"/>
              <a:t>seq_QC_analysis</a:t>
            </a:r>
            <a:endParaRPr lang="en-US" sz="1600" dirty="0"/>
          </a:p>
        </p:txBody>
      </p:sp>
    </p:spTree>
    <p:extLst>
      <p:ext uri="{BB962C8B-B14F-4D97-AF65-F5344CB8AC3E}">
        <p14:creationId xmlns:p14="http://schemas.microsoft.com/office/powerpoint/2010/main" val="10638582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11</a:t>
            </a:fld>
            <a:endParaRPr lang="en-US"/>
          </a:p>
        </p:txBody>
      </p:sp>
      <p:pic>
        <p:nvPicPr>
          <p:cNvPr id="3" name="Picture 2">
            <a:extLst>
              <a:ext uri="{FF2B5EF4-FFF2-40B4-BE49-F238E27FC236}">
                <a16:creationId xmlns:a16="http://schemas.microsoft.com/office/drawing/2014/main" id="{EDBC785E-C4C1-219C-319A-9442132F12A1}"/>
              </a:ext>
            </a:extLst>
          </p:cNvPr>
          <p:cNvPicPr>
            <a:picLocks noChangeAspect="1"/>
          </p:cNvPicPr>
          <p:nvPr/>
        </p:nvPicPr>
        <p:blipFill>
          <a:blip r:embed="rId2"/>
          <a:stretch>
            <a:fillRect/>
          </a:stretch>
        </p:blipFill>
        <p:spPr>
          <a:xfrm>
            <a:off x="689931" y="631832"/>
            <a:ext cx="10812138" cy="2797168"/>
          </a:xfrm>
          <a:prstGeom prst="rect">
            <a:avLst/>
          </a:prstGeom>
        </p:spPr>
      </p:pic>
      <p:pic>
        <p:nvPicPr>
          <p:cNvPr id="5" name="Picture 4">
            <a:extLst>
              <a:ext uri="{FF2B5EF4-FFF2-40B4-BE49-F238E27FC236}">
                <a16:creationId xmlns:a16="http://schemas.microsoft.com/office/drawing/2014/main" id="{189F0D66-CEF6-0C7E-2EB5-5D8159ACEF57}"/>
              </a:ext>
            </a:extLst>
          </p:cNvPr>
          <p:cNvPicPr>
            <a:picLocks noChangeAspect="1"/>
          </p:cNvPicPr>
          <p:nvPr/>
        </p:nvPicPr>
        <p:blipFill>
          <a:blip r:embed="rId3"/>
          <a:stretch>
            <a:fillRect/>
          </a:stretch>
        </p:blipFill>
        <p:spPr>
          <a:xfrm>
            <a:off x="529021" y="3449946"/>
            <a:ext cx="5920189" cy="2906404"/>
          </a:xfrm>
          <a:prstGeom prst="rect">
            <a:avLst/>
          </a:prstGeom>
        </p:spPr>
      </p:pic>
      <p:pic>
        <p:nvPicPr>
          <p:cNvPr id="6" name="Picture 5">
            <a:extLst>
              <a:ext uri="{FF2B5EF4-FFF2-40B4-BE49-F238E27FC236}">
                <a16:creationId xmlns:a16="http://schemas.microsoft.com/office/drawing/2014/main" id="{6C3D6468-6B79-A1E0-9650-0BA4ECF961E0}"/>
              </a:ext>
            </a:extLst>
          </p:cNvPr>
          <p:cNvPicPr>
            <a:picLocks noChangeAspect="1"/>
          </p:cNvPicPr>
          <p:nvPr/>
        </p:nvPicPr>
        <p:blipFill>
          <a:blip r:embed="rId4"/>
          <a:stretch>
            <a:fillRect/>
          </a:stretch>
        </p:blipFill>
        <p:spPr>
          <a:xfrm>
            <a:off x="6599103" y="3431313"/>
            <a:ext cx="2115239" cy="3426687"/>
          </a:xfrm>
          <a:prstGeom prst="rect">
            <a:avLst/>
          </a:prstGeom>
        </p:spPr>
      </p:pic>
      <p:sp>
        <p:nvSpPr>
          <p:cNvPr id="7" name="Data analysis: ATAC-seq">
            <a:extLst>
              <a:ext uri="{FF2B5EF4-FFF2-40B4-BE49-F238E27FC236}">
                <a16:creationId xmlns:a16="http://schemas.microsoft.com/office/drawing/2014/main" id="{1B54AC94-D53E-9BB0-5B31-C15F496073EF}"/>
              </a:ext>
            </a:extLst>
          </p:cNvPr>
          <p:cNvSpPr txBox="1"/>
          <p:nvPr/>
        </p:nvSpPr>
        <p:spPr>
          <a:xfrm>
            <a:off x="456007" y="136525"/>
            <a:ext cx="6833474"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AIAP has better peak-calling performance</a:t>
            </a:r>
            <a:endParaRPr sz="2812" b="1" dirty="0">
              <a:solidFill>
                <a:schemeClr val="tx2"/>
              </a:solidFill>
              <a:latin typeface="+mj-lt"/>
            </a:endParaRPr>
          </a:p>
        </p:txBody>
      </p:sp>
      <p:sp>
        <p:nvSpPr>
          <p:cNvPr id="8" name="TextBox 7">
            <a:extLst>
              <a:ext uri="{FF2B5EF4-FFF2-40B4-BE49-F238E27FC236}">
                <a16:creationId xmlns:a16="http://schemas.microsoft.com/office/drawing/2014/main" id="{84976833-B05C-B167-89F5-A739AEDAF4C9}"/>
              </a:ext>
            </a:extLst>
          </p:cNvPr>
          <p:cNvSpPr txBox="1"/>
          <p:nvPr/>
        </p:nvSpPr>
        <p:spPr>
          <a:xfrm>
            <a:off x="209320" y="6488668"/>
            <a:ext cx="6327373" cy="369332"/>
          </a:xfrm>
          <a:prstGeom prst="rect">
            <a:avLst/>
          </a:prstGeom>
          <a:noFill/>
        </p:spPr>
        <p:txBody>
          <a:bodyPr wrap="none" rtlCol="0">
            <a:spAutoFit/>
          </a:bodyPr>
          <a:lstStyle/>
          <a:p>
            <a:r>
              <a:rPr lang="en-US" dirty="0">
                <a:solidFill>
                  <a:schemeClr val="tx2"/>
                </a:solidFill>
              </a:rPr>
              <a:t>Chen et al. Genomics, Proteomics &amp; Bioinformatics (accepted)</a:t>
            </a:r>
          </a:p>
        </p:txBody>
      </p:sp>
    </p:spTree>
    <p:extLst>
      <p:ext uri="{BB962C8B-B14F-4D97-AF65-F5344CB8AC3E}">
        <p14:creationId xmlns:p14="http://schemas.microsoft.com/office/powerpoint/2010/main" val="11877660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6CCF0C-5689-014D-58FD-7CECA365E95B}"/>
              </a:ext>
            </a:extLst>
          </p:cNvPr>
          <p:cNvSpPr>
            <a:spLocks noGrp="1"/>
          </p:cNvSpPr>
          <p:nvPr>
            <p:ph type="sldNum" sz="quarter" idx="2"/>
          </p:nvPr>
        </p:nvSpPr>
        <p:spPr/>
        <p:txBody>
          <a:bodyPr/>
          <a:lstStyle/>
          <a:p>
            <a:fld id="{86CB4B4D-7CA3-9044-876B-883B54F8677D}" type="slidenum">
              <a:rPr lang="en-US" smtClean="0"/>
              <a:t>12</a:t>
            </a:fld>
            <a:endParaRPr lang="en-US"/>
          </a:p>
        </p:txBody>
      </p:sp>
      <p:pic>
        <p:nvPicPr>
          <p:cNvPr id="3" name="Picture 2">
            <a:extLst>
              <a:ext uri="{FF2B5EF4-FFF2-40B4-BE49-F238E27FC236}">
                <a16:creationId xmlns:a16="http://schemas.microsoft.com/office/drawing/2014/main" id="{2015B743-1020-2360-4E1E-DFF59443B1C8}"/>
              </a:ext>
            </a:extLst>
          </p:cNvPr>
          <p:cNvPicPr>
            <a:picLocks noChangeAspect="1"/>
          </p:cNvPicPr>
          <p:nvPr/>
        </p:nvPicPr>
        <p:blipFill>
          <a:blip r:embed="rId3"/>
          <a:stretch>
            <a:fillRect/>
          </a:stretch>
        </p:blipFill>
        <p:spPr>
          <a:xfrm>
            <a:off x="1169463" y="924190"/>
            <a:ext cx="7772400" cy="1950084"/>
          </a:xfrm>
          <a:prstGeom prst="rect">
            <a:avLst/>
          </a:prstGeom>
        </p:spPr>
      </p:pic>
      <p:sp>
        <p:nvSpPr>
          <p:cNvPr id="4" name="TextBox 3">
            <a:extLst>
              <a:ext uri="{FF2B5EF4-FFF2-40B4-BE49-F238E27FC236}">
                <a16:creationId xmlns:a16="http://schemas.microsoft.com/office/drawing/2014/main" id="{9E75805E-A1D4-2D7F-AA20-06D712C34E5C}"/>
              </a:ext>
            </a:extLst>
          </p:cNvPr>
          <p:cNvSpPr txBox="1"/>
          <p:nvPr/>
        </p:nvSpPr>
        <p:spPr>
          <a:xfrm>
            <a:off x="660400" y="413657"/>
            <a:ext cx="9103454" cy="369332"/>
          </a:xfrm>
          <a:prstGeom prst="rect">
            <a:avLst/>
          </a:prstGeom>
          <a:noFill/>
        </p:spPr>
        <p:txBody>
          <a:bodyPr wrap="none" rtlCol="0">
            <a:spAutoFit/>
          </a:bodyPr>
          <a:lstStyle/>
          <a:p>
            <a:r>
              <a:rPr lang="en-US" dirty="0"/>
              <a:t>False positive peaks called by MACS2-BAM could be associated with genome </a:t>
            </a:r>
            <a:r>
              <a:rPr lang="en-US" dirty="0" err="1"/>
              <a:t>alignability</a:t>
            </a:r>
            <a:r>
              <a:rPr lang="en-US" dirty="0"/>
              <a:t>.</a:t>
            </a:r>
          </a:p>
        </p:txBody>
      </p:sp>
      <p:pic>
        <p:nvPicPr>
          <p:cNvPr id="5" name="Picture 4">
            <a:extLst>
              <a:ext uri="{FF2B5EF4-FFF2-40B4-BE49-F238E27FC236}">
                <a16:creationId xmlns:a16="http://schemas.microsoft.com/office/drawing/2014/main" id="{535C18F1-2E1B-40E5-0FED-DF21D0EDC401}"/>
              </a:ext>
            </a:extLst>
          </p:cNvPr>
          <p:cNvPicPr>
            <a:picLocks noChangeAspect="1"/>
          </p:cNvPicPr>
          <p:nvPr/>
        </p:nvPicPr>
        <p:blipFill>
          <a:blip r:embed="rId4"/>
          <a:stretch>
            <a:fillRect/>
          </a:stretch>
        </p:blipFill>
        <p:spPr>
          <a:xfrm>
            <a:off x="214599" y="3644787"/>
            <a:ext cx="3106940" cy="1493169"/>
          </a:xfrm>
          <a:prstGeom prst="rect">
            <a:avLst/>
          </a:prstGeom>
        </p:spPr>
      </p:pic>
      <p:pic>
        <p:nvPicPr>
          <p:cNvPr id="6" name="Picture 5">
            <a:extLst>
              <a:ext uri="{FF2B5EF4-FFF2-40B4-BE49-F238E27FC236}">
                <a16:creationId xmlns:a16="http://schemas.microsoft.com/office/drawing/2014/main" id="{9F55C62C-C2B7-1EED-C24A-3C01298B0F02}"/>
              </a:ext>
            </a:extLst>
          </p:cNvPr>
          <p:cNvPicPr>
            <a:picLocks noChangeAspect="1"/>
          </p:cNvPicPr>
          <p:nvPr/>
        </p:nvPicPr>
        <p:blipFill>
          <a:blip r:embed="rId5"/>
          <a:stretch>
            <a:fillRect/>
          </a:stretch>
        </p:blipFill>
        <p:spPr>
          <a:xfrm>
            <a:off x="3664476" y="3717054"/>
            <a:ext cx="2076451" cy="1737970"/>
          </a:xfrm>
          <a:prstGeom prst="rect">
            <a:avLst/>
          </a:prstGeom>
        </p:spPr>
      </p:pic>
      <p:pic>
        <p:nvPicPr>
          <p:cNvPr id="7" name="Picture 6">
            <a:extLst>
              <a:ext uri="{FF2B5EF4-FFF2-40B4-BE49-F238E27FC236}">
                <a16:creationId xmlns:a16="http://schemas.microsoft.com/office/drawing/2014/main" id="{9D374601-3C78-9B2F-3E50-2935A9F7B387}"/>
              </a:ext>
            </a:extLst>
          </p:cNvPr>
          <p:cNvPicPr>
            <a:picLocks noChangeAspect="1"/>
          </p:cNvPicPr>
          <p:nvPr/>
        </p:nvPicPr>
        <p:blipFill>
          <a:blip r:embed="rId6"/>
          <a:stretch>
            <a:fillRect/>
          </a:stretch>
        </p:blipFill>
        <p:spPr>
          <a:xfrm>
            <a:off x="5740927" y="3608958"/>
            <a:ext cx="1896538" cy="1797070"/>
          </a:xfrm>
          <a:prstGeom prst="rect">
            <a:avLst/>
          </a:prstGeom>
        </p:spPr>
      </p:pic>
      <p:pic>
        <p:nvPicPr>
          <p:cNvPr id="8" name="Picture 7">
            <a:extLst>
              <a:ext uri="{FF2B5EF4-FFF2-40B4-BE49-F238E27FC236}">
                <a16:creationId xmlns:a16="http://schemas.microsoft.com/office/drawing/2014/main" id="{BE6F5585-4812-69BD-813B-ADA9951EAE32}"/>
              </a:ext>
            </a:extLst>
          </p:cNvPr>
          <p:cNvPicPr>
            <a:picLocks noChangeAspect="1"/>
          </p:cNvPicPr>
          <p:nvPr/>
        </p:nvPicPr>
        <p:blipFill>
          <a:blip r:embed="rId7"/>
          <a:stretch>
            <a:fillRect/>
          </a:stretch>
        </p:blipFill>
        <p:spPr>
          <a:xfrm>
            <a:off x="8873881" y="3258831"/>
            <a:ext cx="2047104" cy="2196193"/>
          </a:xfrm>
          <a:prstGeom prst="rect">
            <a:avLst/>
          </a:prstGeom>
        </p:spPr>
      </p:pic>
      <p:sp>
        <p:nvSpPr>
          <p:cNvPr id="9" name="TextBox 8">
            <a:extLst>
              <a:ext uri="{FF2B5EF4-FFF2-40B4-BE49-F238E27FC236}">
                <a16:creationId xmlns:a16="http://schemas.microsoft.com/office/drawing/2014/main" id="{2BB13A2C-A0C5-3941-DABC-FF551AF8B0F3}"/>
              </a:ext>
            </a:extLst>
          </p:cNvPr>
          <p:cNvSpPr txBox="1"/>
          <p:nvPr/>
        </p:nvSpPr>
        <p:spPr>
          <a:xfrm>
            <a:off x="3321539" y="5518934"/>
            <a:ext cx="4975677" cy="923330"/>
          </a:xfrm>
          <a:prstGeom prst="rect">
            <a:avLst/>
          </a:prstGeom>
          <a:noFill/>
        </p:spPr>
        <p:txBody>
          <a:bodyPr wrap="square" rtlCol="0">
            <a:spAutoFit/>
          </a:bodyPr>
          <a:lstStyle/>
          <a:p>
            <a:r>
              <a:rPr lang="en-US" dirty="0"/>
              <a:t>In different datasets, AIAP improved 20%~55% sensitivity to identify novel OCRs, which enriched distinct histone modification markers.</a:t>
            </a:r>
          </a:p>
        </p:txBody>
      </p:sp>
      <p:sp>
        <p:nvSpPr>
          <p:cNvPr id="10" name="TextBox 9">
            <a:extLst>
              <a:ext uri="{FF2B5EF4-FFF2-40B4-BE49-F238E27FC236}">
                <a16:creationId xmlns:a16="http://schemas.microsoft.com/office/drawing/2014/main" id="{6AFCEE6A-0DFE-16FF-9D48-9EEC5B9FE0F9}"/>
              </a:ext>
            </a:extLst>
          </p:cNvPr>
          <p:cNvSpPr txBox="1"/>
          <p:nvPr/>
        </p:nvSpPr>
        <p:spPr>
          <a:xfrm>
            <a:off x="8610600" y="5518934"/>
            <a:ext cx="3117275" cy="923330"/>
          </a:xfrm>
          <a:prstGeom prst="rect">
            <a:avLst/>
          </a:prstGeom>
          <a:noFill/>
        </p:spPr>
        <p:txBody>
          <a:bodyPr wrap="square" rtlCol="0">
            <a:spAutoFit/>
          </a:bodyPr>
          <a:lstStyle/>
          <a:p>
            <a:r>
              <a:rPr lang="en-US" dirty="0"/>
              <a:t>AIAP also improved the sensitivity of down-stream DAR identifications.</a:t>
            </a:r>
          </a:p>
        </p:txBody>
      </p:sp>
    </p:spTree>
    <p:extLst>
      <p:ext uri="{BB962C8B-B14F-4D97-AF65-F5344CB8AC3E}">
        <p14:creationId xmlns:p14="http://schemas.microsoft.com/office/powerpoint/2010/main" val="30043189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D577D2-9A09-CDE8-4129-A4228A7AD7B2}"/>
              </a:ext>
            </a:extLst>
          </p:cNvPr>
          <p:cNvSpPr>
            <a:spLocks noGrp="1"/>
          </p:cNvSpPr>
          <p:nvPr>
            <p:ph type="sldNum" sz="quarter" idx="2"/>
          </p:nvPr>
        </p:nvSpPr>
        <p:spPr/>
        <p:txBody>
          <a:bodyPr/>
          <a:lstStyle/>
          <a:p>
            <a:fld id="{86CB4B4D-7CA3-9044-876B-883B54F8677D}" type="slidenum">
              <a:rPr lang="en-US" smtClean="0"/>
              <a:t>13</a:t>
            </a:fld>
            <a:endParaRPr lang="en-US"/>
          </a:p>
        </p:txBody>
      </p:sp>
      <p:sp>
        <p:nvSpPr>
          <p:cNvPr id="3" name="Data analysis: ATAC-seq">
            <a:extLst>
              <a:ext uri="{FF2B5EF4-FFF2-40B4-BE49-F238E27FC236}">
                <a16:creationId xmlns:a16="http://schemas.microsoft.com/office/drawing/2014/main" id="{2B219FF5-66DF-C9F2-20E5-12974C0B7437}"/>
              </a:ext>
            </a:extLst>
          </p:cNvPr>
          <p:cNvSpPr txBox="1"/>
          <p:nvPr/>
        </p:nvSpPr>
        <p:spPr>
          <a:xfrm>
            <a:off x="444990" y="1253279"/>
            <a:ext cx="7648762"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First, better to have one account on </a:t>
            </a:r>
            <a:r>
              <a:rPr lang="en-US" sz="2812" b="1" dirty="0" err="1">
                <a:solidFill>
                  <a:schemeClr val="tx2"/>
                </a:solidFill>
                <a:latin typeface="+mj-lt"/>
              </a:rPr>
              <a:t>linux</a:t>
            </a:r>
            <a:r>
              <a:rPr lang="en-US" sz="2812" b="1" dirty="0">
                <a:solidFill>
                  <a:schemeClr val="tx2"/>
                </a:solidFill>
                <a:latin typeface="+mj-lt"/>
              </a:rPr>
              <a:t> server!</a:t>
            </a:r>
            <a:endParaRPr sz="2812" b="1" dirty="0">
              <a:solidFill>
                <a:schemeClr val="tx2"/>
              </a:solidFill>
              <a:latin typeface="+mj-lt"/>
            </a:endParaRPr>
          </a:p>
        </p:txBody>
      </p:sp>
      <p:pic>
        <p:nvPicPr>
          <p:cNvPr id="4" name="Picture 3">
            <a:extLst>
              <a:ext uri="{FF2B5EF4-FFF2-40B4-BE49-F238E27FC236}">
                <a16:creationId xmlns:a16="http://schemas.microsoft.com/office/drawing/2014/main" id="{5E6F53A7-4819-26DE-3197-F9086E7BEBCA}"/>
              </a:ext>
            </a:extLst>
          </p:cNvPr>
          <p:cNvPicPr>
            <a:picLocks noChangeAspect="1"/>
          </p:cNvPicPr>
          <p:nvPr/>
        </p:nvPicPr>
        <p:blipFill>
          <a:blip r:embed="rId2"/>
          <a:stretch>
            <a:fillRect/>
          </a:stretch>
        </p:blipFill>
        <p:spPr>
          <a:xfrm>
            <a:off x="226764" y="2043019"/>
            <a:ext cx="6080494" cy="4678456"/>
          </a:xfrm>
          <a:prstGeom prst="rect">
            <a:avLst/>
          </a:prstGeom>
        </p:spPr>
      </p:pic>
      <p:sp>
        <p:nvSpPr>
          <p:cNvPr id="5" name="TextBox 4">
            <a:extLst>
              <a:ext uri="{FF2B5EF4-FFF2-40B4-BE49-F238E27FC236}">
                <a16:creationId xmlns:a16="http://schemas.microsoft.com/office/drawing/2014/main" id="{EE655297-A28C-003E-B385-789B95F01030}"/>
              </a:ext>
            </a:extLst>
          </p:cNvPr>
          <p:cNvSpPr txBox="1"/>
          <p:nvPr/>
        </p:nvSpPr>
        <p:spPr>
          <a:xfrm>
            <a:off x="7571831" y="2091985"/>
            <a:ext cx="3644459" cy="646331"/>
          </a:xfrm>
          <a:prstGeom prst="rect">
            <a:avLst/>
          </a:prstGeom>
          <a:noFill/>
        </p:spPr>
        <p:txBody>
          <a:bodyPr wrap="square" rtlCol="0">
            <a:spAutoFit/>
          </a:bodyPr>
          <a:lstStyle/>
          <a:p>
            <a:r>
              <a:rPr lang="en-US" dirty="0"/>
              <a:t>BRC clusters:</a:t>
            </a:r>
          </a:p>
          <a:p>
            <a:r>
              <a:rPr lang="en-US" dirty="0"/>
              <a:t>Regmedhpc1/2/3, Regmedsrv1/2/3</a:t>
            </a:r>
          </a:p>
        </p:txBody>
      </p:sp>
      <p:pic>
        <p:nvPicPr>
          <p:cNvPr id="6" name="Picture 5">
            <a:extLst>
              <a:ext uri="{FF2B5EF4-FFF2-40B4-BE49-F238E27FC236}">
                <a16:creationId xmlns:a16="http://schemas.microsoft.com/office/drawing/2014/main" id="{8B3652B3-3CD6-A9CA-ACE5-474A2B8B2E72}"/>
              </a:ext>
            </a:extLst>
          </p:cNvPr>
          <p:cNvPicPr>
            <a:picLocks noChangeAspect="1"/>
          </p:cNvPicPr>
          <p:nvPr/>
        </p:nvPicPr>
        <p:blipFill>
          <a:blip r:embed="rId3"/>
          <a:stretch>
            <a:fillRect/>
          </a:stretch>
        </p:blipFill>
        <p:spPr>
          <a:xfrm>
            <a:off x="7571831" y="4985440"/>
            <a:ext cx="913574" cy="1712950"/>
          </a:xfrm>
          <a:prstGeom prst="rect">
            <a:avLst/>
          </a:prstGeom>
        </p:spPr>
      </p:pic>
      <p:sp>
        <p:nvSpPr>
          <p:cNvPr id="7" name="TextBox 6">
            <a:extLst>
              <a:ext uri="{FF2B5EF4-FFF2-40B4-BE49-F238E27FC236}">
                <a16:creationId xmlns:a16="http://schemas.microsoft.com/office/drawing/2014/main" id="{E53CB56F-B30B-B39B-5600-C8959A2C5B20}"/>
              </a:ext>
            </a:extLst>
          </p:cNvPr>
          <p:cNvSpPr txBox="1"/>
          <p:nvPr/>
        </p:nvSpPr>
        <p:spPr>
          <a:xfrm>
            <a:off x="8493722" y="5150693"/>
            <a:ext cx="2860078" cy="369332"/>
          </a:xfrm>
          <a:prstGeom prst="rect">
            <a:avLst/>
          </a:prstGeom>
          <a:noFill/>
        </p:spPr>
        <p:txBody>
          <a:bodyPr wrap="none" rtlCol="0">
            <a:spAutoFit/>
          </a:bodyPr>
          <a:lstStyle/>
          <a:p>
            <a:r>
              <a:rPr lang="en-US" dirty="0"/>
              <a:t>Get one server for yourself!</a:t>
            </a:r>
          </a:p>
        </p:txBody>
      </p:sp>
      <p:sp>
        <p:nvSpPr>
          <p:cNvPr id="8" name="Data analysis: ATAC-seq">
            <a:extLst>
              <a:ext uri="{FF2B5EF4-FFF2-40B4-BE49-F238E27FC236}">
                <a16:creationId xmlns:a16="http://schemas.microsoft.com/office/drawing/2014/main" id="{9E3344D5-761E-D5BE-172C-0E5A4831BCBA}"/>
              </a:ext>
            </a:extLst>
          </p:cNvPr>
          <p:cNvSpPr txBox="1"/>
          <p:nvPr/>
        </p:nvSpPr>
        <p:spPr>
          <a:xfrm>
            <a:off x="444990" y="414574"/>
            <a:ext cx="7728399"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How to use AIAP to process the ATAC-seq data? </a:t>
            </a:r>
            <a:endParaRPr sz="2812" b="1" dirty="0">
              <a:solidFill>
                <a:schemeClr val="tx2"/>
              </a:solidFill>
              <a:latin typeface="+mj-lt"/>
            </a:endParaRPr>
          </a:p>
        </p:txBody>
      </p:sp>
    </p:spTree>
    <p:extLst>
      <p:ext uri="{BB962C8B-B14F-4D97-AF65-F5344CB8AC3E}">
        <p14:creationId xmlns:p14="http://schemas.microsoft.com/office/powerpoint/2010/main" val="29106377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14</a:t>
            </a:fld>
            <a:endParaRPr lang="en-US"/>
          </a:p>
        </p:txBody>
      </p:sp>
      <p:sp>
        <p:nvSpPr>
          <p:cNvPr id="3" name="Data analysis: ATAC-seq">
            <a:extLst>
              <a:ext uri="{FF2B5EF4-FFF2-40B4-BE49-F238E27FC236}">
                <a16:creationId xmlns:a16="http://schemas.microsoft.com/office/drawing/2014/main" id="{1DEB1672-58D1-29B0-AF2A-BB3B14F871C9}"/>
              </a:ext>
            </a:extLst>
          </p:cNvPr>
          <p:cNvSpPr txBox="1"/>
          <p:nvPr/>
        </p:nvSpPr>
        <p:spPr>
          <a:xfrm>
            <a:off x="569595" y="1363556"/>
            <a:ext cx="4358245"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Use AIAP singularity image</a:t>
            </a:r>
            <a:endParaRPr sz="2812" b="1" dirty="0">
              <a:solidFill>
                <a:schemeClr val="tx2"/>
              </a:solidFill>
              <a:latin typeface="+mj-lt"/>
            </a:endParaRPr>
          </a:p>
        </p:txBody>
      </p:sp>
      <p:pic>
        <p:nvPicPr>
          <p:cNvPr id="4" name="Picture 3">
            <a:extLst>
              <a:ext uri="{FF2B5EF4-FFF2-40B4-BE49-F238E27FC236}">
                <a16:creationId xmlns:a16="http://schemas.microsoft.com/office/drawing/2014/main" id="{A51BB759-CD45-F84C-2C1D-3FFB2C3AF697}"/>
              </a:ext>
            </a:extLst>
          </p:cNvPr>
          <p:cNvPicPr>
            <a:picLocks noChangeAspect="1"/>
          </p:cNvPicPr>
          <p:nvPr/>
        </p:nvPicPr>
        <p:blipFill>
          <a:blip r:embed="rId2"/>
          <a:stretch>
            <a:fillRect/>
          </a:stretch>
        </p:blipFill>
        <p:spPr>
          <a:xfrm>
            <a:off x="569595" y="2043835"/>
            <a:ext cx="8195242" cy="4132911"/>
          </a:xfrm>
          <a:prstGeom prst="rect">
            <a:avLst/>
          </a:prstGeom>
        </p:spPr>
      </p:pic>
      <p:sp>
        <p:nvSpPr>
          <p:cNvPr id="6" name="TextBox 5">
            <a:extLst>
              <a:ext uri="{FF2B5EF4-FFF2-40B4-BE49-F238E27FC236}">
                <a16:creationId xmlns:a16="http://schemas.microsoft.com/office/drawing/2014/main" id="{FB9AE346-7692-23EC-56D1-ACA889C3563A}"/>
              </a:ext>
            </a:extLst>
          </p:cNvPr>
          <p:cNvSpPr txBox="1"/>
          <p:nvPr/>
        </p:nvSpPr>
        <p:spPr>
          <a:xfrm>
            <a:off x="569595" y="6352143"/>
            <a:ext cx="8897956" cy="369332"/>
          </a:xfrm>
          <a:prstGeom prst="rect">
            <a:avLst/>
          </a:prstGeom>
          <a:noFill/>
        </p:spPr>
        <p:txBody>
          <a:bodyPr wrap="square">
            <a:spAutoFit/>
          </a:bodyPr>
          <a:lstStyle/>
          <a:p>
            <a:r>
              <a:rPr lang="en-US" dirty="0"/>
              <a:t>https://</a:t>
            </a:r>
            <a:r>
              <a:rPr lang="en-US" dirty="0" err="1"/>
              <a:t>docs.sylabs.io</a:t>
            </a:r>
            <a:r>
              <a:rPr lang="en-US" dirty="0"/>
              <a:t>/guides/3.0/user-guide/</a:t>
            </a:r>
            <a:r>
              <a:rPr lang="en-US" dirty="0" err="1"/>
              <a:t>installation.html</a:t>
            </a:r>
            <a:endParaRPr lang="en-US" dirty="0"/>
          </a:p>
        </p:txBody>
      </p:sp>
      <p:sp>
        <p:nvSpPr>
          <p:cNvPr id="7" name="Data analysis: ATAC-seq">
            <a:extLst>
              <a:ext uri="{FF2B5EF4-FFF2-40B4-BE49-F238E27FC236}">
                <a16:creationId xmlns:a16="http://schemas.microsoft.com/office/drawing/2014/main" id="{B8F477E5-FD20-36C6-7619-816540FCECCE}"/>
              </a:ext>
            </a:extLst>
          </p:cNvPr>
          <p:cNvSpPr txBox="1"/>
          <p:nvPr/>
        </p:nvSpPr>
        <p:spPr>
          <a:xfrm>
            <a:off x="444990" y="414574"/>
            <a:ext cx="7728399"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How to use AIAP to process the ATAC-seq data? </a:t>
            </a:r>
            <a:endParaRPr sz="2812" b="1" dirty="0">
              <a:solidFill>
                <a:schemeClr val="tx2"/>
              </a:solidFill>
              <a:latin typeface="+mj-lt"/>
            </a:endParaRPr>
          </a:p>
        </p:txBody>
      </p:sp>
    </p:spTree>
    <p:extLst>
      <p:ext uri="{BB962C8B-B14F-4D97-AF65-F5344CB8AC3E}">
        <p14:creationId xmlns:p14="http://schemas.microsoft.com/office/powerpoint/2010/main" val="350894254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15</a:t>
            </a:fld>
            <a:endParaRPr lang="en-US"/>
          </a:p>
        </p:txBody>
      </p:sp>
      <p:pic>
        <p:nvPicPr>
          <p:cNvPr id="3" name="Picture 2">
            <a:extLst>
              <a:ext uri="{FF2B5EF4-FFF2-40B4-BE49-F238E27FC236}">
                <a16:creationId xmlns:a16="http://schemas.microsoft.com/office/drawing/2014/main" id="{BE9F4288-A1F5-F8F5-CF1B-9E066FD7506A}"/>
              </a:ext>
            </a:extLst>
          </p:cNvPr>
          <p:cNvPicPr>
            <a:picLocks noChangeAspect="1"/>
          </p:cNvPicPr>
          <p:nvPr/>
        </p:nvPicPr>
        <p:blipFill rotWithShape="1">
          <a:blip r:embed="rId2"/>
          <a:srcRect b="74776"/>
          <a:stretch/>
        </p:blipFill>
        <p:spPr>
          <a:xfrm>
            <a:off x="458118" y="891212"/>
            <a:ext cx="8760416" cy="1192421"/>
          </a:xfrm>
          <a:prstGeom prst="rect">
            <a:avLst/>
          </a:prstGeom>
        </p:spPr>
      </p:pic>
      <p:sp>
        <p:nvSpPr>
          <p:cNvPr id="5" name="Data analysis: ATAC-seq">
            <a:extLst>
              <a:ext uri="{FF2B5EF4-FFF2-40B4-BE49-F238E27FC236}">
                <a16:creationId xmlns:a16="http://schemas.microsoft.com/office/drawing/2014/main" id="{B7847198-1C29-5D36-45ED-3AAAE6A08EA7}"/>
              </a:ext>
            </a:extLst>
          </p:cNvPr>
          <p:cNvSpPr txBox="1"/>
          <p:nvPr/>
        </p:nvSpPr>
        <p:spPr>
          <a:xfrm>
            <a:off x="693721" y="336395"/>
            <a:ext cx="3048848"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Login your account</a:t>
            </a:r>
            <a:endParaRPr sz="2812" b="1" dirty="0">
              <a:solidFill>
                <a:schemeClr val="tx2"/>
              </a:solidFill>
              <a:latin typeface="+mj-lt"/>
            </a:endParaRPr>
          </a:p>
        </p:txBody>
      </p:sp>
      <p:sp>
        <p:nvSpPr>
          <p:cNvPr id="6" name="TextBox 5">
            <a:extLst>
              <a:ext uri="{FF2B5EF4-FFF2-40B4-BE49-F238E27FC236}">
                <a16:creationId xmlns:a16="http://schemas.microsoft.com/office/drawing/2014/main" id="{5CF32E96-C868-30C0-E829-281CF365DC46}"/>
              </a:ext>
            </a:extLst>
          </p:cNvPr>
          <p:cNvSpPr txBox="1"/>
          <p:nvPr/>
        </p:nvSpPr>
        <p:spPr>
          <a:xfrm>
            <a:off x="73378" y="2599978"/>
            <a:ext cx="12045244" cy="2585323"/>
          </a:xfrm>
          <a:prstGeom prst="rect">
            <a:avLst/>
          </a:prstGeom>
          <a:noFill/>
        </p:spPr>
        <p:txBody>
          <a:bodyPr wrap="square">
            <a:spAutoFit/>
          </a:bodyPr>
          <a:lstStyle/>
          <a:p>
            <a:r>
              <a:rPr lang="en-US" dirty="0"/>
              <a:t>1: Download the singularity image:</a:t>
            </a:r>
          </a:p>
          <a:p>
            <a:r>
              <a:rPr lang="en-US" dirty="0" err="1">
                <a:solidFill>
                  <a:srgbClr val="C00000"/>
                </a:solidFill>
              </a:rPr>
              <a:t>wget</a:t>
            </a:r>
            <a:r>
              <a:rPr lang="en-US" dirty="0">
                <a:solidFill>
                  <a:srgbClr val="C00000"/>
                </a:solidFill>
              </a:rPr>
              <a:t> https://regmedsrv1.wustl.edu/</a:t>
            </a:r>
            <a:r>
              <a:rPr lang="en-US" dirty="0" err="1">
                <a:solidFill>
                  <a:srgbClr val="C00000"/>
                </a:solidFill>
              </a:rPr>
              <a:t>Public_SPACE</a:t>
            </a:r>
            <a:r>
              <a:rPr lang="en-US" dirty="0">
                <a:solidFill>
                  <a:srgbClr val="C00000"/>
                </a:solidFill>
              </a:rPr>
              <a:t>/resources/pipeline/</a:t>
            </a:r>
            <a:r>
              <a:rPr lang="en-US" dirty="0" err="1">
                <a:solidFill>
                  <a:srgbClr val="C00000"/>
                </a:solidFill>
              </a:rPr>
              <a:t>atac</a:t>
            </a:r>
            <a:r>
              <a:rPr lang="en-US" dirty="0">
                <a:solidFill>
                  <a:srgbClr val="C00000"/>
                </a:solidFill>
              </a:rPr>
              <a:t>-seq/ATAC_IAP_v1.1.simg</a:t>
            </a:r>
          </a:p>
          <a:p>
            <a:r>
              <a:rPr lang="en-US" dirty="0"/>
              <a:t>2. Download the reference files of different genomes:</a:t>
            </a:r>
          </a:p>
          <a:p>
            <a:r>
              <a:rPr lang="en-US" dirty="0" err="1">
                <a:solidFill>
                  <a:srgbClr val="C00000"/>
                </a:solidFill>
              </a:rPr>
              <a:t>wget</a:t>
            </a:r>
            <a:r>
              <a:rPr lang="en-US" dirty="0">
                <a:solidFill>
                  <a:srgbClr val="C00000"/>
                </a:solidFill>
              </a:rPr>
              <a:t> </a:t>
            </a:r>
            <a:r>
              <a:rPr lang="en-US" dirty="0" err="1">
                <a:solidFill>
                  <a:srgbClr val="C00000"/>
                </a:solidFill>
              </a:rPr>
              <a:t>ttps</a:t>
            </a:r>
            <a:r>
              <a:rPr lang="en-US" dirty="0">
                <a:solidFill>
                  <a:srgbClr val="C00000"/>
                </a:solidFill>
              </a:rPr>
              <a:t>://regmedsrv1.wustl.edu/</a:t>
            </a:r>
            <a:r>
              <a:rPr lang="en-US" dirty="0" err="1">
                <a:solidFill>
                  <a:srgbClr val="C00000"/>
                </a:solidFill>
              </a:rPr>
              <a:t>Public_SPACE</a:t>
            </a:r>
            <a:r>
              <a:rPr lang="en-US" dirty="0">
                <a:solidFill>
                  <a:srgbClr val="C00000"/>
                </a:solidFill>
              </a:rPr>
              <a:t>/resources/pipeline/</a:t>
            </a:r>
            <a:r>
              <a:rPr lang="en-US" dirty="0" err="1">
                <a:solidFill>
                  <a:srgbClr val="C00000"/>
                </a:solidFill>
              </a:rPr>
              <a:t>atac</a:t>
            </a:r>
            <a:r>
              <a:rPr lang="en-US" dirty="0">
                <a:solidFill>
                  <a:srgbClr val="C00000"/>
                </a:solidFill>
              </a:rPr>
              <a:t>-seq/</a:t>
            </a:r>
            <a:r>
              <a:rPr lang="en-US" dirty="0" err="1">
                <a:solidFill>
                  <a:srgbClr val="C00000"/>
                </a:solidFill>
              </a:rPr>
              <a:t>ref_file</a:t>
            </a:r>
            <a:r>
              <a:rPr lang="en-US" dirty="0">
                <a:solidFill>
                  <a:srgbClr val="C00000"/>
                </a:solidFill>
              </a:rPr>
              <a:t>/atac_mm10_ref.tar.gz</a:t>
            </a:r>
          </a:p>
          <a:p>
            <a:r>
              <a:rPr lang="en-US" dirty="0"/>
              <a:t>3. Decompress the reference files and put to your own folder:</a:t>
            </a:r>
          </a:p>
          <a:p>
            <a:r>
              <a:rPr lang="en-US" dirty="0">
                <a:solidFill>
                  <a:srgbClr val="C00000"/>
                </a:solidFill>
              </a:rPr>
              <a:t>tar -</a:t>
            </a:r>
            <a:r>
              <a:rPr lang="en-US" dirty="0" err="1">
                <a:solidFill>
                  <a:srgbClr val="C00000"/>
                </a:solidFill>
              </a:rPr>
              <a:t>xzf</a:t>
            </a:r>
            <a:r>
              <a:rPr lang="en-US" dirty="0">
                <a:solidFill>
                  <a:srgbClr val="C00000"/>
                </a:solidFill>
              </a:rPr>
              <a:t> atac_mm10_ref.tar.gz</a:t>
            </a:r>
          </a:p>
          <a:p>
            <a:r>
              <a:rPr lang="en-US" dirty="0"/>
              <a:t>4. Download your data:</a:t>
            </a:r>
          </a:p>
          <a:p>
            <a:r>
              <a:rPr lang="en-US" dirty="0" err="1"/>
              <a:t>GloBus</a:t>
            </a:r>
            <a:r>
              <a:rPr lang="en-US" dirty="0"/>
              <a:t> or </a:t>
            </a:r>
            <a:r>
              <a:rPr lang="en-US" dirty="0" err="1"/>
              <a:t>wget</a:t>
            </a:r>
            <a:r>
              <a:rPr lang="en-US" dirty="0"/>
              <a:t>: </a:t>
            </a:r>
            <a:r>
              <a:rPr lang="en-US" dirty="0" err="1">
                <a:solidFill>
                  <a:srgbClr val="C00000"/>
                </a:solidFill>
              </a:rPr>
              <a:t>wget</a:t>
            </a:r>
            <a:r>
              <a:rPr lang="en-US" dirty="0">
                <a:solidFill>
                  <a:srgbClr val="C00000"/>
                </a:solidFill>
              </a:rPr>
              <a:t> </a:t>
            </a:r>
            <a:r>
              <a:rPr lang="en-US" dirty="0">
                <a:solidFill>
                  <a:srgbClr val="C00000"/>
                </a:solidFill>
                <a:hlinkClick r:id="rId3">
                  <a:extLst>
                    <a:ext uri="{A12FA001-AC4F-418D-AE19-62706E023703}">
                      <ahyp:hlinkClr xmlns:ahyp="http://schemas.microsoft.com/office/drawing/2018/hyperlinkcolor" val="tx"/>
                    </a:ext>
                  </a:extLst>
                </a:hlinkClick>
              </a:rPr>
              <a:t>https://www.encodeproject.org/files/ENCFF655OFT/@@download/ENCFF655OFT.fastq.gz</a:t>
            </a:r>
            <a:r>
              <a:rPr lang="en-US" dirty="0">
                <a:solidFill>
                  <a:srgbClr val="C00000"/>
                </a:solidFill>
              </a:rPr>
              <a:t> </a:t>
            </a:r>
          </a:p>
          <a:p>
            <a:r>
              <a:rPr lang="en-US" dirty="0"/>
              <a:t>(Heart P0 vs 12.5), then rename: </a:t>
            </a:r>
            <a:r>
              <a:rPr lang="en-US" dirty="0">
                <a:solidFill>
                  <a:srgbClr val="C00000"/>
                </a:solidFill>
              </a:rPr>
              <a:t>mv ENCFF655OFT.fastq.gz Mouse_Heart_P0_R1.fastq.gz</a:t>
            </a:r>
          </a:p>
        </p:txBody>
      </p:sp>
      <p:pic>
        <p:nvPicPr>
          <p:cNvPr id="7" name="Picture 6">
            <a:extLst>
              <a:ext uri="{FF2B5EF4-FFF2-40B4-BE49-F238E27FC236}">
                <a16:creationId xmlns:a16="http://schemas.microsoft.com/office/drawing/2014/main" id="{4C044681-D268-51EC-2A98-47882CF504F7}"/>
              </a:ext>
            </a:extLst>
          </p:cNvPr>
          <p:cNvPicPr>
            <a:picLocks noChangeAspect="1"/>
          </p:cNvPicPr>
          <p:nvPr/>
        </p:nvPicPr>
        <p:blipFill>
          <a:blip r:embed="rId4"/>
          <a:stretch>
            <a:fillRect/>
          </a:stretch>
        </p:blipFill>
        <p:spPr>
          <a:xfrm>
            <a:off x="8189685" y="5185301"/>
            <a:ext cx="2388365" cy="1562974"/>
          </a:xfrm>
          <a:prstGeom prst="rect">
            <a:avLst/>
          </a:prstGeom>
        </p:spPr>
      </p:pic>
      <p:sp>
        <p:nvSpPr>
          <p:cNvPr id="8" name="TextBox 7">
            <a:extLst>
              <a:ext uri="{FF2B5EF4-FFF2-40B4-BE49-F238E27FC236}">
                <a16:creationId xmlns:a16="http://schemas.microsoft.com/office/drawing/2014/main" id="{2E9C3B87-92F6-24D9-9413-0E1CA9BD1CBA}"/>
              </a:ext>
            </a:extLst>
          </p:cNvPr>
          <p:cNvSpPr txBox="1"/>
          <p:nvPr/>
        </p:nvSpPr>
        <p:spPr>
          <a:xfrm>
            <a:off x="7134576" y="2172528"/>
            <a:ext cx="5057424" cy="338554"/>
          </a:xfrm>
          <a:prstGeom prst="rect">
            <a:avLst/>
          </a:prstGeom>
          <a:noFill/>
        </p:spPr>
        <p:txBody>
          <a:bodyPr wrap="square">
            <a:spAutoFit/>
          </a:bodyPr>
          <a:lstStyle/>
          <a:p>
            <a:r>
              <a:rPr lang="en-US" sz="1600" dirty="0"/>
              <a:t>https://</a:t>
            </a:r>
            <a:r>
              <a:rPr lang="en-US" sz="1600" dirty="0" err="1"/>
              <a:t>github.com</a:t>
            </a:r>
            <a:r>
              <a:rPr lang="en-US" sz="1600" dirty="0"/>
              <a:t>/Zhang-lab/ATAC-</a:t>
            </a:r>
            <a:r>
              <a:rPr lang="en-US" sz="1600" dirty="0" err="1"/>
              <a:t>seq_QC_analysis</a:t>
            </a:r>
            <a:endParaRPr lang="en-US" sz="1600" dirty="0"/>
          </a:p>
        </p:txBody>
      </p:sp>
    </p:spTree>
    <p:extLst>
      <p:ext uri="{BB962C8B-B14F-4D97-AF65-F5344CB8AC3E}">
        <p14:creationId xmlns:p14="http://schemas.microsoft.com/office/powerpoint/2010/main" val="39881961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16</a:t>
            </a:fld>
            <a:endParaRPr lang="en-US"/>
          </a:p>
        </p:txBody>
      </p:sp>
      <p:sp>
        <p:nvSpPr>
          <p:cNvPr id="6" name="TextBox 5">
            <a:extLst>
              <a:ext uri="{FF2B5EF4-FFF2-40B4-BE49-F238E27FC236}">
                <a16:creationId xmlns:a16="http://schemas.microsoft.com/office/drawing/2014/main" id="{0082B499-CB18-B221-38F6-5FBD3465DC4C}"/>
              </a:ext>
            </a:extLst>
          </p:cNvPr>
          <p:cNvSpPr txBox="1"/>
          <p:nvPr/>
        </p:nvSpPr>
        <p:spPr>
          <a:xfrm>
            <a:off x="146756" y="176270"/>
            <a:ext cx="11353582" cy="4524315"/>
          </a:xfrm>
          <a:prstGeom prst="rect">
            <a:avLst/>
          </a:prstGeom>
          <a:noFill/>
        </p:spPr>
        <p:txBody>
          <a:bodyPr wrap="square">
            <a:spAutoFit/>
          </a:bodyPr>
          <a:lstStyle/>
          <a:p>
            <a:r>
              <a:rPr lang="en-US" dirty="0"/>
              <a:t>5. Run AIAP </a:t>
            </a:r>
          </a:p>
          <a:p>
            <a:r>
              <a:rPr lang="en-US" b="0" i="0" dirty="0">
                <a:solidFill>
                  <a:srgbClr val="C00000"/>
                </a:solidFill>
                <a:effectLst/>
                <a:highlight>
                  <a:srgbClr val="FFFFFF"/>
                </a:highlight>
                <a:latin typeface="-apple-system"/>
              </a:rPr>
              <a:t>singularity run -B ./:/process -B ./:/</a:t>
            </a:r>
            <a:r>
              <a:rPr lang="en-US" b="0" i="0" dirty="0" err="1">
                <a:solidFill>
                  <a:srgbClr val="C00000"/>
                </a:solidFill>
                <a:effectLst/>
                <a:highlight>
                  <a:srgbClr val="FFFFFF"/>
                </a:highlight>
                <a:latin typeface="-apple-system"/>
              </a:rPr>
              <a:t>atac_seq</a:t>
            </a:r>
            <a:r>
              <a:rPr lang="en-US" b="0" i="0" dirty="0">
                <a:solidFill>
                  <a:srgbClr val="C00000"/>
                </a:solidFill>
                <a:effectLst/>
                <a:highlight>
                  <a:srgbClr val="FFFFFF"/>
                </a:highlight>
                <a:latin typeface="-apple-system"/>
              </a:rPr>
              <a:t>/Resource/Genome ./ATAC_IAP_v1.1.simg -r PE -g mm10 -t 12 -o Mouse_heart_E12.5_1_R1.fastq.gz -p Mouse_heart_E12.5_1_R2.fastq.gz</a:t>
            </a:r>
          </a:p>
          <a:p>
            <a:endParaRPr lang="en-US" b="0" i="0" dirty="0">
              <a:solidFill>
                <a:srgbClr val="C00000"/>
              </a:solidFill>
              <a:effectLst/>
              <a:highlight>
                <a:srgbClr val="FFFFFF"/>
              </a:highlight>
              <a:latin typeface="-apple-system"/>
            </a:endParaRPr>
          </a:p>
          <a:p>
            <a:r>
              <a:rPr lang="en-US" b="0" i="0" dirty="0">
                <a:solidFill>
                  <a:srgbClr val="C00000"/>
                </a:solidFill>
                <a:effectLst/>
                <a:highlight>
                  <a:srgbClr val="FFFFFF"/>
                </a:highlight>
                <a:latin typeface="-apple-system"/>
              </a:rPr>
              <a:t>singularity run -B ./:/process -B ./:/</a:t>
            </a:r>
            <a:r>
              <a:rPr lang="en-US" b="0" i="0" dirty="0" err="1">
                <a:solidFill>
                  <a:srgbClr val="C00000"/>
                </a:solidFill>
                <a:effectLst/>
                <a:highlight>
                  <a:srgbClr val="FFFFFF"/>
                </a:highlight>
                <a:latin typeface="-apple-system"/>
              </a:rPr>
              <a:t>atac_seq</a:t>
            </a:r>
            <a:r>
              <a:rPr lang="en-US" b="0" i="0" dirty="0">
                <a:solidFill>
                  <a:srgbClr val="C00000"/>
                </a:solidFill>
                <a:effectLst/>
                <a:highlight>
                  <a:srgbClr val="FFFFFF"/>
                </a:highlight>
                <a:latin typeface="-apple-system"/>
              </a:rPr>
              <a:t>/Resource/Genome ./ATAC_IAP_v1.1.simg -r PE -g mm10 -t 12 -o Mouse_heart_E12.5_2_R1.fastq.gz -p Mouse_heart_E12.5_2_R2.fastq.gz</a:t>
            </a:r>
          </a:p>
          <a:p>
            <a:endParaRPr lang="en-US" dirty="0">
              <a:solidFill>
                <a:srgbClr val="C00000"/>
              </a:solidFill>
              <a:highlight>
                <a:srgbClr val="FFFFFF"/>
              </a:highlight>
              <a:latin typeface="-apple-system"/>
            </a:endParaRPr>
          </a:p>
          <a:p>
            <a:r>
              <a:rPr lang="en-US" b="0" i="0" dirty="0">
                <a:solidFill>
                  <a:srgbClr val="C00000"/>
                </a:solidFill>
                <a:effectLst/>
                <a:highlight>
                  <a:srgbClr val="FFFFFF"/>
                </a:highlight>
                <a:latin typeface="-apple-system"/>
              </a:rPr>
              <a:t>singularity run -B ./:/process -B ./:/</a:t>
            </a:r>
            <a:r>
              <a:rPr lang="en-US" b="0" i="0" dirty="0" err="1">
                <a:solidFill>
                  <a:srgbClr val="C00000"/>
                </a:solidFill>
                <a:effectLst/>
                <a:highlight>
                  <a:srgbClr val="FFFFFF"/>
                </a:highlight>
                <a:latin typeface="-apple-system"/>
              </a:rPr>
              <a:t>atac_seq</a:t>
            </a:r>
            <a:r>
              <a:rPr lang="en-US" b="0" i="0" dirty="0">
                <a:solidFill>
                  <a:srgbClr val="C00000"/>
                </a:solidFill>
                <a:effectLst/>
                <a:highlight>
                  <a:srgbClr val="FFFFFF"/>
                </a:highlight>
                <a:latin typeface="-apple-system"/>
              </a:rPr>
              <a:t>/Resource/Genome ./ATAC_IAP_v1.1.simg -r PE -g mm10 -t 12 -o Mouse_Heart_P0_1_R1.fastq.gz -p Mouse_Heart_P0_1_R2.fastq.gz</a:t>
            </a:r>
          </a:p>
          <a:p>
            <a:endParaRPr lang="en-US" b="0" i="0" dirty="0">
              <a:solidFill>
                <a:srgbClr val="C00000"/>
              </a:solidFill>
              <a:effectLst/>
              <a:highlight>
                <a:srgbClr val="FFFFFF"/>
              </a:highlight>
              <a:latin typeface="-apple-system"/>
            </a:endParaRPr>
          </a:p>
          <a:p>
            <a:r>
              <a:rPr lang="en-US" b="0" i="0" dirty="0">
                <a:solidFill>
                  <a:srgbClr val="C00000"/>
                </a:solidFill>
                <a:effectLst/>
                <a:highlight>
                  <a:srgbClr val="FFFFFF"/>
                </a:highlight>
                <a:latin typeface="-apple-system"/>
              </a:rPr>
              <a:t>singularity run -B ./:/process -B ./:/</a:t>
            </a:r>
            <a:r>
              <a:rPr lang="en-US" b="0" i="0" dirty="0" err="1">
                <a:solidFill>
                  <a:srgbClr val="C00000"/>
                </a:solidFill>
                <a:effectLst/>
                <a:highlight>
                  <a:srgbClr val="FFFFFF"/>
                </a:highlight>
                <a:latin typeface="-apple-system"/>
              </a:rPr>
              <a:t>atac_seq</a:t>
            </a:r>
            <a:r>
              <a:rPr lang="en-US" b="0" i="0" dirty="0">
                <a:solidFill>
                  <a:srgbClr val="C00000"/>
                </a:solidFill>
                <a:effectLst/>
                <a:highlight>
                  <a:srgbClr val="FFFFFF"/>
                </a:highlight>
                <a:latin typeface="-apple-system"/>
              </a:rPr>
              <a:t>/Resource/Genome ./ATAC_IAP_v1.1.simg -r PE -g mm10 -t 12 -o Mouse_Heart_P0_2_R1.fastq.gz -p Mouse_Heart_P0_2_R2.fastq.gz</a:t>
            </a:r>
          </a:p>
          <a:p>
            <a:endParaRPr lang="en-US" dirty="0">
              <a:solidFill>
                <a:srgbClr val="C00000"/>
              </a:solidFill>
              <a:highlight>
                <a:srgbClr val="FFFFFF"/>
              </a:highlight>
              <a:latin typeface="-apple-system"/>
            </a:endParaRPr>
          </a:p>
          <a:p>
            <a:r>
              <a:rPr lang="en-US" b="0" i="0" dirty="0">
                <a:solidFill>
                  <a:srgbClr val="C00000"/>
                </a:solidFill>
                <a:effectLst/>
                <a:highlight>
                  <a:srgbClr val="FFFFFF"/>
                </a:highlight>
                <a:latin typeface="-apple-system"/>
              </a:rPr>
              <a:t># AIAP default requires 24 cores,  Use “–t” to change. </a:t>
            </a:r>
          </a:p>
          <a:p>
            <a:r>
              <a:rPr lang="en-US" b="0" i="0" dirty="0">
                <a:solidFill>
                  <a:srgbClr val="C00000"/>
                </a:solidFill>
                <a:effectLst/>
                <a:highlight>
                  <a:srgbClr val="FFFFFF"/>
                </a:highlight>
                <a:latin typeface="-apple-system"/>
              </a:rPr>
              <a:t># Submit the job using “</a:t>
            </a:r>
            <a:r>
              <a:rPr lang="en-US" b="0" i="0" dirty="0" err="1">
                <a:solidFill>
                  <a:srgbClr val="C00000"/>
                </a:solidFill>
                <a:effectLst/>
                <a:highlight>
                  <a:srgbClr val="FFFFFF"/>
                </a:highlight>
                <a:latin typeface="-apple-system"/>
              </a:rPr>
              <a:t>nohup</a:t>
            </a:r>
            <a:r>
              <a:rPr lang="en-US" b="0" i="0" dirty="0">
                <a:solidFill>
                  <a:srgbClr val="C00000"/>
                </a:solidFill>
                <a:effectLst/>
                <a:highlight>
                  <a:srgbClr val="FFFFFF"/>
                </a:highlight>
                <a:latin typeface="-apple-system"/>
              </a:rPr>
              <a:t>”, then you can log off.</a:t>
            </a:r>
          </a:p>
          <a:p>
            <a:endParaRPr lang="en-US" b="0" i="0" dirty="0">
              <a:solidFill>
                <a:srgbClr val="C00000"/>
              </a:solidFill>
              <a:effectLst/>
              <a:highlight>
                <a:srgbClr val="FFFFFF"/>
              </a:highlight>
              <a:latin typeface="-apple-system"/>
            </a:endParaRPr>
          </a:p>
        </p:txBody>
      </p:sp>
      <p:pic>
        <p:nvPicPr>
          <p:cNvPr id="12" name="Picture 11">
            <a:extLst>
              <a:ext uri="{FF2B5EF4-FFF2-40B4-BE49-F238E27FC236}">
                <a16:creationId xmlns:a16="http://schemas.microsoft.com/office/drawing/2014/main" id="{A51AA865-C5AC-23EC-1D7E-B76812917A02}"/>
              </a:ext>
            </a:extLst>
          </p:cNvPr>
          <p:cNvPicPr>
            <a:picLocks noChangeAspect="1"/>
          </p:cNvPicPr>
          <p:nvPr/>
        </p:nvPicPr>
        <p:blipFill>
          <a:blip r:embed="rId3"/>
          <a:stretch>
            <a:fillRect/>
          </a:stretch>
        </p:blipFill>
        <p:spPr>
          <a:xfrm>
            <a:off x="4432891" y="4548370"/>
            <a:ext cx="2883749" cy="1960196"/>
          </a:xfrm>
          <a:prstGeom prst="rect">
            <a:avLst/>
          </a:prstGeom>
        </p:spPr>
      </p:pic>
      <p:pic>
        <p:nvPicPr>
          <p:cNvPr id="13" name="Picture 12">
            <a:extLst>
              <a:ext uri="{FF2B5EF4-FFF2-40B4-BE49-F238E27FC236}">
                <a16:creationId xmlns:a16="http://schemas.microsoft.com/office/drawing/2014/main" id="{86E41409-DE2E-3E61-3617-E6B1357A97B5}"/>
              </a:ext>
            </a:extLst>
          </p:cNvPr>
          <p:cNvPicPr>
            <a:picLocks noChangeAspect="1"/>
          </p:cNvPicPr>
          <p:nvPr/>
        </p:nvPicPr>
        <p:blipFill>
          <a:blip r:embed="rId4"/>
          <a:stretch>
            <a:fillRect/>
          </a:stretch>
        </p:blipFill>
        <p:spPr>
          <a:xfrm>
            <a:off x="8790799" y="4548370"/>
            <a:ext cx="2006049" cy="1960196"/>
          </a:xfrm>
          <a:prstGeom prst="rect">
            <a:avLst/>
          </a:prstGeom>
        </p:spPr>
      </p:pic>
      <p:sp>
        <p:nvSpPr>
          <p:cNvPr id="14" name="TextBox 13">
            <a:extLst>
              <a:ext uri="{FF2B5EF4-FFF2-40B4-BE49-F238E27FC236}">
                <a16:creationId xmlns:a16="http://schemas.microsoft.com/office/drawing/2014/main" id="{327364F9-B65B-5AC1-1B9A-054974CD36CF}"/>
              </a:ext>
            </a:extLst>
          </p:cNvPr>
          <p:cNvSpPr txBox="1"/>
          <p:nvPr/>
        </p:nvSpPr>
        <p:spPr>
          <a:xfrm>
            <a:off x="7825612" y="5428310"/>
            <a:ext cx="386644" cy="369332"/>
          </a:xfrm>
          <a:prstGeom prst="rect">
            <a:avLst/>
          </a:prstGeom>
          <a:noFill/>
        </p:spPr>
        <p:txBody>
          <a:bodyPr wrap="none" rtlCol="0">
            <a:spAutoFit/>
          </a:bodyPr>
          <a:lstStyle/>
          <a:p>
            <a:r>
              <a:rPr lang="en-US" dirty="0"/>
              <a:t>or</a:t>
            </a:r>
          </a:p>
        </p:txBody>
      </p:sp>
    </p:spTree>
    <p:extLst>
      <p:ext uri="{BB962C8B-B14F-4D97-AF65-F5344CB8AC3E}">
        <p14:creationId xmlns:p14="http://schemas.microsoft.com/office/powerpoint/2010/main" val="12578020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17</a:t>
            </a:fld>
            <a:endParaRPr lang="en-US"/>
          </a:p>
        </p:txBody>
      </p:sp>
      <p:pic>
        <p:nvPicPr>
          <p:cNvPr id="5" name="Picture 4">
            <a:extLst>
              <a:ext uri="{FF2B5EF4-FFF2-40B4-BE49-F238E27FC236}">
                <a16:creationId xmlns:a16="http://schemas.microsoft.com/office/drawing/2014/main" id="{CA603022-B3A0-D20C-0B76-BFB203E4DDF8}"/>
              </a:ext>
            </a:extLst>
          </p:cNvPr>
          <p:cNvPicPr>
            <a:picLocks noChangeAspect="1"/>
          </p:cNvPicPr>
          <p:nvPr/>
        </p:nvPicPr>
        <p:blipFill>
          <a:blip r:embed="rId2"/>
          <a:stretch>
            <a:fillRect/>
          </a:stretch>
        </p:blipFill>
        <p:spPr>
          <a:xfrm>
            <a:off x="319454" y="822601"/>
            <a:ext cx="8370276" cy="1362186"/>
          </a:xfrm>
          <a:prstGeom prst="rect">
            <a:avLst/>
          </a:prstGeom>
        </p:spPr>
      </p:pic>
      <p:sp>
        <p:nvSpPr>
          <p:cNvPr id="6" name="TextBox 5">
            <a:extLst>
              <a:ext uri="{FF2B5EF4-FFF2-40B4-BE49-F238E27FC236}">
                <a16:creationId xmlns:a16="http://schemas.microsoft.com/office/drawing/2014/main" id="{CA90C92E-36AB-0AF1-1A34-F24B3ACE597E}"/>
              </a:ext>
            </a:extLst>
          </p:cNvPr>
          <p:cNvSpPr txBox="1"/>
          <p:nvPr/>
        </p:nvSpPr>
        <p:spPr>
          <a:xfrm>
            <a:off x="146756" y="176270"/>
            <a:ext cx="11353582" cy="646331"/>
          </a:xfrm>
          <a:prstGeom prst="rect">
            <a:avLst/>
          </a:prstGeom>
          <a:noFill/>
        </p:spPr>
        <p:txBody>
          <a:bodyPr wrap="square">
            <a:spAutoFit/>
          </a:bodyPr>
          <a:lstStyle/>
          <a:p>
            <a:r>
              <a:rPr lang="en-US" dirty="0"/>
              <a:t>6. Check results</a:t>
            </a:r>
          </a:p>
          <a:p>
            <a:endParaRPr lang="en-US" b="0" i="0" dirty="0">
              <a:solidFill>
                <a:srgbClr val="C00000"/>
              </a:solidFill>
              <a:effectLst/>
              <a:highlight>
                <a:srgbClr val="FFFFFF"/>
              </a:highlight>
              <a:latin typeface="-apple-system"/>
            </a:endParaRPr>
          </a:p>
        </p:txBody>
      </p:sp>
      <p:pic>
        <p:nvPicPr>
          <p:cNvPr id="7" name="Picture 6">
            <a:extLst>
              <a:ext uri="{FF2B5EF4-FFF2-40B4-BE49-F238E27FC236}">
                <a16:creationId xmlns:a16="http://schemas.microsoft.com/office/drawing/2014/main" id="{950DFEFA-4F1E-1511-771A-81D37CDFFB34}"/>
              </a:ext>
            </a:extLst>
          </p:cNvPr>
          <p:cNvPicPr>
            <a:picLocks noChangeAspect="1"/>
          </p:cNvPicPr>
          <p:nvPr/>
        </p:nvPicPr>
        <p:blipFill>
          <a:blip r:embed="rId3"/>
          <a:stretch>
            <a:fillRect/>
          </a:stretch>
        </p:blipFill>
        <p:spPr>
          <a:xfrm>
            <a:off x="319454" y="2454746"/>
            <a:ext cx="6195646" cy="4266729"/>
          </a:xfrm>
          <a:prstGeom prst="rect">
            <a:avLst/>
          </a:prstGeom>
        </p:spPr>
      </p:pic>
      <p:pic>
        <p:nvPicPr>
          <p:cNvPr id="8" name="Picture 7">
            <a:extLst>
              <a:ext uri="{FF2B5EF4-FFF2-40B4-BE49-F238E27FC236}">
                <a16:creationId xmlns:a16="http://schemas.microsoft.com/office/drawing/2014/main" id="{625DE718-5D93-84A6-A4CC-6A1C8A242BB1}"/>
              </a:ext>
            </a:extLst>
          </p:cNvPr>
          <p:cNvPicPr>
            <a:picLocks/>
          </p:cNvPicPr>
          <p:nvPr/>
        </p:nvPicPr>
        <p:blipFill>
          <a:blip r:embed="rId4"/>
          <a:stretch>
            <a:fillRect/>
          </a:stretch>
        </p:blipFill>
        <p:spPr>
          <a:xfrm>
            <a:off x="6700715" y="2557211"/>
            <a:ext cx="4398108" cy="210312"/>
          </a:xfrm>
          <a:prstGeom prst="rect">
            <a:avLst/>
          </a:prstGeom>
        </p:spPr>
      </p:pic>
      <p:pic>
        <p:nvPicPr>
          <p:cNvPr id="9" name="Picture 8">
            <a:extLst>
              <a:ext uri="{FF2B5EF4-FFF2-40B4-BE49-F238E27FC236}">
                <a16:creationId xmlns:a16="http://schemas.microsoft.com/office/drawing/2014/main" id="{67F26631-AA58-3E50-BAF1-EB42BF1D0F80}"/>
              </a:ext>
            </a:extLst>
          </p:cNvPr>
          <p:cNvPicPr>
            <a:picLocks noChangeAspect="1"/>
          </p:cNvPicPr>
          <p:nvPr/>
        </p:nvPicPr>
        <p:blipFill>
          <a:blip r:embed="rId5"/>
          <a:stretch>
            <a:fillRect/>
          </a:stretch>
        </p:blipFill>
        <p:spPr>
          <a:xfrm>
            <a:off x="6700715" y="3686889"/>
            <a:ext cx="3814885" cy="194324"/>
          </a:xfrm>
          <a:prstGeom prst="rect">
            <a:avLst/>
          </a:prstGeom>
        </p:spPr>
      </p:pic>
      <p:pic>
        <p:nvPicPr>
          <p:cNvPr id="10" name="Picture 9">
            <a:extLst>
              <a:ext uri="{FF2B5EF4-FFF2-40B4-BE49-F238E27FC236}">
                <a16:creationId xmlns:a16="http://schemas.microsoft.com/office/drawing/2014/main" id="{37B51E74-BFA6-3F41-1C71-329506660B2B}"/>
              </a:ext>
            </a:extLst>
          </p:cNvPr>
          <p:cNvPicPr>
            <a:picLocks noChangeAspect="1"/>
          </p:cNvPicPr>
          <p:nvPr/>
        </p:nvPicPr>
        <p:blipFill>
          <a:blip r:embed="rId6"/>
          <a:stretch>
            <a:fillRect/>
          </a:stretch>
        </p:blipFill>
        <p:spPr>
          <a:xfrm>
            <a:off x="6700715" y="4819432"/>
            <a:ext cx="4884127" cy="199566"/>
          </a:xfrm>
          <a:prstGeom prst="rect">
            <a:avLst/>
          </a:prstGeom>
        </p:spPr>
      </p:pic>
      <p:sp>
        <p:nvSpPr>
          <p:cNvPr id="11" name="TextBox 10">
            <a:extLst>
              <a:ext uri="{FF2B5EF4-FFF2-40B4-BE49-F238E27FC236}">
                <a16:creationId xmlns:a16="http://schemas.microsoft.com/office/drawing/2014/main" id="{BED1C045-1C34-AA8A-FFB8-E10B803BCBD8}"/>
              </a:ext>
            </a:extLst>
          </p:cNvPr>
          <p:cNvSpPr txBox="1"/>
          <p:nvPr/>
        </p:nvSpPr>
        <p:spPr>
          <a:xfrm>
            <a:off x="6603023" y="2779462"/>
            <a:ext cx="2905411" cy="369332"/>
          </a:xfrm>
          <a:prstGeom prst="rect">
            <a:avLst/>
          </a:prstGeom>
          <a:noFill/>
        </p:spPr>
        <p:txBody>
          <a:bodyPr wrap="none" rtlCol="0">
            <a:spAutoFit/>
          </a:bodyPr>
          <a:lstStyle/>
          <a:p>
            <a:r>
              <a:rPr lang="en-US" dirty="0" err="1"/>
              <a:t>BigWig</a:t>
            </a:r>
            <a:r>
              <a:rPr lang="en-US" dirty="0"/>
              <a:t> file for visualization</a:t>
            </a:r>
          </a:p>
        </p:txBody>
      </p:sp>
      <p:sp>
        <p:nvSpPr>
          <p:cNvPr id="12" name="TextBox 11">
            <a:extLst>
              <a:ext uri="{FF2B5EF4-FFF2-40B4-BE49-F238E27FC236}">
                <a16:creationId xmlns:a16="http://schemas.microsoft.com/office/drawing/2014/main" id="{3D356066-CE50-615C-D6CD-AC631B3B59D5}"/>
              </a:ext>
            </a:extLst>
          </p:cNvPr>
          <p:cNvSpPr txBox="1"/>
          <p:nvPr/>
        </p:nvSpPr>
        <p:spPr>
          <a:xfrm>
            <a:off x="6700715" y="3919397"/>
            <a:ext cx="5108963" cy="369332"/>
          </a:xfrm>
          <a:prstGeom prst="rect">
            <a:avLst/>
          </a:prstGeom>
          <a:noFill/>
        </p:spPr>
        <p:txBody>
          <a:bodyPr wrap="none" rtlCol="0">
            <a:spAutoFit/>
          </a:bodyPr>
          <a:lstStyle/>
          <a:p>
            <a:r>
              <a:rPr lang="en-US" dirty="0" err="1"/>
              <a:t>Open.bed</a:t>
            </a:r>
            <a:r>
              <a:rPr lang="en-US" dirty="0"/>
              <a:t> file will be used for differential analysis</a:t>
            </a:r>
          </a:p>
        </p:txBody>
      </p:sp>
      <p:sp>
        <p:nvSpPr>
          <p:cNvPr id="13" name="TextBox 12">
            <a:extLst>
              <a:ext uri="{FF2B5EF4-FFF2-40B4-BE49-F238E27FC236}">
                <a16:creationId xmlns:a16="http://schemas.microsoft.com/office/drawing/2014/main" id="{418B9AD8-3FE5-9F91-644F-4249DAE96861}"/>
              </a:ext>
            </a:extLst>
          </p:cNvPr>
          <p:cNvSpPr txBox="1"/>
          <p:nvPr/>
        </p:nvSpPr>
        <p:spPr>
          <a:xfrm>
            <a:off x="6700715" y="5096917"/>
            <a:ext cx="5371086" cy="369332"/>
          </a:xfrm>
          <a:prstGeom prst="rect">
            <a:avLst/>
          </a:prstGeom>
          <a:noFill/>
        </p:spPr>
        <p:txBody>
          <a:bodyPr wrap="none" rtlCol="0">
            <a:spAutoFit/>
          </a:bodyPr>
          <a:lstStyle/>
          <a:p>
            <a:r>
              <a:rPr lang="en-US" dirty="0"/>
              <a:t>Peak-calling result: Open Chromatin Regions (OCRs)</a:t>
            </a:r>
          </a:p>
        </p:txBody>
      </p:sp>
      <p:cxnSp>
        <p:nvCxnSpPr>
          <p:cNvPr id="15" name="Straight Arrow Connector 14">
            <a:extLst>
              <a:ext uri="{FF2B5EF4-FFF2-40B4-BE49-F238E27FC236}">
                <a16:creationId xmlns:a16="http://schemas.microsoft.com/office/drawing/2014/main" id="{F3F4F143-E009-5024-D321-D3C8446D46B4}"/>
              </a:ext>
            </a:extLst>
          </p:cNvPr>
          <p:cNvCxnSpPr>
            <a:cxnSpLocks/>
          </p:cNvCxnSpPr>
          <p:nvPr/>
        </p:nvCxnSpPr>
        <p:spPr>
          <a:xfrm>
            <a:off x="1985108" y="1508369"/>
            <a:ext cx="2547815" cy="94637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407726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18</a:t>
            </a:fld>
            <a:endParaRPr lang="en-US"/>
          </a:p>
        </p:txBody>
      </p:sp>
      <p:sp>
        <p:nvSpPr>
          <p:cNvPr id="3" name="TextBox 2">
            <a:extLst>
              <a:ext uri="{FF2B5EF4-FFF2-40B4-BE49-F238E27FC236}">
                <a16:creationId xmlns:a16="http://schemas.microsoft.com/office/drawing/2014/main" id="{3DD25E8D-6B12-9352-928C-5E4AB3509363}"/>
              </a:ext>
            </a:extLst>
          </p:cNvPr>
          <p:cNvSpPr txBox="1"/>
          <p:nvPr/>
        </p:nvSpPr>
        <p:spPr>
          <a:xfrm>
            <a:off x="146756" y="176270"/>
            <a:ext cx="11353582" cy="1200329"/>
          </a:xfrm>
          <a:prstGeom prst="rect">
            <a:avLst/>
          </a:prstGeom>
          <a:noFill/>
        </p:spPr>
        <p:txBody>
          <a:bodyPr wrap="square">
            <a:spAutoFit/>
          </a:bodyPr>
          <a:lstStyle/>
          <a:p>
            <a:r>
              <a:rPr lang="en-US" dirty="0"/>
              <a:t>7. Check QC</a:t>
            </a:r>
          </a:p>
          <a:p>
            <a:r>
              <a:rPr lang="en-US" b="0" i="0" dirty="0">
                <a:solidFill>
                  <a:srgbClr val="C00000"/>
                </a:solidFill>
                <a:effectLst/>
                <a:highlight>
                  <a:srgbClr val="FFFFFF"/>
                </a:highlight>
                <a:latin typeface="-apple-system"/>
              </a:rPr>
              <a:t>singularity exec ./ATAC_IAP_v1.1.simg /</a:t>
            </a:r>
            <a:r>
              <a:rPr lang="en-US" b="0" i="0" dirty="0" err="1">
                <a:solidFill>
                  <a:srgbClr val="C00000"/>
                </a:solidFill>
                <a:effectLst/>
                <a:highlight>
                  <a:srgbClr val="FFFFFF"/>
                </a:highlight>
                <a:latin typeface="-apple-system"/>
              </a:rPr>
              <a:t>atac_seq</a:t>
            </a:r>
            <a:r>
              <a:rPr lang="en-US" b="0" i="0" dirty="0">
                <a:solidFill>
                  <a:srgbClr val="C00000"/>
                </a:solidFill>
                <a:effectLst/>
                <a:highlight>
                  <a:srgbClr val="FFFFFF"/>
                </a:highlight>
                <a:latin typeface="-apple-system"/>
              </a:rPr>
              <a:t>/</a:t>
            </a:r>
            <a:r>
              <a:rPr lang="en-US" b="0" i="0" dirty="0" err="1">
                <a:solidFill>
                  <a:srgbClr val="C00000"/>
                </a:solidFill>
                <a:effectLst/>
                <a:highlight>
                  <a:srgbClr val="FFFFFF"/>
                </a:highlight>
                <a:latin typeface="-apple-system"/>
              </a:rPr>
              <a:t>pipe_code</a:t>
            </a:r>
            <a:r>
              <a:rPr lang="en-US" b="0" i="0" dirty="0">
                <a:solidFill>
                  <a:srgbClr val="C00000"/>
                </a:solidFill>
                <a:effectLst/>
                <a:highlight>
                  <a:srgbClr val="FFFFFF"/>
                </a:highlight>
                <a:latin typeface="-apple-system"/>
              </a:rPr>
              <a:t>/</a:t>
            </a:r>
            <a:r>
              <a:rPr lang="en-US" b="0" i="0" dirty="0" err="1">
                <a:solidFill>
                  <a:srgbClr val="C00000"/>
                </a:solidFill>
                <a:effectLst/>
                <a:highlight>
                  <a:srgbClr val="FFFFFF"/>
                </a:highlight>
                <a:latin typeface="-apple-system"/>
              </a:rPr>
              <a:t>batch_result_collection.sh</a:t>
            </a:r>
            <a:r>
              <a:rPr lang="en-US" b="0" i="0" dirty="0">
                <a:solidFill>
                  <a:srgbClr val="C00000"/>
                </a:solidFill>
                <a:effectLst/>
                <a:highlight>
                  <a:srgbClr val="FFFFFF"/>
                </a:highlight>
                <a:latin typeface="-apple-system"/>
              </a:rPr>
              <a:t>  </a:t>
            </a:r>
          </a:p>
          <a:p>
            <a:endParaRPr lang="en-US" b="0" i="0" dirty="0">
              <a:solidFill>
                <a:srgbClr val="C00000"/>
              </a:solidFill>
              <a:effectLst/>
              <a:highlight>
                <a:srgbClr val="FFFFFF"/>
              </a:highlight>
              <a:latin typeface="-apple-system"/>
            </a:endParaRPr>
          </a:p>
          <a:p>
            <a:endParaRPr lang="en-US" b="0" i="0" dirty="0">
              <a:solidFill>
                <a:srgbClr val="C00000"/>
              </a:solidFill>
              <a:effectLst/>
              <a:highlight>
                <a:srgbClr val="FFFFFF"/>
              </a:highlight>
              <a:latin typeface="-apple-system"/>
            </a:endParaRPr>
          </a:p>
        </p:txBody>
      </p:sp>
      <p:pic>
        <p:nvPicPr>
          <p:cNvPr id="4" name="Picture 3">
            <a:extLst>
              <a:ext uri="{FF2B5EF4-FFF2-40B4-BE49-F238E27FC236}">
                <a16:creationId xmlns:a16="http://schemas.microsoft.com/office/drawing/2014/main" id="{6B946A3E-EB43-0A41-4497-0D5D0AEEBCAB}"/>
              </a:ext>
            </a:extLst>
          </p:cNvPr>
          <p:cNvPicPr>
            <a:picLocks noChangeAspect="1"/>
          </p:cNvPicPr>
          <p:nvPr/>
        </p:nvPicPr>
        <p:blipFill>
          <a:blip r:embed="rId2"/>
          <a:stretch>
            <a:fillRect/>
          </a:stretch>
        </p:blipFill>
        <p:spPr>
          <a:xfrm>
            <a:off x="146756" y="3877407"/>
            <a:ext cx="11888578" cy="979659"/>
          </a:xfrm>
          <a:prstGeom prst="rect">
            <a:avLst/>
          </a:prstGeom>
        </p:spPr>
      </p:pic>
      <p:pic>
        <p:nvPicPr>
          <p:cNvPr id="5" name="Picture 4">
            <a:extLst>
              <a:ext uri="{FF2B5EF4-FFF2-40B4-BE49-F238E27FC236}">
                <a16:creationId xmlns:a16="http://schemas.microsoft.com/office/drawing/2014/main" id="{63CC2F55-F94A-02B3-4286-6AB494A9E880}"/>
              </a:ext>
            </a:extLst>
          </p:cNvPr>
          <p:cNvPicPr>
            <a:picLocks noChangeAspect="1"/>
          </p:cNvPicPr>
          <p:nvPr/>
        </p:nvPicPr>
        <p:blipFill>
          <a:blip r:embed="rId3"/>
          <a:stretch>
            <a:fillRect/>
          </a:stretch>
        </p:blipFill>
        <p:spPr>
          <a:xfrm>
            <a:off x="249115" y="1165708"/>
            <a:ext cx="10058313" cy="1200329"/>
          </a:xfrm>
          <a:prstGeom prst="rect">
            <a:avLst/>
          </a:prstGeom>
        </p:spPr>
      </p:pic>
      <p:cxnSp>
        <p:nvCxnSpPr>
          <p:cNvPr id="6" name="Straight Arrow Connector 5">
            <a:extLst>
              <a:ext uri="{FF2B5EF4-FFF2-40B4-BE49-F238E27FC236}">
                <a16:creationId xmlns:a16="http://schemas.microsoft.com/office/drawing/2014/main" id="{27B040A6-3C00-161A-0C36-CC536F311018}"/>
              </a:ext>
            </a:extLst>
          </p:cNvPr>
          <p:cNvCxnSpPr>
            <a:cxnSpLocks/>
          </p:cNvCxnSpPr>
          <p:nvPr/>
        </p:nvCxnSpPr>
        <p:spPr>
          <a:xfrm>
            <a:off x="4062046" y="2136531"/>
            <a:ext cx="4712677" cy="1608991"/>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Rectangle 8">
            <a:extLst>
              <a:ext uri="{FF2B5EF4-FFF2-40B4-BE49-F238E27FC236}">
                <a16:creationId xmlns:a16="http://schemas.microsoft.com/office/drawing/2014/main" id="{1E313C1E-A4C2-1ED5-4B9D-4535255FB9AC}"/>
              </a:ext>
            </a:extLst>
          </p:cNvPr>
          <p:cNvSpPr/>
          <p:nvPr/>
        </p:nvSpPr>
        <p:spPr>
          <a:xfrm>
            <a:off x="8845067" y="3745522"/>
            <a:ext cx="2825254" cy="1222131"/>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24758786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39BEE5-0F92-68A7-AB54-A1EA6725152E}"/>
              </a:ext>
            </a:extLst>
          </p:cNvPr>
          <p:cNvSpPr>
            <a:spLocks noGrp="1"/>
          </p:cNvSpPr>
          <p:nvPr>
            <p:ph type="sldNum" sz="quarter" idx="2"/>
          </p:nvPr>
        </p:nvSpPr>
        <p:spPr/>
        <p:txBody>
          <a:bodyPr/>
          <a:lstStyle/>
          <a:p>
            <a:fld id="{86CB4B4D-7CA3-9044-876B-883B54F8677D}" type="slidenum">
              <a:rPr lang="en-US" smtClean="0"/>
              <a:t>19</a:t>
            </a:fld>
            <a:endParaRPr lang="en-US"/>
          </a:p>
        </p:txBody>
      </p:sp>
      <p:pic>
        <p:nvPicPr>
          <p:cNvPr id="3" name="Picture 2">
            <a:extLst>
              <a:ext uri="{FF2B5EF4-FFF2-40B4-BE49-F238E27FC236}">
                <a16:creationId xmlns:a16="http://schemas.microsoft.com/office/drawing/2014/main" id="{67ADAFBB-0AD0-A3B5-CFF3-50B1A6FC265C}"/>
              </a:ext>
            </a:extLst>
          </p:cNvPr>
          <p:cNvPicPr>
            <a:picLocks noChangeAspect="1"/>
          </p:cNvPicPr>
          <p:nvPr/>
        </p:nvPicPr>
        <p:blipFill>
          <a:blip r:embed="rId2"/>
          <a:stretch>
            <a:fillRect/>
          </a:stretch>
        </p:blipFill>
        <p:spPr>
          <a:xfrm>
            <a:off x="332484" y="667015"/>
            <a:ext cx="10812138" cy="2797168"/>
          </a:xfrm>
          <a:prstGeom prst="rect">
            <a:avLst/>
          </a:prstGeom>
        </p:spPr>
      </p:pic>
      <p:sp>
        <p:nvSpPr>
          <p:cNvPr id="4" name="Data analysis: ATAC-seq">
            <a:extLst>
              <a:ext uri="{FF2B5EF4-FFF2-40B4-BE49-F238E27FC236}">
                <a16:creationId xmlns:a16="http://schemas.microsoft.com/office/drawing/2014/main" id="{32AA5E5B-25CB-986E-2299-F07DFDE4C20B}"/>
              </a:ext>
            </a:extLst>
          </p:cNvPr>
          <p:cNvSpPr txBox="1"/>
          <p:nvPr/>
        </p:nvSpPr>
        <p:spPr>
          <a:xfrm>
            <a:off x="4425387" y="4657825"/>
            <a:ext cx="3583674"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Life becomes easier …</a:t>
            </a:r>
            <a:endParaRPr sz="2812" b="1" dirty="0">
              <a:solidFill>
                <a:schemeClr val="tx2"/>
              </a:solidFill>
              <a:latin typeface="+mj-lt"/>
            </a:endParaRPr>
          </a:p>
        </p:txBody>
      </p:sp>
      <p:pic>
        <p:nvPicPr>
          <p:cNvPr id="1026" name="Picture 2" descr="Bubalah Poochie on Instagram: &quot;I love days when my only problem is ...">
            <a:extLst>
              <a:ext uri="{FF2B5EF4-FFF2-40B4-BE49-F238E27FC236}">
                <a16:creationId xmlns:a16="http://schemas.microsoft.com/office/drawing/2014/main" id="{5FA9B317-A841-8716-6BF3-D90A30AF6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727" y="3937346"/>
            <a:ext cx="2337262" cy="233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93073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Epigenetic modification on different levels:…"/>
          <p:cNvSpPr txBox="1"/>
          <p:nvPr/>
        </p:nvSpPr>
        <p:spPr>
          <a:xfrm>
            <a:off x="1126297" y="109354"/>
            <a:ext cx="9144001" cy="1629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defRPr sz="4800"/>
            </a:pPr>
            <a:r>
              <a:rPr sz="3375" dirty="0">
                <a:solidFill>
                  <a:schemeClr val="tx2"/>
                </a:solidFill>
              </a:rPr>
              <a:t>Epigenetic modification</a:t>
            </a:r>
            <a:r>
              <a:rPr lang="en-US" sz="3375" dirty="0">
                <a:solidFill>
                  <a:schemeClr val="tx2"/>
                </a:solidFill>
              </a:rPr>
              <a:t>s</a:t>
            </a:r>
            <a:r>
              <a:rPr sz="3375" dirty="0">
                <a:solidFill>
                  <a:schemeClr val="tx2"/>
                </a:solidFill>
              </a:rPr>
              <a:t> on different levels:</a:t>
            </a:r>
          </a:p>
          <a:p>
            <a:pPr>
              <a:defRPr sz="2800"/>
            </a:pPr>
            <a:r>
              <a:rPr lang="en-US" sz="1687" dirty="0">
                <a:solidFill>
                  <a:schemeClr val="tx2"/>
                </a:solidFill>
              </a:rPr>
              <a:t>Genome organization: Chromatin 3D structure </a:t>
            </a:r>
          </a:p>
          <a:p>
            <a:pPr>
              <a:defRPr sz="2800"/>
            </a:pPr>
            <a:r>
              <a:rPr sz="1687" dirty="0">
                <a:solidFill>
                  <a:schemeClr val="tx2"/>
                </a:solidFill>
              </a:rPr>
              <a:t>Nucleosome:  Histone protein </a:t>
            </a:r>
            <a:r>
              <a:rPr lang="en-US" sz="1687" dirty="0">
                <a:solidFill>
                  <a:schemeClr val="tx2"/>
                </a:solidFill>
              </a:rPr>
              <a:t>modification</a:t>
            </a:r>
            <a:endParaRPr sz="1687" dirty="0">
              <a:solidFill>
                <a:schemeClr val="tx2"/>
              </a:solidFill>
            </a:endParaRPr>
          </a:p>
          <a:p>
            <a:pPr>
              <a:defRPr sz="2800"/>
            </a:pPr>
            <a:r>
              <a:rPr sz="1687" dirty="0">
                <a:solidFill>
                  <a:schemeClr val="tx2"/>
                </a:solidFill>
              </a:rPr>
              <a:t>DNA molecular: DNA methylation</a:t>
            </a:r>
          </a:p>
          <a:p>
            <a:pPr>
              <a:defRPr sz="2800"/>
            </a:pPr>
            <a:r>
              <a:rPr sz="1687" dirty="0">
                <a:solidFill>
                  <a:schemeClr val="tx2"/>
                </a:solidFill>
              </a:rPr>
              <a:t>RNA molecular: RNA methylation</a:t>
            </a:r>
          </a:p>
        </p:txBody>
      </p:sp>
      <p:pic>
        <p:nvPicPr>
          <p:cNvPr id="133" name="Image" descr="Image"/>
          <p:cNvPicPr>
            <a:picLocks noChangeAspect="1"/>
          </p:cNvPicPr>
          <p:nvPr/>
        </p:nvPicPr>
        <p:blipFill>
          <a:blip r:embed="rId3"/>
          <a:srcRect t="15237" b="7848"/>
          <a:stretch>
            <a:fillRect/>
          </a:stretch>
        </p:blipFill>
        <p:spPr>
          <a:xfrm>
            <a:off x="1524000" y="1740990"/>
            <a:ext cx="9144001" cy="5117010"/>
          </a:xfrm>
          <a:prstGeom prst="rect">
            <a:avLst/>
          </a:prstGeom>
          <a:ln w="12700">
            <a:miter lim="400000"/>
          </a:ln>
        </p:spPr>
      </p:pic>
      <p:sp>
        <p:nvSpPr>
          <p:cNvPr id="134" name="3D structure"/>
          <p:cNvSpPr txBox="1"/>
          <p:nvPr/>
        </p:nvSpPr>
        <p:spPr>
          <a:xfrm>
            <a:off x="1579078" y="5168121"/>
            <a:ext cx="1465594"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400" b="1">
                <a:solidFill>
                  <a:schemeClr val="accent5"/>
                </a:solidFill>
                <a:latin typeface="Gill Sans"/>
                <a:ea typeface="Gill Sans"/>
                <a:cs typeface="Gill Sans"/>
                <a:sym typeface="Gill Sans"/>
              </a:defRPr>
            </a:lvl1pPr>
          </a:lstStyle>
          <a:p>
            <a:r>
              <a:rPr sz="1687">
                <a:solidFill>
                  <a:schemeClr val="tx2"/>
                </a:solidFill>
              </a:rPr>
              <a:t>3D structure</a:t>
            </a:r>
          </a:p>
        </p:txBody>
      </p:sp>
      <p:sp>
        <p:nvSpPr>
          <p:cNvPr id="135" name="Open chromatin"/>
          <p:cNvSpPr txBox="1"/>
          <p:nvPr/>
        </p:nvSpPr>
        <p:spPr>
          <a:xfrm>
            <a:off x="2679773" y="3798902"/>
            <a:ext cx="1851790"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400" b="1">
                <a:solidFill>
                  <a:schemeClr val="accent5"/>
                </a:solidFill>
                <a:latin typeface="Gill Sans"/>
                <a:ea typeface="Gill Sans"/>
                <a:cs typeface="Gill Sans"/>
                <a:sym typeface="Gill Sans"/>
              </a:defRPr>
            </a:lvl1pPr>
          </a:lstStyle>
          <a:p>
            <a:r>
              <a:rPr sz="1687">
                <a:solidFill>
                  <a:schemeClr val="tx2"/>
                </a:solidFill>
              </a:rPr>
              <a:t>Open chromatin</a:t>
            </a:r>
          </a:p>
        </p:txBody>
      </p:sp>
      <p:sp>
        <p:nvSpPr>
          <p:cNvPr id="136" name="Histone…"/>
          <p:cNvSpPr txBox="1"/>
          <p:nvPr/>
        </p:nvSpPr>
        <p:spPr>
          <a:xfrm>
            <a:off x="4029068" y="5133561"/>
            <a:ext cx="1450718" cy="5913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2400" b="1">
                <a:solidFill>
                  <a:schemeClr val="accent5"/>
                </a:solidFill>
                <a:latin typeface="Gill Sans"/>
                <a:ea typeface="Gill Sans"/>
                <a:cs typeface="Gill Sans"/>
                <a:sym typeface="Gill Sans"/>
              </a:defRPr>
            </a:pPr>
            <a:r>
              <a:rPr sz="1687">
                <a:solidFill>
                  <a:schemeClr val="tx2"/>
                </a:solidFill>
              </a:rPr>
              <a:t>Histone</a:t>
            </a:r>
          </a:p>
          <a:p>
            <a:pPr>
              <a:defRPr sz="2400" b="1">
                <a:solidFill>
                  <a:schemeClr val="accent5"/>
                </a:solidFill>
                <a:latin typeface="Gill Sans"/>
                <a:ea typeface="Gill Sans"/>
                <a:cs typeface="Gill Sans"/>
                <a:sym typeface="Gill Sans"/>
              </a:defRPr>
            </a:pPr>
            <a:r>
              <a:rPr sz="1687">
                <a:solidFill>
                  <a:schemeClr val="tx2"/>
                </a:solidFill>
              </a:rPr>
              <a:t>modification</a:t>
            </a:r>
          </a:p>
        </p:txBody>
      </p:sp>
      <p:sp>
        <p:nvSpPr>
          <p:cNvPr id="137" name="DNA methylation"/>
          <p:cNvSpPr txBox="1"/>
          <p:nvPr/>
        </p:nvSpPr>
        <p:spPr>
          <a:xfrm>
            <a:off x="5086492" y="3798902"/>
            <a:ext cx="2026325"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400" b="1">
                <a:solidFill>
                  <a:schemeClr val="accent5"/>
                </a:solidFill>
                <a:latin typeface="Gill Sans"/>
                <a:ea typeface="Gill Sans"/>
                <a:cs typeface="Gill Sans"/>
                <a:sym typeface="Gill Sans"/>
              </a:defRPr>
            </a:lvl1pPr>
          </a:lstStyle>
          <a:p>
            <a:r>
              <a:rPr sz="1687">
                <a:solidFill>
                  <a:schemeClr val="tx2"/>
                </a:solidFill>
              </a:rPr>
              <a:t>DNA methylation</a:t>
            </a:r>
          </a:p>
        </p:txBody>
      </p:sp>
      <p:sp>
        <p:nvSpPr>
          <p:cNvPr id="138" name="Epitranscriptome"/>
          <p:cNvSpPr txBox="1"/>
          <p:nvPr/>
        </p:nvSpPr>
        <p:spPr>
          <a:xfrm>
            <a:off x="8697836" y="5066918"/>
            <a:ext cx="1983236"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400" b="1">
                <a:solidFill>
                  <a:schemeClr val="accent5"/>
                </a:solidFill>
                <a:latin typeface="Gill Sans"/>
                <a:ea typeface="Gill Sans"/>
                <a:cs typeface="Gill Sans"/>
                <a:sym typeface="Gill Sans"/>
              </a:defRPr>
            </a:lvl1pPr>
          </a:lstStyle>
          <a:p>
            <a:r>
              <a:rPr sz="1687">
                <a:solidFill>
                  <a:schemeClr val="tx2"/>
                </a:solidFill>
              </a:rPr>
              <a:t>Epitranscriptome</a:t>
            </a:r>
          </a:p>
        </p:txBody>
      </p:sp>
      <p:pic>
        <p:nvPicPr>
          <p:cNvPr id="2" name="Picture 1">
            <a:extLst>
              <a:ext uri="{FF2B5EF4-FFF2-40B4-BE49-F238E27FC236}">
                <a16:creationId xmlns:a16="http://schemas.microsoft.com/office/drawing/2014/main" id="{C2A1DECA-CC8D-E8F8-D777-07A69CAE1C6D}"/>
              </a:ext>
            </a:extLst>
          </p:cNvPr>
          <p:cNvPicPr>
            <a:picLocks noChangeAspect="1"/>
          </p:cNvPicPr>
          <p:nvPr/>
        </p:nvPicPr>
        <p:blipFill>
          <a:blip r:embed="rId4"/>
          <a:stretch>
            <a:fillRect/>
          </a:stretch>
        </p:blipFill>
        <p:spPr>
          <a:xfrm>
            <a:off x="11411774" y="6129556"/>
            <a:ext cx="760347" cy="728444"/>
          </a:xfrm>
          <a:prstGeom prst="rect">
            <a:avLst/>
          </a:prstGeom>
        </p:spPr>
      </p:pic>
    </p:spTree>
    <p:extLst>
      <p:ext uri="{BB962C8B-B14F-4D97-AF65-F5344CB8AC3E}">
        <p14:creationId xmlns:p14="http://schemas.microsoft.com/office/powerpoint/2010/main" val="174955479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4" name="TextBox 3">
            <a:extLst>
              <a:ext uri="{FF2B5EF4-FFF2-40B4-BE49-F238E27FC236}">
                <a16:creationId xmlns:a16="http://schemas.microsoft.com/office/drawing/2014/main" id="{CFB46BC7-20D5-136C-90BF-284FBFC3093B}"/>
              </a:ext>
            </a:extLst>
          </p:cNvPr>
          <p:cNvSpPr txBox="1"/>
          <p:nvPr/>
        </p:nvSpPr>
        <p:spPr>
          <a:xfrm>
            <a:off x="239617" y="6356350"/>
            <a:ext cx="6097836" cy="369332"/>
          </a:xfrm>
          <a:prstGeom prst="rect">
            <a:avLst/>
          </a:prstGeom>
          <a:noFill/>
        </p:spPr>
        <p:txBody>
          <a:bodyPr wrap="square">
            <a:spAutoFit/>
          </a:bodyPr>
          <a:lstStyle/>
          <a:p>
            <a:r>
              <a:rPr lang="en-US" dirty="0"/>
              <a:t>https://</a:t>
            </a:r>
            <a:r>
              <a:rPr lang="en-US" dirty="0" err="1"/>
              <a:t>epigenomegateway.wustl.edu</a:t>
            </a:r>
            <a:r>
              <a:rPr lang="en-US" dirty="0"/>
              <a:t>/</a:t>
            </a:r>
          </a:p>
        </p:txBody>
      </p:sp>
      <p:sp>
        <p:nvSpPr>
          <p:cNvPr id="5" name="Data analysis: ATAC-seq">
            <a:extLst>
              <a:ext uri="{FF2B5EF4-FFF2-40B4-BE49-F238E27FC236}">
                <a16:creationId xmlns:a16="http://schemas.microsoft.com/office/drawing/2014/main" id="{EE83515E-7F22-4FD0-F804-9FE45203E3FB}"/>
              </a:ext>
            </a:extLst>
          </p:cNvPr>
          <p:cNvSpPr txBox="1"/>
          <p:nvPr/>
        </p:nvSpPr>
        <p:spPr>
          <a:xfrm>
            <a:off x="444990" y="414574"/>
            <a:ext cx="4983352"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Visualization of ATAC-seq data</a:t>
            </a:r>
            <a:endParaRPr sz="2812" b="1" dirty="0">
              <a:solidFill>
                <a:schemeClr val="tx2"/>
              </a:solidFill>
              <a:latin typeface="+mj-lt"/>
            </a:endParaRPr>
          </a:p>
        </p:txBody>
      </p:sp>
      <p:pic>
        <p:nvPicPr>
          <p:cNvPr id="6" name="Picture 5">
            <a:extLst>
              <a:ext uri="{FF2B5EF4-FFF2-40B4-BE49-F238E27FC236}">
                <a16:creationId xmlns:a16="http://schemas.microsoft.com/office/drawing/2014/main" id="{6E11245F-FF39-B4A7-1F66-F09EFCCB140A}"/>
              </a:ext>
            </a:extLst>
          </p:cNvPr>
          <p:cNvPicPr>
            <a:picLocks noChangeAspect="1"/>
          </p:cNvPicPr>
          <p:nvPr/>
        </p:nvPicPr>
        <p:blipFill>
          <a:blip r:embed="rId2"/>
          <a:stretch>
            <a:fillRect/>
          </a:stretch>
        </p:blipFill>
        <p:spPr>
          <a:xfrm>
            <a:off x="722523" y="1535627"/>
            <a:ext cx="9784624" cy="1494012"/>
          </a:xfrm>
          <a:prstGeom prst="rect">
            <a:avLst/>
          </a:prstGeom>
        </p:spPr>
      </p:pic>
      <p:pic>
        <p:nvPicPr>
          <p:cNvPr id="7" name="Picture 6">
            <a:extLst>
              <a:ext uri="{FF2B5EF4-FFF2-40B4-BE49-F238E27FC236}">
                <a16:creationId xmlns:a16="http://schemas.microsoft.com/office/drawing/2014/main" id="{4E38E9C3-1CA0-1919-89B4-6A38F7B69DD8}"/>
              </a:ext>
            </a:extLst>
          </p:cNvPr>
          <p:cNvPicPr>
            <a:picLocks noChangeAspect="1"/>
          </p:cNvPicPr>
          <p:nvPr/>
        </p:nvPicPr>
        <p:blipFill>
          <a:blip r:embed="rId3"/>
          <a:stretch>
            <a:fillRect/>
          </a:stretch>
        </p:blipFill>
        <p:spPr>
          <a:xfrm>
            <a:off x="1400052" y="3029639"/>
            <a:ext cx="8429566" cy="2527950"/>
          </a:xfrm>
          <a:prstGeom prst="rect">
            <a:avLst/>
          </a:prstGeom>
        </p:spPr>
      </p:pic>
    </p:spTree>
    <p:extLst>
      <p:ext uri="{BB962C8B-B14F-4D97-AF65-F5344CB8AC3E}">
        <p14:creationId xmlns:p14="http://schemas.microsoft.com/office/powerpoint/2010/main" val="326317348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21</a:t>
            </a:fld>
            <a:endParaRPr lang="en-US"/>
          </a:p>
        </p:txBody>
      </p:sp>
      <p:pic>
        <p:nvPicPr>
          <p:cNvPr id="3" name="Picture 2">
            <a:extLst>
              <a:ext uri="{FF2B5EF4-FFF2-40B4-BE49-F238E27FC236}">
                <a16:creationId xmlns:a16="http://schemas.microsoft.com/office/drawing/2014/main" id="{AD4D2A00-EF89-3210-A911-2614DBCEE68E}"/>
              </a:ext>
            </a:extLst>
          </p:cNvPr>
          <p:cNvPicPr>
            <a:picLocks noChangeAspect="1"/>
          </p:cNvPicPr>
          <p:nvPr/>
        </p:nvPicPr>
        <p:blipFill>
          <a:blip r:embed="rId2"/>
          <a:stretch>
            <a:fillRect/>
          </a:stretch>
        </p:blipFill>
        <p:spPr>
          <a:xfrm>
            <a:off x="838200" y="721927"/>
            <a:ext cx="7772400" cy="3893820"/>
          </a:xfrm>
          <a:prstGeom prst="rect">
            <a:avLst/>
          </a:prstGeom>
        </p:spPr>
      </p:pic>
      <p:pic>
        <p:nvPicPr>
          <p:cNvPr id="4" name="Picture 3">
            <a:extLst>
              <a:ext uri="{FF2B5EF4-FFF2-40B4-BE49-F238E27FC236}">
                <a16:creationId xmlns:a16="http://schemas.microsoft.com/office/drawing/2014/main" id="{63FE5846-0EE6-5F03-4608-7A3C97E07DB8}"/>
              </a:ext>
            </a:extLst>
          </p:cNvPr>
          <p:cNvPicPr>
            <a:picLocks noChangeAspect="1"/>
          </p:cNvPicPr>
          <p:nvPr/>
        </p:nvPicPr>
        <p:blipFill>
          <a:blip r:embed="rId3"/>
          <a:stretch>
            <a:fillRect/>
          </a:stretch>
        </p:blipFill>
        <p:spPr>
          <a:xfrm>
            <a:off x="4179277" y="1643677"/>
            <a:ext cx="7772400" cy="5077798"/>
          </a:xfrm>
          <a:prstGeom prst="rect">
            <a:avLst/>
          </a:prstGeom>
        </p:spPr>
      </p:pic>
      <p:sp>
        <p:nvSpPr>
          <p:cNvPr id="5" name="Data analysis: ATAC-seq">
            <a:extLst>
              <a:ext uri="{FF2B5EF4-FFF2-40B4-BE49-F238E27FC236}">
                <a16:creationId xmlns:a16="http://schemas.microsoft.com/office/drawing/2014/main" id="{C2D69E86-BC79-B425-C66B-3831931C0D23}"/>
              </a:ext>
            </a:extLst>
          </p:cNvPr>
          <p:cNvSpPr txBox="1"/>
          <p:nvPr/>
        </p:nvSpPr>
        <p:spPr>
          <a:xfrm>
            <a:off x="444990" y="217044"/>
            <a:ext cx="5892832"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Upload bigwig tracks from local disk</a:t>
            </a:r>
            <a:endParaRPr sz="2812" b="1" dirty="0">
              <a:solidFill>
                <a:schemeClr val="tx2"/>
              </a:solidFill>
              <a:latin typeface="+mj-lt"/>
            </a:endParaRPr>
          </a:p>
        </p:txBody>
      </p:sp>
    </p:spTree>
    <p:extLst>
      <p:ext uri="{BB962C8B-B14F-4D97-AF65-F5344CB8AC3E}">
        <p14:creationId xmlns:p14="http://schemas.microsoft.com/office/powerpoint/2010/main" val="34374535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22</a:t>
            </a:fld>
            <a:endParaRPr lang="en-US"/>
          </a:p>
        </p:txBody>
      </p:sp>
      <p:pic>
        <p:nvPicPr>
          <p:cNvPr id="5" name="Picture 4">
            <a:extLst>
              <a:ext uri="{FF2B5EF4-FFF2-40B4-BE49-F238E27FC236}">
                <a16:creationId xmlns:a16="http://schemas.microsoft.com/office/drawing/2014/main" id="{987B5E81-4D48-5CB2-FCB0-BC488B2BABE4}"/>
              </a:ext>
            </a:extLst>
          </p:cNvPr>
          <p:cNvPicPr>
            <a:picLocks noChangeAspect="1"/>
          </p:cNvPicPr>
          <p:nvPr/>
        </p:nvPicPr>
        <p:blipFill>
          <a:blip r:embed="rId2"/>
          <a:stretch>
            <a:fillRect/>
          </a:stretch>
        </p:blipFill>
        <p:spPr>
          <a:xfrm>
            <a:off x="0" y="1327640"/>
            <a:ext cx="11990509" cy="3509416"/>
          </a:xfrm>
          <a:prstGeom prst="rect">
            <a:avLst/>
          </a:prstGeom>
        </p:spPr>
      </p:pic>
      <p:pic>
        <p:nvPicPr>
          <p:cNvPr id="6" name="Picture 5">
            <a:extLst>
              <a:ext uri="{FF2B5EF4-FFF2-40B4-BE49-F238E27FC236}">
                <a16:creationId xmlns:a16="http://schemas.microsoft.com/office/drawing/2014/main" id="{41407AEA-5B9A-113A-84E3-E219D81255C3}"/>
              </a:ext>
            </a:extLst>
          </p:cNvPr>
          <p:cNvPicPr>
            <a:picLocks noChangeAspect="1"/>
          </p:cNvPicPr>
          <p:nvPr/>
        </p:nvPicPr>
        <p:blipFill>
          <a:blip r:embed="rId3"/>
          <a:stretch>
            <a:fillRect/>
          </a:stretch>
        </p:blipFill>
        <p:spPr>
          <a:xfrm>
            <a:off x="-1" y="1324875"/>
            <a:ext cx="11990509" cy="3512181"/>
          </a:xfrm>
          <a:prstGeom prst="rect">
            <a:avLst/>
          </a:prstGeom>
        </p:spPr>
      </p:pic>
      <p:sp>
        <p:nvSpPr>
          <p:cNvPr id="7" name="TextBox 6">
            <a:extLst>
              <a:ext uri="{FF2B5EF4-FFF2-40B4-BE49-F238E27FC236}">
                <a16:creationId xmlns:a16="http://schemas.microsoft.com/office/drawing/2014/main" id="{1736DB1B-F9EE-572D-28BA-7ABF61CCBC3B}"/>
              </a:ext>
            </a:extLst>
          </p:cNvPr>
          <p:cNvSpPr txBox="1"/>
          <p:nvPr/>
        </p:nvSpPr>
        <p:spPr>
          <a:xfrm>
            <a:off x="2572150" y="5135038"/>
            <a:ext cx="6142900" cy="923330"/>
          </a:xfrm>
          <a:prstGeom prst="rect">
            <a:avLst/>
          </a:prstGeom>
          <a:noFill/>
        </p:spPr>
        <p:txBody>
          <a:bodyPr wrap="none" rtlCol="0">
            <a:spAutoFit/>
          </a:bodyPr>
          <a:lstStyle/>
          <a:p>
            <a:r>
              <a:rPr lang="en-US" dirty="0"/>
              <a:t>Let’s change color and set y-axis scale same. Looks better!</a:t>
            </a:r>
          </a:p>
          <a:p>
            <a:endParaRPr lang="en-US" dirty="0"/>
          </a:p>
          <a:p>
            <a:r>
              <a:rPr lang="en-US" dirty="0"/>
              <a:t>However, this browser session is not able to save and share.</a:t>
            </a:r>
          </a:p>
        </p:txBody>
      </p:sp>
    </p:spTree>
    <p:extLst>
      <p:ext uri="{BB962C8B-B14F-4D97-AF65-F5344CB8AC3E}">
        <p14:creationId xmlns:p14="http://schemas.microsoft.com/office/powerpoint/2010/main" val="26392783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23</a:t>
            </a:fld>
            <a:endParaRPr lang="en-US"/>
          </a:p>
        </p:txBody>
      </p:sp>
      <p:pic>
        <p:nvPicPr>
          <p:cNvPr id="3" name="Picture 2">
            <a:extLst>
              <a:ext uri="{FF2B5EF4-FFF2-40B4-BE49-F238E27FC236}">
                <a16:creationId xmlns:a16="http://schemas.microsoft.com/office/drawing/2014/main" id="{F1850B87-8CA4-EE52-3810-05C3E787F295}"/>
              </a:ext>
            </a:extLst>
          </p:cNvPr>
          <p:cNvPicPr>
            <a:picLocks noChangeAspect="1"/>
          </p:cNvPicPr>
          <p:nvPr/>
        </p:nvPicPr>
        <p:blipFill>
          <a:blip r:embed="rId2"/>
          <a:stretch>
            <a:fillRect/>
          </a:stretch>
        </p:blipFill>
        <p:spPr>
          <a:xfrm>
            <a:off x="715107" y="1117106"/>
            <a:ext cx="9486704" cy="3797794"/>
          </a:xfrm>
          <a:prstGeom prst="rect">
            <a:avLst/>
          </a:prstGeom>
        </p:spPr>
      </p:pic>
      <p:pic>
        <p:nvPicPr>
          <p:cNvPr id="4" name="Picture 3">
            <a:extLst>
              <a:ext uri="{FF2B5EF4-FFF2-40B4-BE49-F238E27FC236}">
                <a16:creationId xmlns:a16="http://schemas.microsoft.com/office/drawing/2014/main" id="{F35E7578-3C89-F7E8-1051-A079B215F4E0}"/>
              </a:ext>
            </a:extLst>
          </p:cNvPr>
          <p:cNvPicPr>
            <a:picLocks noChangeAspect="1"/>
          </p:cNvPicPr>
          <p:nvPr/>
        </p:nvPicPr>
        <p:blipFill>
          <a:blip r:embed="rId3"/>
          <a:stretch>
            <a:fillRect/>
          </a:stretch>
        </p:blipFill>
        <p:spPr>
          <a:xfrm>
            <a:off x="2868769" y="1802423"/>
            <a:ext cx="9241169" cy="4919052"/>
          </a:xfrm>
          <a:prstGeom prst="rect">
            <a:avLst/>
          </a:prstGeom>
        </p:spPr>
      </p:pic>
      <p:sp>
        <p:nvSpPr>
          <p:cNvPr id="5" name="Data analysis: ATAC-seq">
            <a:extLst>
              <a:ext uri="{FF2B5EF4-FFF2-40B4-BE49-F238E27FC236}">
                <a16:creationId xmlns:a16="http://schemas.microsoft.com/office/drawing/2014/main" id="{D0C87845-3DD7-D445-F80D-12D6CFA6489E}"/>
              </a:ext>
            </a:extLst>
          </p:cNvPr>
          <p:cNvSpPr txBox="1"/>
          <p:nvPr/>
        </p:nvSpPr>
        <p:spPr>
          <a:xfrm>
            <a:off x="444990" y="217044"/>
            <a:ext cx="4513351"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Add bigwig tracks from URL</a:t>
            </a:r>
            <a:endParaRPr sz="2812" b="1" dirty="0">
              <a:solidFill>
                <a:schemeClr val="tx2"/>
              </a:solidFill>
              <a:latin typeface="+mj-lt"/>
            </a:endParaRPr>
          </a:p>
        </p:txBody>
      </p:sp>
    </p:spTree>
    <p:extLst>
      <p:ext uri="{BB962C8B-B14F-4D97-AF65-F5344CB8AC3E}">
        <p14:creationId xmlns:p14="http://schemas.microsoft.com/office/powerpoint/2010/main" val="30980385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24</a:t>
            </a:fld>
            <a:endParaRPr lang="en-US"/>
          </a:p>
        </p:txBody>
      </p:sp>
      <p:pic>
        <p:nvPicPr>
          <p:cNvPr id="3" name="Picture 2">
            <a:extLst>
              <a:ext uri="{FF2B5EF4-FFF2-40B4-BE49-F238E27FC236}">
                <a16:creationId xmlns:a16="http://schemas.microsoft.com/office/drawing/2014/main" id="{E918F390-8F07-A92C-C8D8-9D24F6C149F4}"/>
              </a:ext>
            </a:extLst>
          </p:cNvPr>
          <p:cNvPicPr>
            <a:picLocks noChangeAspect="1"/>
          </p:cNvPicPr>
          <p:nvPr/>
        </p:nvPicPr>
        <p:blipFill>
          <a:blip r:embed="rId2"/>
          <a:stretch>
            <a:fillRect/>
          </a:stretch>
        </p:blipFill>
        <p:spPr>
          <a:xfrm>
            <a:off x="266698" y="248173"/>
            <a:ext cx="10367111" cy="3009806"/>
          </a:xfrm>
          <a:prstGeom prst="rect">
            <a:avLst/>
          </a:prstGeom>
        </p:spPr>
      </p:pic>
      <p:pic>
        <p:nvPicPr>
          <p:cNvPr id="4" name="Picture 3">
            <a:extLst>
              <a:ext uri="{FF2B5EF4-FFF2-40B4-BE49-F238E27FC236}">
                <a16:creationId xmlns:a16="http://schemas.microsoft.com/office/drawing/2014/main" id="{BBC9E9E7-53AA-714B-F32A-912BF59F5EEE}"/>
              </a:ext>
            </a:extLst>
          </p:cNvPr>
          <p:cNvPicPr>
            <a:picLocks noChangeAspect="1"/>
          </p:cNvPicPr>
          <p:nvPr/>
        </p:nvPicPr>
        <p:blipFill>
          <a:blip r:embed="rId3"/>
          <a:stretch>
            <a:fillRect/>
          </a:stretch>
        </p:blipFill>
        <p:spPr>
          <a:xfrm>
            <a:off x="2007577" y="1352036"/>
            <a:ext cx="7772400" cy="3811885"/>
          </a:xfrm>
          <a:prstGeom prst="rect">
            <a:avLst/>
          </a:prstGeom>
        </p:spPr>
      </p:pic>
      <p:pic>
        <p:nvPicPr>
          <p:cNvPr id="5" name="Picture 4">
            <a:extLst>
              <a:ext uri="{FF2B5EF4-FFF2-40B4-BE49-F238E27FC236}">
                <a16:creationId xmlns:a16="http://schemas.microsoft.com/office/drawing/2014/main" id="{1C669739-40C3-01BC-2310-568C930C53F5}"/>
              </a:ext>
            </a:extLst>
          </p:cNvPr>
          <p:cNvPicPr>
            <a:picLocks noChangeAspect="1"/>
          </p:cNvPicPr>
          <p:nvPr/>
        </p:nvPicPr>
        <p:blipFill>
          <a:blip r:embed="rId4"/>
          <a:stretch>
            <a:fillRect/>
          </a:stretch>
        </p:blipFill>
        <p:spPr>
          <a:xfrm>
            <a:off x="2140829" y="3059805"/>
            <a:ext cx="10051171" cy="3009806"/>
          </a:xfrm>
          <a:prstGeom prst="rect">
            <a:avLst/>
          </a:prstGeom>
        </p:spPr>
      </p:pic>
      <p:sp>
        <p:nvSpPr>
          <p:cNvPr id="6" name="TextBox 5">
            <a:extLst>
              <a:ext uri="{FF2B5EF4-FFF2-40B4-BE49-F238E27FC236}">
                <a16:creationId xmlns:a16="http://schemas.microsoft.com/office/drawing/2014/main" id="{3896B943-FEFC-7A20-B8B9-576AD6C8760C}"/>
              </a:ext>
            </a:extLst>
          </p:cNvPr>
          <p:cNvSpPr txBox="1"/>
          <p:nvPr/>
        </p:nvSpPr>
        <p:spPr>
          <a:xfrm>
            <a:off x="2637692" y="6232126"/>
            <a:ext cx="5073248" cy="369332"/>
          </a:xfrm>
          <a:prstGeom prst="rect">
            <a:avLst/>
          </a:prstGeom>
          <a:noFill/>
        </p:spPr>
        <p:txBody>
          <a:bodyPr wrap="none" rtlCol="0">
            <a:spAutoFit/>
          </a:bodyPr>
          <a:lstStyle/>
          <a:p>
            <a:r>
              <a:rPr lang="en-US" dirty="0"/>
              <a:t>Now you can save and share this ATAC-seq data!</a:t>
            </a:r>
          </a:p>
        </p:txBody>
      </p:sp>
    </p:spTree>
    <p:extLst>
      <p:ext uri="{BB962C8B-B14F-4D97-AF65-F5344CB8AC3E}">
        <p14:creationId xmlns:p14="http://schemas.microsoft.com/office/powerpoint/2010/main" val="229993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BB29F9-38D5-DDFF-B57C-ED6C3CE85E01}"/>
              </a:ext>
            </a:extLst>
          </p:cNvPr>
          <p:cNvSpPr>
            <a:spLocks noGrp="1"/>
          </p:cNvSpPr>
          <p:nvPr>
            <p:ph type="sldNum" sz="quarter" idx="2"/>
          </p:nvPr>
        </p:nvSpPr>
        <p:spPr/>
        <p:txBody>
          <a:bodyPr/>
          <a:lstStyle/>
          <a:p>
            <a:fld id="{86CB4B4D-7CA3-9044-876B-883B54F8677D}" type="slidenum">
              <a:rPr lang="en-US" smtClean="0"/>
              <a:t>25</a:t>
            </a:fld>
            <a:endParaRPr lang="en-US"/>
          </a:p>
        </p:txBody>
      </p:sp>
      <p:pic>
        <p:nvPicPr>
          <p:cNvPr id="3" name="Picture 2">
            <a:extLst>
              <a:ext uri="{FF2B5EF4-FFF2-40B4-BE49-F238E27FC236}">
                <a16:creationId xmlns:a16="http://schemas.microsoft.com/office/drawing/2014/main" id="{363E625A-FCAC-76F3-D54E-7AC4D48D2412}"/>
              </a:ext>
            </a:extLst>
          </p:cNvPr>
          <p:cNvPicPr>
            <a:picLocks noChangeAspect="1"/>
          </p:cNvPicPr>
          <p:nvPr/>
        </p:nvPicPr>
        <p:blipFill>
          <a:blip r:embed="rId2"/>
          <a:stretch>
            <a:fillRect/>
          </a:stretch>
        </p:blipFill>
        <p:spPr>
          <a:xfrm>
            <a:off x="0" y="1544683"/>
            <a:ext cx="11990509" cy="3512181"/>
          </a:xfrm>
          <a:prstGeom prst="rect">
            <a:avLst/>
          </a:prstGeom>
        </p:spPr>
      </p:pic>
      <p:sp>
        <p:nvSpPr>
          <p:cNvPr id="4" name="TextBox 3">
            <a:extLst>
              <a:ext uri="{FF2B5EF4-FFF2-40B4-BE49-F238E27FC236}">
                <a16:creationId xmlns:a16="http://schemas.microsoft.com/office/drawing/2014/main" id="{59221D16-C153-E903-2BEB-F4F8F458A9B7}"/>
              </a:ext>
            </a:extLst>
          </p:cNvPr>
          <p:cNvSpPr txBox="1"/>
          <p:nvPr/>
        </p:nvSpPr>
        <p:spPr>
          <a:xfrm>
            <a:off x="360163" y="245197"/>
            <a:ext cx="7324314" cy="461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2531" b="1" dirty="0">
                <a:solidFill>
                  <a:schemeClr val="tx2"/>
                </a:solidFill>
                <a:sym typeface="Gill Sans Light"/>
              </a:rPr>
              <a:t>How to find differential accessible regions (DARs)? </a:t>
            </a:r>
          </a:p>
        </p:txBody>
      </p:sp>
      <p:sp>
        <p:nvSpPr>
          <p:cNvPr id="5" name="Rectangle 4">
            <a:extLst>
              <a:ext uri="{FF2B5EF4-FFF2-40B4-BE49-F238E27FC236}">
                <a16:creationId xmlns:a16="http://schemas.microsoft.com/office/drawing/2014/main" id="{2D2C75FC-DC52-DA56-9E91-D211E748D5CA}"/>
              </a:ext>
            </a:extLst>
          </p:cNvPr>
          <p:cNvSpPr/>
          <p:nvPr/>
        </p:nvSpPr>
        <p:spPr>
          <a:xfrm>
            <a:off x="7684477" y="1319740"/>
            <a:ext cx="773724" cy="3991708"/>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 name="Rectangle 5">
            <a:extLst>
              <a:ext uri="{FF2B5EF4-FFF2-40B4-BE49-F238E27FC236}">
                <a16:creationId xmlns:a16="http://schemas.microsoft.com/office/drawing/2014/main" id="{493325E9-AE12-9A30-3A4E-2E8EB9DD9457}"/>
              </a:ext>
            </a:extLst>
          </p:cNvPr>
          <p:cNvSpPr/>
          <p:nvPr/>
        </p:nvSpPr>
        <p:spPr>
          <a:xfrm>
            <a:off x="6096000" y="1304919"/>
            <a:ext cx="518747" cy="3991708"/>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192783539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FD42C06C-770E-444E-A638-347C136006A6}"/>
              </a:ext>
            </a:extLst>
          </p:cNvPr>
          <p:cNvSpPr txBox="1"/>
          <p:nvPr/>
        </p:nvSpPr>
        <p:spPr>
          <a:xfrm>
            <a:off x="383297" y="100676"/>
            <a:ext cx="9926115" cy="461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2531" b="1" dirty="0">
                <a:solidFill>
                  <a:schemeClr val="tx2"/>
                </a:solidFill>
                <a:sym typeface="Gill Sans Light"/>
              </a:rPr>
              <a:t>Differential analysis of enrichment-based epigenetic sequencing data</a:t>
            </a:r>
          </a:p>
        </p:txBody>
      </p:sp>
      <p:sp>
        <p:nvSpPr>
          <p:cNvPr id="24" name="TextBox 23">
            <a:extLst>
              <a:ext uri="{FF2B5EF4-FFF2-40B4-BE49-F238E27FC236}">
                <a16:creationId xmlns:a16="http://schemas.microsoft.com/office/drawing/2014/main" id="{53F105EE-C3D4-804C-8A9B-F78B4AE25EEC}"/>
              </a:ext>
            </a:extLst>
          </p:cNvPr>
          <p:cNvSpPr txBox="1"/>
          <p:nvPr/>
        </p:nvSpPr>
        <p:spPr>
          <a:xfrm>
            <a:off x="2140127" y="995004"/>
            <a:ext cx="1288687" cy="20803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2250" dirty="0">
                <a:solidFill>
                  <a:schemeClr val="tx2"/>
                </a:solidFill>
                <a:sym typeface="Gill Sans Light"/>
              </a:rPr>
              <a:t>ATAC-seq</a:t>
            </a:r>
          </a:p>
          <a:p>
            <a:pPr algn="ctr" defTabSz="410751" hangingPunct="0"/>
            <a:r>
              <a:rPr lang="en-US" dirty="0" err="1">
                <a:solidFill>
                  <a:schemeClr val="bg2">
                    <a:lumMod val="75000"/>
                  </a:schemeClr>
                </a:solidFill>
              </a:rPr>
              <a:t>ChIP</a:t>
            </a:r>
            <a:r>
              <a:rPr lang="en-US" dirty="0">
                <a:solidFill>
                  <a:schemeClr val="bg2">
                    <a:lumMod val="75000"/>
                  </a:schemeClr>
                </a:solidFill>
              </a:rPr>
              <a:t>-seq</a:t>
            </a:r>
          </a:p>
          <a:p>
            <a:pPr algn="ctr" defTabSz="410751" hangingPunct="0"/>
            <a:r>
              <a:rPr lang="en-US" dirty="0" err="1">
                <a:solidFill>
                  <a:schemeClr val="bg2">
                    <a:lumMod val="75000"/>
                  </a:schemeClr>
                </a:solidFill>
                <a:sym typeface="Gill Sans Light"/>
              </a:rPr>
              <a:t>MeDIP</a:t>
            </a:r>
            <a:r>
              <a:rPr lang="en-US" dirty="0">
                <a:solidFill>
                  <a:schemeClr val="bg2">
                    <a:lumMod val="75000"/>
                  </a:schemeClr>
                </a:solidFill>
                <a:sym typeface="Gill Sans Light"/>
              </a:rPr>
              <a:t>-seq</a:t>
            </a:r>
          </a:p>
          <a:p>
            <a:pPr algn="ctr" defTabSz="410751" hangingPunct="0"/>
            <a:r>
              <a:rPr lang="en-US" dirty="0">
                <a:solidFill>
                  <a:schemeClr val="bg2">
                    <a:lumMod val="75000"/>
                  </a:schemeClr>
                </a:solidFill>
              </a:rPr>
              <a:t>MRE-seq</a:t>
            </a:r>
          </a:p>
          <a:p>
            <a:pPr algn="ctr" defTabSz="410751" hangingPunct="0"/>
            <a:r>
              <a:rPr lang="en-US" dirty="0" err="1">
                <a:solidFill>
                  <a:schemeClr val="bg2">
                    <a:lumMod val="75000"/>
                  </a:schemeClr>
                </a:solidFill>
              </a:rPr>
              <a:t>DamID</a:t>
            </a:r>
            <a:r>
              <a:rPr lang="en-US" dirty="0">
                <a:solidFill>
                  <a:schemeClr val="bg2">
                    <a:lumMod val="75000"/>
                  </a:schemeClr>
                </a:solidFill>
              </a:rPr>
              <a:t>-seq</a:t>
            </a:r>
          </a:p>
          <a:p>
            <a:pPr algn="ctr" defTabSz="410751" hangingPunct="0"/>
            <a:r>
              <a:rPr lang="en-US" dirty="0">
                <a:solidFill>
                  <a:schemeClr val="bg2">
                    <a:lumMod val="75000"/>
                  </a:schemeClr>
                </a:solidFill>
              </a:rPr>
              <a:t>CUT&amp;RUN</a:t>
            </a:r>
          </a:p>
          <a:p>
            <a:pPr algn="ctr" defTabSz="410751" hangingPunct="0"/>
            <a:r>
              <a:rPr lang="en-US" dirty="0">
                <a:solidFill>
                  <a:schemeClr val="bg2">
                    <a:lumMod val="75000"/>
                  </a:schemeClr>
                </a:solidFill>
              </a:rPr>
              <a:t>CUT*Tag</a:t>
            </a:r>
            <a:endParaRPr lang="en-US" sz="2250" dirty="0">
              <a:solidFill>
                <a:schemeClr val="bg2">
                  <a:lumMod val="75000"/>
                </a:schemeClr>
              </a:solidFill>
            </a:endParaRPr>
          </a:p>
        </p:txBody>
      </p:sp>
      <p:sp>
        <p:nvSpPr>
          <p:cNvPr id="25" name="TextBox 24">
            <a:extLst>
              <a:ext uri="{FF2B5EF4-FFF2-40B4-BE49-F238E27FC236}">
                <a16:creationId xmlns:a16="http://schemas.microsoft.com/office/drawing/2014/main" id="{DC5C8949-17AA-134A-9551-161A55B6F6E4}"/>
              </a:ext>
            </a:extLst>
          </p:cNvPr>
          <p:cNvSpPr txBox="1"/>
          <p:nvPr/>
        </p:nvSpPr>
        <p:spPr>
          <a:xfrm>
            <a:off x="4843983" y="993032"/>
            <a:ext cx="1194622" cy="461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2531" dirty="0">
                <a:solidFill>
                  <a:schemeClr val="tx2"/>
                </a:solidFill>
                <a:sym typeface="Gill Sans Light"/>
              </a:rPr>
              <a:t>Group A</a:t>
            </a:r>
          </a:p>
        </p:txBody>
      </p:sp>
      <p:sp>
        <p:nvSpPr>
          <p:cNvPr id="26" name="TextBox 25">
            <a:extLst>
              <a:ext uri="{FF2B5EF4-FFF2-40B4-BE49-F238E27FC236}">
                <a16:creationId xmlns:a16="http://schemas.microsoft.com/office/drawing/2014/main" id="{25B30933-E76B-4C42-87EE-A938ADD94400}"/>
              </a:ext>
            </a:extLst>
          </p:cNvPr>
          <p:cNvSpPr txBox="1"/>
          <p:nvPr/>
        </p:nvSpPr>
        <p:spPr>
          <a:xfrm>
            <a:off x="4856806" y="2244792"/>
            <a:ext cx="1181799" cy="461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2531" dirty="0">
                <a:solidFill>
                  <a:schemeClr val="tx2"/>
                </a:solidFill>
                <a:sym typeface="Gill Sans Light"/>
              </a:rPr>
              <a:t>Group B</a:t>
            </a:r>
          </a:p>
        </p:txBody>
      </p:sp>
      <p:grpSp>
        <p:nvGrpSpPr>
          <p:cNvPr id="39" name="Group 38">
            <a:extLst>
              <a:ext uri="{FF2B5EF4-FFF2-40B4-BE49-F238E27FC236}">
                <a16:creationId xmlns:a16="http://schemas.microsoft.com/office/drawing/2014/main" id="{F5631714-E6AE-B940-B7CA-3EE4338FC1F6}"/>
              </a:ext>
            </a:extLst>
          </p:cNvPr>
          <p:cNvGrpSpPr/>
          <p:nvPr/>
        </p:nvGrpSpPr>
        <p:grpSpPr>
          <a:xfrm>
            <a:off x="1367715" y="3240545"/>
            <a:ext cx="8459331" cy="1376819"/>
            <a:chOff x="-222271" y="4608774"/>
            <a:chExt cx="12031047" cy="1958142"/>
          </a:xfrm>
        </p:grpSpPr>
        <p:sp>
          <p:nvSpPr>
            <p:cNvPr id="27" name="TextBox 26">
              <a:extLst>
                <a:ext uri="{FF2B5EF4-FFF2-40B4-BE49-F238E27FC236}">
                  <a16:creationId xmlns:a16="http://schemas.microsoft.com/office/drawing/2014/main" id="{3C986B66-74B1-C644-B9D2-89685F089A8F}"/>
                </a:ext>
              </a:extLst>
            </p:cNvPr>
            <p:cNvSpPr txBox="1"/>
            <p:nvPr/>
          </p:nvSpPr>
          <p:spPr>
            <a:xfrm>
              <a:off x="-222271" y="4608774"/>
              <a:ext cx="7173794" cy="656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2531" dirty="0">
                  <a:solidFill>
                    <a:schemeClr val="tx2"/>
                  </a:solidFill>
                  <a:sym typeface="Gill Sans Light"/>
                </a:rPr>
                <a:t>Strategy 1: binarized determination</a:t>
              </a:r>
            </a:p>
          </p:txBody>
        </p:sp>
        <p:sp>
          <p:nvSpPr>
            <p:cNvPr id="28" name="TextBox 27">
              <a:extLst>
                <a:ext uri="{FF2B5EF4-FFF2-40B4-BE49-F238E27FC236}">
                  <a16:creationId xmlns:a16="http://schemas.microsoft.com/office/drawing/2014/main" id="{1F657B31-4D81-1C4C-8F5F-DA42430AA0E8}"/>
                </a:ext>
              </a:extLst>
            </p:cNvPr>
            <p:cNvSpPr txBox="1"/>
            <p:nvPr/>
          </p:nvSpPr>
          <p:spPr>
            <a:xfrm>
              <a:off x="1848839" y="5356601"/>
              <a:ext cx="4653561" cy="1210315"/>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687" dirty="0">
                  <a:solidFill>
                    <a:schemeClr val="tx2"/>
                  </a:solidFill>
                  <a:sym typeface="Gill Sans Light"/>
                </a:rPr>
                <a:t>Construct model to determine the epigenetic status (binarization) of given regions in both groups </a:t>
              </a:r>
            </a:p>
          </p:txBody>
        </p:sp>
        <p:sp>
          <p:nvSpPr>
            <p:cNvPr id="29" name="TextBox 28">
              <a:extLst>
                <a:ext uri="{FF2B5EF4-FFF2-40B4-BE49-F238E27FC236}">
                  <a16:creationId xmlns:a16="http://schemas.microsoft.com/office/drawing/2014/main" id="{F87BFF72-592E-6F46-82E5-8CB4873C6A8B}"/>
                </a:ext>
              </a:extLst>
            </p:cNvPr>
            <p:cNvSpPr txBox="1"/>
            <p:nvPr/>
          </p:nvSpPr>
          <p:spPr>
            <a:xfrm>
              <a:off x="7506523" y="5541221"/>
              <a:ext cx="4302253" cy="841074"/>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687" dirty="0">
                  <a:solidFill>
                    <a:schemeClr val="tx2"/>
                  </a:solidFill>
                  <a:sym typeface="Gill Sans Light"/>
                </a:rPr>
                <a:t>Directly compare the binarized status of given regions.</a:t>
              </a:r>
            </a:p>
          </p:txBody>
        </p:sp>
        <p:cxnSp>
          <p:nvCxnSpPr>
            <p:cNvPr id="32" name="Straight Arrow Connector 31">
              <a:extLst>
                <a:ext uri="{FF2B5EF4-FFF2-40B4-BE49-F238E27FC236}">
                  <a16:creationId xmlns:a16="http://schemas.microsoft.com/office/drawing/2014/main" id="{81076942-5C29-B846-B060-9214A13C7A63}"/>
                </a:ext>
              </a:extLst>
            </p:cNvPr>
            <p:cNvCxnSpPr>
              <a:cxnSpLocks/>
            </p:cNvCxnSpPr>
            <p:nvPr/>
          </p:nvCxnSpPr>
          <p:spPr>
            <a:xfrm>
              <a:off x="6592124" y="5961759"/>
              <a:ext cx="866899" cy="0"/>
            </a:xfrm>
            <a:prstGeom prst="straightConnector1">
              <a:avLst/>
            </a:prstGeom>
            <a:noFill/>
            <a:ln w="254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grpSp>
      <p:grpSp>
        <p:nvGrpSpPr>
          <p:cNvPr id="40" name="Group 39">
            <a:extLst>
              <a:ext uri="{FF2B5EF4-FFF2-40B4-BE49-F238E27FC236}">
                <a16:creationId xmlns:a16="http://schemas.microsoft.com/office/drawing/2014/main" id="{6B1D82EA-1DCA-3E46-AF7D-F3304D2C28DD}"/>
              </a:ext>
            </a:extLst>
          </p:cNvPr>
          <p:cNvGrpSpPr/>
          <p:nvPr/>
        </p:nvGrpSpPr>
        <p:grpSpPr>
          <a:xfrm>
            <a:off x="1306877" y="4749939"/>
            <a:ext cx="9002535" cy="1456801"/>
            <a:chOff x="-308797" y="6755470"/>
            <a:chExt cx="12803605" cy="2071895"/>
          </a:xfrm>
        </p:grpSpPr>
        <p:sp>
          <p:nvSpPr>
            <p:cNvPr id="30" name="TextBox 29">
              <a:extLst>
                <a:ext uri="{FF2B5EF4-FFF2-40B4-BE49-F238E27FC236}">
                  <a16:creationId xmlns:a16="http://schemas.microsoft.com/office/drawing/2014/main" id="{FC737015-124D-894C-995B-67F742F7CDBA}"/>
                </a:ext>
              </a:extLst>
            </p:cNvPr>
            <p:cNvSpPr txBox="1"/>
            <p:nvPr/>
          </p:nvSpPr>
          <p:spPr>
            <a:xfrm>
              <a:off x="-308797" y="6755470"/>
              <a:ext cx="7303563" cy="656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2531" dirty="0">
                  <a:solidFill>
                    <a:schemeClr val="tx2"/>
                  </a:solidFill>
                  <a:sym typeface="Gill Sans Light"/>
                </a:rPr>
                <a:t>Strategy 2: statistical determination</a:t>
              </a:r>
            </a:p>
          </p:txBody>
        </p:sp>
        <p:sp>
          <p:nvSpPr>
            <p:cNvPr id="33" name="TextBox 32">
              <a:extLst>
                <a:ext uri="{FF2B5EF4-FFF2-40B4-BE49-F238E27FC236}">
                  <a16:creationId xmlns:a16="http://schemas.microsoft.com/office/drawing/2014/main" id="{7155C183-3BD9-8A41-80ED-0F2F6D46DBB6}"/>
                </a:ext>
              </a:extLst>
            </p:cNvPr>
            <p:cNvSpPr txBox="1"/>
            <p:nvPr/>
          </p:nvSpPr>
          <p:spPr>
            <a:xfrm>
              <a:off x="1848838" y="7673874"/>
              <a:ext cx="4653561" cy="471834"/>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687" dirty="0">
                  <a:solidFill>
                    <a:schemeClr val="tx2"/>
                  </a:solidFill>
                </a:rPr>
                <a:t>Hypothesize the data distribution    </a:t>
              </a:r>
              <a:endParaRPr lang="en-US" sz="1687" dirty="0">
                <a:solidFill>
                  <a:schemeClr val="tx2"/>
                </a:solidFill>
                <a:sym typeface="Gill Sans Light"/>
              </a:endParaRPr>
            </a:p>
          </p:txBody>
        </p:sp>
        <p:sp>
          <p:nvSpPr>
            <p:cNvPr id="35" name="TextBox 34">
              <a:extLst>
                <a:ext uri="{FF2B5EF4-FFF2-40B4-BE49-F238E27FC236}">
                  <a16:creationId xmlns:a16="http://schemas.microsoft.com/office/drawing/2014/main" id="{70026A82-E5E5-8F44-94E8-91D51A34403C}"/>
                </a:ext>
              </a:extLst>
            </p:cNvPr>
            <p:cNvSpPr txBox="1"/>
            <p:nvPr/>
          </p:nvSpPr>
          <p:spPr>
            <a:xfrm>
              <a:off x="7506523" y="7497826"/>
              <a:ext cx="4988285" cy="841074"/>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687" dirty="0">
                  <a:solidFill>
                    <a:schemeClr val="tx2"/>
                  </a:solidFill>
                  <a:sym typeface="Gill Sans Light"/>
                </a:rPr>
                <a:t>Perform statistical test for given regions between two groups </a:t>
              </a:r>
            </a:p>
          </p:txBody>
        </p:sp>
        <p:cxnSp>
          <p:nvCxnSpPr>
            <p:cNvPr id="36" name="Straight Arrow Connector 35">
              <a:extLst>
                <a:ext uri="{FF2B5EF4-FFF2-40B4-BE49-F238E27FC236}">
                  <a16:creationId xmlns:a16="http://schemas.microsoft.com/office/drawing/2014/main" id="{84B438AE-79DB-0344-A084-1B0FC5160031}"/>
                </a:ext>
              </a:extLst>
            </p:cNvPr>
            <p:cNvCxnSpPr>
              <a:cxnSpLocks/>
            </p:cNvCxnSpPr>
            <p:nvPr/>
          </p:nvCxnSpPr>
          <p:spPr>
            <a:xfrm>
              <a:off x="6592124" y="7918364"/>
              <a:ext cx="866899" cy="0"/>
            </a:xfrm>
            <a:prstGeom prst="straightConnector1">
              <a:avLst/>
            </a:prstGeom>
            <a:noFill/>
            <a:ln w="25400" cap="flat">
              <a:solidFill>
                <a:schemeClr val="accent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7" name="TextBox 36">
              <a:extLst>
                <a:ext uri="{FF2B5EF4-FFF2-40B4-BE49-F238E27FC236}">
                  <a16:creationId xmlns:a16="http://schemas.microsoft.com/office/drawing/2014/main" id="{5A38BAE8-0247-6A46-9B02-4D88A7A6DC53}"/>
                </a:ext>
              </a:extLst>
            </p:cNvPr>
            <p:cNvSpPr txBox="1"/>
            <p:nvPr/>
          </p:nvSpPr>
          <p:spPr>
            <a:xfrm>
              <a:off x="1945968" y="8171652"/>
              <a:ext cx="5108089" cy="4718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r>
                <a:rPr lang="en-US" sz="1687" dirty="0">
                  <a:solidFill>
                    <a:schemeClr val="tx2"/>
                  </a:solidFill>
                </a:rPr>
                <a:t>Gaussian, Poisson</a:t>
              </a:r>
              <a:r>
                <a:rPr lang="en-US" sz="1687" dirty="0">
                  <a:solidFill>
                    <a:schemeClr val="tx2"/>
                  </a:solidFill>
                  <a:sym typeface="Gill Sans Light"/>
                </a:rPr>
                <a:t>, negative binomial </a:t>
              </a:r>
            </a:p>
          </p:txBody>
        </p:sp>
        <p:sp>
          <p:nvSpPr>
            <p:cNvPr id="38" name="TextBox 37">
              <a:extLst>
                <a:ext uri="{FF2B5EF4-FFF2-40B4-BE49-F238E27FC236}">
                  <a16:creationId xmlns:a16="http://schemas.microsoft.com/office/drawing/2014/main" id="{DA87E39C-7345-C948-8E0C-79C2B7A4FAE7}"/>
                </a:ext>
              </a:extLst>
            </p:cNvPr>
            <p:cNvSpPr txBox="1"/>
            <p:nvPr/>
          </p:nvSpPr>
          <p:spPr>
            <a:xfrm>
              <a:off x="7861553" y="8355531"/>
              <a:ext cx="3601671" cy="4718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r>
                <a:rPr lang="en-US" sz="1687" dirty="0">
                  <a:solidFill>
                    <a:schemeClr val="tx2"/>
                  </a:solidFill>
                </a:rPr>
                <a:t>T-test, exact binomial test</a:t>
              </a:r>
              <a:endParaRPr lang="en-US" sz="1687" dirty="0">
                <a:solidFill>
                  <a:schemeClr val="tx2"/>
                </a:solidFill>
                <a:sym typeface="Gill Sans Light"/>
              </a:endParaRPr>
            </a:p>
          </p:txBody>
        </p:sp>
      </p:grpSp>
      <p:sp>
        <p:nvSpPr>
          <p:cNvPr id="2" name="TextBox 1">
            <a:extLst>
              <a:ext uri="{FF2B5EF4-FFF2-40B4-BE49-F238E27FC236}">
                <a16:creationId xmlns:a16="http://schemas.microsoft.com/office/drawing/2014/main" id="{F188F49F-4181-E1BE-2F34-A228E191AB98}"/>
              </a:ext>
            </a:extLst>
          </p:cNvPr>
          <p:cNvSpPr txBox="1"/>
          <p:nvPr/>
        </p:nvSpPr>
        <p:spPr>
          <a:xfrm>
            <a:off x="7486016" y="6335796"/>
            <a:ext cx="3377977" cy="5048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l"/>
            <a:r>
              <a:rPr lang="en-US" sz="1406" dirty="0">
                <a:solidFill>
                  <a:schemeClr val="tx2"/>
                </a:solidFill>
              </a:rPr>
              <a:t>Brief </a:t>
            </a:r>
            <a:r>
              <a:rPr lang="en-US" sz="1406" dirty="0" err="1">
                <a:solidFill>
                  <a:schemeClr val="tx2"/>
                </a:solidFill>
              </a:rPr>
              <a:t>Bioinform</a:t>
            </a:r>
            <a:r>
              <a:rPr lang="en-US" sz="1406" dirty="0">
                <a:solidFill>
                  <a:schemeClr val="tx2"/>
                </a:solidFill>
              </a:rPr>
              <a:t>. 2016 Nov; 17(6): 953–966.</a:t>
            </a:r>
          </a:p>
          <a:p>
            <a:pPr algn="l"/>
            <a:r>
              <a:rPr lang="en-US" sz="1406" dirty="0">
                <a:solidFill>
                  <a:schemeClr val="tx2"/>
                </a:solidFill>
              </a:rPr>
              <a:t>Scientific reports.2020. 10 (1), 10150</a:t>
            </a:r>
          </a:p>
        </p:txBody>
      </p:sp>
      <p:grpSp>
        <p:nvGrpSpPr>
          <p:cNvPr id="47" name="Group 46">
            <a:extLst>
              <a:ext uri="{FF2B5EF4-FFF2-40B4-BE49-F238E27FC236}">
                <a16:creationId xmlns:a16="http://schemas.microsoft.com/office/drawing/2014/main" id="{680891A8-456E-81BC-F45D-CE00EC89B10D}"/>
              </a:ext>
            </a:extLst>
          </p:cNvPr>
          <p:cNvGrpSpPr/>
          <p:nvPr/>
        </p:nvGrpSpPr>
        <p:grpSpPr>
          <a:xfrm>
            <a:off x="6437741" y="590393"/>
            <a:ext cx="5474525" cy="2766950"/>
            <a:chOff x="506568" y="4907267"/>
            <a:chExt cx="5474525" cy="2766950"/>
          </a:xfrm>
        </p:grpSpPr>
        <p:cxnSp>
          <p:nvCxnSpPr>
            <p:cNvPr id="10" name="Straight Connector 9">
              <a:extLst>
                <a:ext uri="{FF2B5EF4-FFF2-40B4-BE49-F238E27FC236}">
                  <a16:creationId xmlns:a16="http://schemas.microsoft.com/office/drawing/2014/main" id="{4B1DF054-0156-E197-5F71-8D20BDFA2043}"/>
                </a:ext>
              </a:extLst>
            </p:cNvPr>
            <p:cNvCxnSpPr>
              <a:cxnSpLocks/>
            </p:cNvCxnSpPr>
            <p:nvPr/>
          </p:nvCxnSpPr>
          <p:spPr>
            <a:xfrm>
              <a:off x="506568" y="5527521"/>
              <a:ext cx="5474525" cy="0"/>
            </a:xfrm>
            <a:prstGeom prst="line">
              <a:avLst/>
            </a:prstGeom>
            <a:noFill/>
            <a:ln w="25400" cap="flat">
              <a:solidFill>
                <a:srgbClr val="0070C0"/>
              </a:solidFill>
              <a:prstDash val="solid"/>
              <a:miter lim="400000"/>
            </a:ln>
            <a:effectLst/>
            <a:sp3d/>
          </p:spPr>
          <p:style>
            <a:lnRef idx="0">
              <a:scrgbClr r="0" g="0" b="0"/>
            </a:lnRef>
            <a:fillRef idx="0">
              <a:scrgbClr r="0" g="0" b="0"/>
            </a:fillRef>
            <a:effectRef idx="0">
              <a:scrgbClr r="0" g="0" b="0"/>
            </a:effectRef>
            <a:fontRef idx="none"/>
          </p:style>
        </p:cxnSp>
        <p:sp>
          <p:nvSpPr>
            <p:cNvPr id="18" name="Triangle 17">
              <a:extLst>
                <a:ext uri="{FF2B5EF4-FFF2-40B4-BE49-F238E27FC236}">
                  <a16:creationId xmlns:a16="http://schemas.microsoft.com/office/drawing/2014/main" id="{0F96943C-6186-DCBE-F944-5DDAE8330EB8}"/>
                </a:ext>
              </a:extLst>
            </p:cNvPr>
            <p:cNvSpPr/>
            <p:nvPr/>
          </p:nvSpPr>
          <p:spPr>
            <a:xfrm>
              <a:off x="2396582" y="4907267"/>
              <a:ext cx="369313" cy="620254"/>
            </a:xfrm>
            <a:prstGeom prst="triangle">
              <a:avLst/>
            </a:prstGeom>
            <a:solidFill>
              <a:srgbClr val="0070C0"/>
            </a:solid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Gill Sans Light"/>
              </a:endParaRPr>
            </a:p>
          </p:txBody>
        </p:sp>
        <p:cxnSp>
          <p:nvCxnSpPr>
            <p:cNvPr id="19" name="Straight Connector 18">
              <a:extLst>
                <a:ext uri="{FF2B5EF4-FFF2-40B4-BE49-F238E27FC236}">
                  <a16:creationId xmlns:a16="http://schemas.microsoft.com/office/drawing/2014/main" id="{48A7905D-85BF-084B-3067-D5CB12672979}"/>
                </a:ext>
              </a:extLst>
            </p:cNvPr>
            <p:cNvCxnSpPr>
              <a:cxnSpLocks/>
            </p:cNvCxnSpPr>
            <p:nvPr/>
          </p:nvCxnSpPr>
          <p:spPr>
            <a:xfrm>
              <a:off x="506568" y="6232456"/>
              <a:ext cx="5474525" cy="0"/>
            </a:xfrm>
            <a:prstGeom prst="line">
              <a:avLst/>
            </a:prstGeom>
            <a:noFill/>
            <a:ln w="25400" cap="flat">
              <a:solidFill>
                <a:srgbClr val="0070C0"/>
              </a:solidFill>
              <a:prstDash val="solid"/>
              <a:miter lim="400000"/>
            </a:ln>
            <a:effectLst/>
            <a:sp3d/>
          </p:spPr>
          <p:style>
            <a:lnRef idx="0">
              <a:scrgbClr r="0" g="0" b="0"/>
            </a:lnRef>
            <a:fillRef idx="0">
              <a:scrgbClr r="0" g="0" b="0"/>
            </a:fillRef>
            <a:effectRef idx="0">
              <a:scrgbClr r="0" g="0" b="0"/>
            </a:effectRef>
            <a:fontRef idx="none"/>
          </p:style>
        </p:cxnSp>
        <p:sp>
          <p:nvSpPr>
            <p:cNvPr id="20" name="Triangle 19">
              <a:extLst>
                <a:ext uri="{FF2B5EF4-FFF2-40B4-BE49-F238E27FC236}">
                  <a16:creationId xmlns:a16="http://schemas.microsoft.com/office/drawing/2014/main" id="{27E1D812-8DDF-06A4-8282-BD96D0AC097A}"/>
                </a:ext>
              </a:extLst>
            </p:cNvPr>
            <p:cNvSpPr/>
            <p:nvPr/>
          </p:nvSpPr>
          <p:spPr>
            <a:xfrm>
              <a:off x="2396582" y="5612201"/>
              <a:ext cx="369313" cy="620254"/>
            </a:xfrm>
            <a:prstGeom prst="triangle">
              <a:avLst/>
            </a:prstGeom>
            <a:solidFill>
              <a:srgbClr val="0070C0"/>
            </a:solid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Gill Sans Light"/>
              </a:endParaRPr>
            </a:p>
          </p:txBody>
        </p:sp>
        <p:cxnSp>
          <p:nvCxnSpPr>
            <p:cNvPr id="21" name="Straight Connector 20">
              <a:extLst>
                <a:ext uri="{FF2B5EF4-FFF2-40B4-BE49-F238E27FC236}">
                  <a16:creationId xmlns:a16="http://schemas.microsoft.com/office/drawing/2014/main" id="{F5568AEA-5039-ED88-2A47-A0F91120270A}"/>
                </a:ext>
              </a:extLst>
            </p:cNvPr>
            <p:cNvCxnSpPr>
              <a:cxnSpLocks/>
            </p:cNvCxnSpPr>
            <p:nvPr/>
          </p:nvCxnSpPr>
          <p:spPr>
            <a:xfrm>
              <a:off x="506568" y="6969283"/>
              <a:ext cx="5474525" cy="0"/>
            </a:xfrm>
            <a:prstGeom prst="line">
              <a:avLst/>
            </a:prstGeom>
            <a:noFill/>
            <a:ln w="254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sp>
          <p:nvSpPr>
            <p:cNvPr id="22" name="Triangle 21">
              <a:extLst>
                <a:ext uri="{FF2B5EF4-FFF2-40B4-BE49-F238E27FC236}">
                  <a16:creationId xmlns:a16="http://schemas.microsoft.com/office/drawing/2014/main" id="{3D8FFDA5-B818-3438-9999-2D07C9587CA3}"/>
                </a:ext>
              </a:extLst>
            </p:cNvPr>
            <p:cNvSpPr/>
            <p:nvPr/>
          </p:nvSpPr>
          <p:spPr>
            <a:xfrm>
              <a:off x="2483480" y="6659155"/>
              <a:ext cx="184657" cy="310128"/>
            </a:xfrm>
            <a:prstGeom prst="triangle">
              <a:avLst>
                <a:gd name="adj" fmla="val 44118"/>
              </a:avLst>
            </a:prstGeom>
            <a:solidFill>
              <a:srgbClr val="FFC000"/>
            </a:solid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Gill Sans Light"/>
              </a:endParaRPr>
            </a:p>
          </p:txBody>
        </p:sp>
        <p:cxnSp>
          <p:nvCxnSpPr>
            <p:cNvPr id="31" name="Straight Connector 30">
              <a:extLst>
                <a:ext uri="{FF2B5EF4-FFF2-40B4-BE49-F238E27FC236}">
                  <a16:creationId xmlns:a16="http://schemas.microsoft.com/office/drawing/2014/main" id="{2A7698BE-3683-0BE5-D8D2-1850445CA9A0}"/>
                </a:ext>
              </a:extLst>
            </p:cNvPr>
            <p:cNvCxnSpPr>
              <a:cxnSpLocks/>
            </p:cNvCxnSpPr>
            <p:nvPr/>
          </p:nvCxnSpPr>
          <p:spPr>
            <a:xfrm>
              <a:off x="506568" y="7674217"/>
              <a:ext cx="5474525" cy="0"/>
            </a:xfrm>
            <a:prstGeom prst="line">
              <a:avLst/>
            </a:prstGeom>
            <a:noFill/>
            <a:ln w="254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sp>
          <p:nvSpPr>
            <p:cNvPr id="34" name="Triangle 33">
              <a:extLst>
                <a:ext uri="{FF2B5EF4-FFF2-40B4-BE49-F238E27FC236}">
                  <a16:creationId xmlns:a16="http://schemas.microsoft.com/office/drawing/2014/main" id="{49D80472-A1DF-0F67-E7F7-B59FE79305E0}"/>
                </a:ext>
              </a:extLst>
            </p:cNvPr>
            <p:cNvSpPr/>
            <p:nvPr/>
          </p:nvSpPr>
          <p:spPr>
            <a:xfrm>
              <a:off x="2483480" y="7364089"/>
              <a:ext cx="184657" cy="310128"/>
            </a:xfrm>
            <a:prstGeom prst="triangle">
              <a:avLst>
                <a:gd name="adj" fmla="val 44118"/>
              </a:avLst>
            </a:prstGeom>
            <a:solidFill>
              <a:srgbClr val="FFC000"/>
            </a:solid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Gill Sans Light"/>
              </a:endParaRPr>
            </a:p>
          </p:txBody>
        </p:sp>
        <p:sp>
          <p:nvSpPr>
            <p:cNvPr id="41" name="Triangle 40">
              <a:extLst>
                <a:ext uri="{FF2B5EF4-FFF2-40B4-BE49-F238E27FC236}">
                  <a16:creationId xmlns:a16="http://schemas.microsoft.com/office/drawing/2014/main" id="{944BD4EF-4120-6913-543B-B7CCD89CE752}"/>
                </a:ext>
              </a:extLst>
            </p:cNvPr>
            <p:cNvSpPr/>
            <p:nvPr/>
          </p:nvSpPr>
          <p:spPr>
            <a:xfrm>
              <a:off x="3807756" y="5217393"/>
              <a:ext cx="184657" cy="310128"/>
            </a:xfrm>
            <a:prstGeom prst="triangle">
              <a:avLst>
                <a:gd name="adj" fmla="val 44118"/>
              </a:avLst>
            </a:prstGeom>
            <a:solidFill>
              <a:srgbClr val="0070C0"/>
            </a:solid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Gill Sans Light"/>
              </a:endParaRPr>
            </a:p>
          </p:txBody>
        </p:sp>
        <p:sp>
          <p:nvSpPr>
            <p:cNvPr id="42" name="Triangle 41">
              <a:extLst>
                <a:ext uri="{FF2B5EF4-FFF2-40B4-BE49-F238E27FC236}">
                  <a16:creationId xmlns:a16="http://schemas.microsoft.com/office/drawing/2014/main" id="{0FE500F4-7359-1BFE-44FB-8C1BF2EC465D}"/>
                </a:ext>
              </a:extLst>
            </p:cNvPr>
            <p:cNvSpPr/>
            <p:nvPr/>
          </p:nvSpPr>
          <p:spPr>
            <a:xfrm>
              <a:off x="3807756" y="5922327"/>
              <a:ext cx="184657" cy="310128"/>
            </a:xfrm>
            <a:prstGeom prst="triangle">
              <a:avLst>
                <a:gd name="adj" fmla="val 44118"/>
              </a:avLst>
            </a:prstGeom>
            <a:solidFill>
              <a:srgbClr val="0070C0"/>
            </a:solid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Gill Sans Light"/>
              </a:endParaRPr>
            </a:p>
          </p:txBody>
        </p:sp>
        <p:sp>
          <p:nvSpPr>
            <p:cNvPr id="43" name="Triangle 42">
              <a:extLst>
                <a:ext uri="{FF2B5EF4-FFF2-40B4-BE49-F238E27FC236}">
                  <a16:creationId xmlns:a16="http://schemas.microsoft.com/office/drawing/2014/main" id="{99E29F0E-FFE3-5BA8-49AA-B440544960E4}"/>
                </a:ext>
              </a:extLst>
            </p:cNvPr>
            <p:cNvSpPr/>
            <p:nvPr/>
          </p:nvSpPr>
          <p:spPr>
            <a:xfrm>
              <a:off x="3807756" y="6659155"/>
              <a:ext cx="184657" cy="310128"/>
            </a:xfrm>
            <a:prstGeom prst="triangle">
              <a:avLst>
                <a:gd name="adj" fmla="val 44118"/>
              </a:avLst>
            </a:prstGeom>
            <a:solidFill>
              <a:srgbClr val="FFC000"/>
            </a:solid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Gill Sans Light"/>
              </a:endParaRPr>
            </a:p>
          </p:txBody>
        </p:sp>
        <p:sp>
          <p:nvSpPr>
            <p:cNvPr id="44" name="Triangle 43">
              <a:extLst>
                <a:ext uri="{FF2B5EF4-FFF2-40B4-BE49-F238E27FC236}">
                  <a16:creationId xmlns:a16="http://schemas.microsoft.com/office/drawing/2014/main" id="{5F9B2392-2AE3-5A01-4827-30B5434CE359}"/>
                </a:ext>
              </a:extLst>
            </p:cNvPr>
            <p:cNvSpPr/>
            <p:nvPr/>
          </p:nvSpPr>
          <p:spPr>
            <a:xfrm>
              <a:off x="3807756" y="7364088"/>
              <a:ext cx="184657" cy="310128"/>
            </a:xfrm>
            <a:prstGeom prst="triangle">
              <a:avLst>
                <a:gd name="adj" fmla="val 44118"/>
              </a:avLst>
            </a:prstGeom>
            <a:solidFill>
              <a:srgbClr val="FFC000"/>
            </a:solid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Gill Sans Light"/>
              </a:endParaRPr>
            </a:p>
          </p:txBody>
        </p:sp>
        <p:sp>
          <p:nvSpPr>
            <p:cNvPr id="45" name="Triangle 44">
              <a:extLst>
                <a:ext uri="{FF2B5EF4-FFF2-40B4-BE49-F238E27FC236}">
                  <a16:creationId xmlns:a16="http://schemas.microsoft.com/office/drawing/2014/main" id="{35BE4E10-9060-267A-5BAF-31E944DC4B5A}"/>
                </a:ext>
              </a:extLst>
            </p:cNvPr>
            <p:cNvSpPr/>
            <p:nvPr/>
          </p:nvSpPr>
          <p:spPr>
            <a:xfrm>
              <a:off x="1164633" y="6659155"/>
              <a:ext cx="184657" cy="310128"/>
            </a:xfrm>
            <a:prstGeom prst="triangle">
              <a:avLst>
                <a:gd name="adj" fmla="val 44118"/>
              </a:avLst>
            </a:prstGeom>
            <a:solidFill>
              <a:srgbClr val="FFC000"/>
            </a:solid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Gill Sans Light"/>
              </a:endParaRPr>
            </a:p>
          </p:txBody>
        </p:sp>
        <p:sp>
          <p:nvSpPr>
            <p:cNvPr id="46" name="Triangle 45">
              <a:extLst>
                <a:ext uri="{FF2B5EF4-FFF2-40B4-BE49-F238E27FC236}">
                  <a16:creationId xmlns:a16="http://schemas.microsoft.com/office/drawing/2014/main" id="{0248497D-A08E-7BBF-270E-0413DAB9E432}"/>
                </a:ext>
              </a:extLst>
            </p:cNvPr>
            <p:cNvSpPr/>
            <p:nvPr/>
          </p:nvSpPr>
          <p:spPr>
            <a:xfrm>
              <a:off x="1164633" y="7364089"/>
              <a:ext cx="184657" cy="310128"/>
            </a:xfrm>
            <a:prstGeom prst="triangle">
              <a:avLst>
                <a:gd name="adj" fmla="val 44118"/>
              </a:avLst>
            </a:prstGeom>
            <a:solidFill>
              <a:srgbClr val="FFC000"/>
            </a:solid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n-lt"/>
                <a:ea typeface="+mn-ea"/>
                <a:cs typeface="+mn-cs"/>
                <a:sym typeface="Gill Sans Light"/>
              </a:endParaRPr>
            </a:p>
          </p:txBody>
        </p:sp>
      </p:grpSp>
      <p:pic>
        <p:nvPicPr>
          <p:cNvPr id="3" name="Picture 2">
            <a:extLst>
              <a:ext uri="{FF2B5EF4-FFF2-40B4-BE49-F238E27FC236}">
                <a16:creationId xmlns:a16="http://schemas.microsoft.com/office/drawing/2014/main" id="{206EA047-9738-ED24-F4F5-0460B842F925}"/>
              </a:ext>
            </a:extLst>
          </p:cNvPr>
          <p:cNvPicPr>
            <a:picLocks noChangeAspect="1"/>
          </p:cNvPicPr>
          <p:nvPr/>
        </p:nvPicPr>
        <p:blipFill>
          <a:blip r:embed="rId3"/>
          <a:stretch>
            <a:fillRect/>
          </a:stretch>
        </p:blipFill>
        <p:spPr>
          <a:xfrm>
            <a:off x="11411774" y="6129556"/>
            <a:ext cx="760347" cy="728444"/>
          </a:xfrm>
          <a:prstGeom prst="rect">
            <a:avLst/>
          </a:prstGeom>
        </p:spPr>
      </p:pic>
      <p:sp>
        <p:nvSpPr>
          <p:cNvPr id="4" name="TextBox 3">
            <a:extLst>
              <a:ext uri="{FF2B5EF4-FFF2-40B4-BE49-F238E27FC236}">
                <a16:creationId xmlns:a16="http://schemas.microsoft.com/office/drawing/2014/main" id="{B164AB18-35EB-5321-F63B-EF0918DC0A7F}"/>
              </a:ext>
            </a:extLst>
          </p:cNvPr>
          <p:cNvSpPr txBox="1"/>
          <p:nvPr/>
        </p:nvSpPr>
        <p:spPr>
          <a:xfrm>
            <a:off x="6271583" y="3633788"/>
            <a:ext cx="4112344" cy="369332"/>
          </a:xfrm>
          <a:prstGeom prst="rect">
            <a:avLst/>
          </a:prstGeom>
          <a:noFill/>
        </p:spPr>
        <p:txBody>
          <a:bodyPr wrap="none" rtlCol="0">
            <a:spAutoFit/>
          </a:bodyPr>
          <a:lstStyle/>
          <a:p>
            <a:r>
              <a:rPr lang="en-US" dirty="0"/>
              <a:t>With 1 replicate, this is the only choice</a:t>
            </a:r>
          </a:p>
        </p:txBody>
      </p:sp>
    </p:spTree>
    <p:extLst>
      <p:ext uri="{BB962C8B-B14F-4D97-AF65-F5344CB8AC3E}">
        <p14:creationId xmlns:p14="http://schemas.microsoft.com/office/powerpoint/2010/main" val="38621569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dissolv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27</a:t>
            </a:fld>
            <a:endParaRPr lang="en-US"/>
          </a:p>
        </p:txBody>
      </p:sp>
      <p:sp>
        <p:nvSpPr>
          <p:cNvPr id="3" name="Data analysis: ATAC-seq">
            <a:extLst>
              <a:ext uri="{FF2B5EF4-FFF2-40B4-BE49-F238E27FC236}">
                <a16:creationId xmlns:a16="http://schemas.microsoft.com/office/drawing/2014/main" id="{D9F0662B-7BB8-2646-D587-848FDDF793F2}"/>
              </a:ext>
            </a:extLst>
          </p:cNvPr>
          <p:cNvSpPr txBox="1"/>
          <p:nvPr/>
        </p:nvSpPr>
        <p:spPr>
          <a:xfrm>
            <a:off x="444990" y="414574"/>
            <a:ext cx="10364633"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How to perform differentially accessible regions (DARs) analysis?</a:t>
            </a:r>
            <a:endParaRPr sz="2812" b="1" dirty="0">
              <a:solidFill>
                <a:schemeClr val="tx2"/>
              </a:solidFill>
              <a:latin typeface="+mj-lt"/>
            </a:endParaRPr>
          </a:p>
        </p:txBody>
      </p:sp>
      <p:sp>
        <p:nvSpPr>
          <p:cNvPr id="4" name="TextBox 3">
            <a:extLst>
              <a:ext uri="{FF2B5EF4-FFF2-40B4-BE49-F238E27FC236}">
                <a16:creationId xmlns:a16="http://schemas.microsoft.com/office/drawing/2014/main" id="{CA3FF740-F606-4E4F-5A29-412FA02C1FCB}"/>
              </a:ext>
            </a:extLst>
          </p:cNvPr>
          <p:cNvSpPr txBox="1"/>
          <p:nvPr/>
        </p:nvSpPr>
        <p:spPr>
          <a:xfrm>
            <a:off x="804232" y="1366092"/>
            <a:ext cx="10407786" cy="2677656"/>
          </a:xfrm>
          <a:prstGeom prst="rect">
            <a:avLst/>
          </a:prstGeom>
          <a:noFill/>
        </p:spPr>
        <p:txBody>
          <a:bodyPr wrap="none" rtlCol="0">
            <a:spAutoFit/>
          </a:bodyPr>
          <a:lstStyle/>
          <a:p>
            <a:r>
              <a:rPr lang="en-US" sz="2800" dirty="0">
                <a:solidFill>
                  <a:schemeClr val="tx2"/>
                </a:solidFill>
              </a:rPr>
              <a:t>Similar to RNA-seq differentially expressed genes (DEGs) analysis:</a:t>
            </a:r>
          </a:p>
          <a:p>
            <a:endParaRPr lang="en-US" sz="2800" dirty="0">
              <a:solidFill>
                <a:schemeClr val="tx2"/>
              </a:solidFill>
            </a:endParaRPr>
          </a:p>
          <a:p>
            <a:pPr marL="342900" indent="-342900">
              <a:buAutoNum type="arabicPeriod"/>
            </a:pPr>
            <a:r>
              <a:rPr lang="en-US" sz="2800" dirty="0">
                <a:solidFill>
                  <a:schemeClr val="tx2"/>
                </a:solidFill>
              </a:rPr>
              <a:t>Generate OCRs x samples counting-table</a:t>
            </a:r>
          </a:p>
          <a:p>
            <a:pPr marL="342900" indent="-342900">
              <a:buAutoNum type="arabicPeriod"/>
            </a:pPr>
            <a:r>
              <a:rPr lang="en-US" sz="2800" dirty="0">
                <a:solidFill>
                  <a:schemeClr val="tx2"/>
                </a:solidFill>
              </a:rPr>
              <a:t>Normalization, outlier detection, correction</a:t>
            </a:r>
          </a:p>
          <a:p>
            <a:pPr marL="342900" indent="-342900">
              <a:buAutoNum type="arabicPeriod"/>
            </a:pPr>
            <a:r>
              <a:rPr lang="en-US" sz="2800" dirty="0">
                <a:solidFill>
                  <a:schemeClr val="tx2"/>
                </a:solidFill>
              </a:rPr>
              <a:t>Statistical test</a:t>
            </a:r>
          </a:p>
          <a:p>
            <a:pPr marL="342900" indent="-342900">
              <a:buAutoNum type="arabicPeriod"/>
            </a:pPr>
            <a:r>
              <a:rPr lang="en-US" sz="2800" dirty="0">
                <a:solidFill>
                  <a:schemeClr val="tx2"/>
                </a:solidFill>
              </a:rPr>
              <a:t>Done!</a:t>
            </a:r>
          </a:p>
        </p:txBody>
      </p:sp>
    </p:spTree>
    <p:extLst>
      <p:ext uri="{BB962C8B-B14F-4D97-AF65-F5344CB8AC3E}">
        <p14:creationId xmlns:p14="http://schemas.microsoft.com/office/powerpoint/2010/main" val="156511502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28</a:t>
            </a:fld>
            <a:endParaRPr lang="en-US"/>
          </a:p>
        </p:txBody>
      </p:sp>
      <p:pic>
        <p:nvPicPr>
          <p:cNvPr id="3" name="Picture 2">
            <a:extLst>
              <a:ext uri="{FF2B5EF4-FFF2-40B4-BE49-F238E27FC236}">
                <a16:creationId xmlns:a16="http://schemas.microsoft.com/office/drawing/2014/main" id="{79FF41C1-506C-74FA-3804-DCEB4560A59A}"/>
              </a:ext>
            </a:extLst>
          </p:cNvPr>
          <p:cNvPicPr>
            <a:picLocks noChangeAspect="1"/>
          </p:cNvPicPr>
          <p:nvPr/>
        </p:nvPicPr>
        <p:blipFill>
          <a:blip r:embed="rId2"/>
          <a:stretch>
            <a:fillRect/>
          </a:stretch>
        </p:blipFill>
        <p:spPr>
          <a:xfrm>
            <a:off x="319224" y="1842612"/>
            <a:ext cx="3835629" cy="3482235"/>
          </a:xfrm>
          <a:prstGeom prst="rect">
            <a:avLst/>
          </a:prstGeom>
        </p:spPr>
      </p:pic>
      <p:sp>
        <p:nvSpPr>
          <p:cNvPr id="4" name="TextBox 3">
            <a:extLst>
              <a:ext uri="{FF2B5EF4-FFF2-40B4-BE49-F238E27FC236}">
                <a16:creationId xmlns:a16="http://schemas.microsoft.com/office/drawing/2014/main" id="{0C1BBB4F-5A59-5A25-A0FD-F00E50D620C1}"/>
              </a:ext>
            </a:extLst>
          </p:cNvPr>
          <p:cNvSpPr txBox="1"/>
          <p:nvPr/>
        </p:nvSpPr>
        <p:spPr>
          <a:xfrm>
            <a:off x="444990" y="1099442"/>
            <a:ext cx="3471806" cy="646331"/>
          </a:xfrm>
          <a:prstGeom prst="rect">
            <a:avLst/>
          </a:prstGeom>
          <a:noFill/>
        </p:spPr>
        <p:txBody>
          <a:bodyPr wrap="square" rtlCol="0">
            <a:spAutoFit/>
          </a:bodyPr>
          <a:lstStyle/>
          <a:p>
            <a:r>
              <a:rPr lang="en-US" dirty="0"/>
              <a:t>ATAC-seq signal distribution is different from gene expression.</a:t>
            </a:r>
          </a:p>
        </p:txBody>
      </p:sp>
      <p:sp>
        <p:nvSpPr>
          <p:cNvPr id="5" name="Data analysis: ATAC-seq">
            <a:extLst>
              <a:ext uri="{FF2B5EF4-FFF2-40B4-BE49-F238E27FC236}">
                <a16:creationId xmlns:a16="http://schemas.microsoft.com/office/drawing/2014/main" id="{E61110F1-C303-DC25-7448-20580F9FB223}"/>
              </a:ext>
            </a:extLst>
          </p:cNvPr>
          <p:cNvSpPr txBox="1"/>
          <p:nvPr/>
        </p:nvSpPr>
        <p:spPr>
          <a:xfrm>
            <a:off x="444990" y="414574"/>
            <a:ext cx="10364633"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How to perform differentially accessible regions (DARs) analysis?</a:t>
            </a:r>
            <a:endParaRPr sz="2812" b="1" dirty="0">
              <a:solidFill>
                <a:schemeClr val="tx2"/>
              </a:solidFill>
              <a:latin typeface="+mj-lt"/>
            </a:endParaRPr>
          </a:p>
        </p:txBody>
      </p:sp>
      <p:pic>
        <p:nvPicPr>
          <p:cNvPr id="8" name="Picture 7">
            <a:extLst>
              <a:ext uri="{FF2B5EF4-FFF2-40B4-BE49-F238E27FC236}">
                <a16:creationId xmlns:a16="http://schemas.microsoft.com/office/drawing/2014/main" id="{1131DA80-CEB2-341F-460E-5DA5E3E323ED}"/>
              </a:ext>
            </a:extLst>
          </p:cNvPr>
          <p:cNvPicPr>
            <a:picLocks noChangeAspect="1"/>
          </p:cNvPicPr>
          <p:nvPr/>
        </p:nvPicPr>
        <p:blipFill>
          <a:blip r:embed="rId3"/>
          <a:stretch>
            <a:fillRect/>
          </a:stretch>
        </p:blipFill>
        <p:spPr>
          <a:xfrm>
            <a:off x="4411387" y="2013894"/>
            <a:ext cx="3369225" cy="3207931"/>
          </a:xfrm>
          <a:prstGeom prst="rect">
            <a:avLst/>
          </a:prstGeom>
        </p:spPr>
      </p:pic>
      <p:pic>
        <p:nvPicPr>
          <p:cNvPr id="9" name="Picture 8">
            <a:extLst>
              <a:ext uri="{FF2B5EF4-FFF2-40B4-BE49-F238E27FC236}">
                <a16:creationId xmlns:a16="http://schemas.microsoft.com/office/drawing/2014/main" id="{8E500903-D04C-D506-E817-79B5E71A530F}"/>
              </a:ext>
            </a:extLst>
          </p:cNvPr>
          <p:cNvPicPr>
            <a:picLocks noChangeAspect="1"/>
          </p:cNvPicPr>
          <p:nvPr/>
        </p:nvPicPr>
        <p:blipFill>
          <a:blip r:embed="rId4"/>
          <a:stretch>
            <a:fillRect/>
          </a:stretch>
        </p:blipFill>
        <p:spPr>
          <a:xfrm>
            <a:off x="8180365" y="1925758"/>
            <a:ext cx="3088078" cy="3767455"/>
          </a:xfrm>
          <a:prstGeom prst="rect">
            <a:avLst/>
          </a:prstGeom>
        </p:spPr>
      </p:pic>
      <p:sp>
        <p:nvSpPr>
          <p:cNvPr id="10" name="TextBox 9">
            <a:extLst>
              <a:ext uri="{FF2B5EF4-FFF2-40B4-BE49-F238E27FC236}">
                <a16:creationId xmlns:a16="http://schemas.microsoft.com/office/drawing/2014/main" id="{A573496F-A9C7-40DE-5E05-49E52E92D2AB}"/>
              </a:ext>
            </a:extLst>
          </p:cNvPr>
          <p:cNvSpPr txBox="1"/>
          <p:nvPr/>
        </p:nvSpPr>
        <p:spPr>
          <a:xfrm>
            <a:off x="6099470" y="1312994"/>
            <a:ext cx="3882730" cy="369332"/>
          </a:xfrm>
          <a:prstGeom prst="rect">
            <a:avLst/>
          </a:prstGeom>
          <a:noFill/>
        </p:spPr>
        <p:txBody>
          <a:bodyPr wrap="none" rtlCol="0">
            <a:spAutoFit/>
          </a:bodyPr>
          <a:lstStyle/>
          <a:p>
            <a:r>
              <a:rPr lang="en-US" dirty="0"/>
              <a:t>Real data comparison for 3 methods.</a:t>
            </a:r>
          </a:p>
        </p:txBody>
      </p:sp>
      <p:sp>
        <p:nvSpPr>
          <p:cNvPr id="11" name="TextBox 10">
            <a:extLst>
              <a:ext uri="{FF2B5EF4-FFF2-40B4-BE49-F238E27FC236}">
                <a16:creationId xmlns:a16="http://schemas.microsoft.com/office/drawing/2014/main" id="{E325E2BD-4B02-DCCB-1688-1764E7E1575B}"/>
              </a:ext>
            </a:extLst>
          </p:cNvPr>
          <p:cNvSpPr txBox="1"/>
          <p:nvPr/>
        </p:nvSpPr>
        <p:spPr>
          <a:xfrm>
            <a:off x="7227065" y="5797095"/>
            <a:ext cx="4483865" cy="923330"/>
          </a:xfrm>
          <a:prstGeom prst="rect">
            <a:avLst/>
          </a:prstGeom>
          <a:noFill/>
        </p:spPr>
        <p:txBody>
          <a:bodyPr wrap="square" rtlCol="0">
            <a:spAutoFit/>
          </a:bodyPr>
          <a:lstStyle/>
          <a:p>
            <a:r>
              <a:rPr lang="en-US" dirty="0"/>
              <a:t>With 6 replicates, 3 methods agreed with each other very well. (FDR/</a:t>
            </a:r>
            <a:r>
              <a:rPr lang="en-US" dirty="0" err="1"/>
              <a:t>padj</a:t>
            </a:r>
            <a:r>
              <a:rPr lang="en-US" dirty="0"/>
              <a:t>&lt;0.01 with 100% signal difference)</a:t>
            </a:r>
          </a:p>
        </p:txBody>
      </p:sp>
      <p:sp>
        <p:nvSpPr>
          <p:cNvPr id="12" name="TextBox 11">
            <a:extLst>
              <a:ext uri="{FF2B5EF4-FFF2-40B4-BE49-F238E27FC236}">
                <a16:creationId xmlns:a16="http://schemas.microsoft.com/office/drawing/2014/main" id="{CDA66486-327B-485B-DF55-E88966858D5D}"/>
              </a:ext>
            </a:extLst>
          </p:cNvPr>
          <p:cNvSpPr txBox="1"/>
          <p:nvPr/>
        </p:nvSpPr>
        <p:spPr>
          <a:xfrm>
            <a:off x="165253" y="6488668"/>
            <a:ext cx="3918060" cy="369332"/>
          </a:xfrm>
          <a:prstGeom prst="rect">
            <a:avLst/>
          </a:prstGeom>
          <a:noFill/>
        </p:spPr>
        <p:txBody>
          <a:bodyPr wrap="none" rtlCol="0">
            <a:spAutoFit/>
          </a:bodyPr>
          <a:lstStyle/>
          <a:p>
            <a:r>
              <a:rPr lang="en-US" dirty="0" err="1"/>
              <a:t>Gontarz</a:t>
            </a:r>
            <a:r>
              <a:rPr lang="en-US" dirty="0"/>
              <a:t> et al. Scientific Reports. 2020</a:t>
            </a:r>
          </a:p>
        </p:txBody>
      </p:sp>
    </p:spTree>
    <p:extLst>
      <p:ext uri="{BB962C8B-B14F-4D97-AF65-F5344CB8AC3E}">
        <p14:creationId xmlns:p14="http://schemas.microsoft.com/office/powerpoint/2010/main" val="10687186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29</a:t>
            </a:fld>
            <a:endParaRPr lang="en-US" dirty="0"/>
          </a:p>
        </p:txBody>
      </p:sp>
      <p:pic>
        <p:nvPicPr>
          <p:cNvPr id="3" name="Picture 2">
            <a:extLst>
              <a:ext uri="{FF2B5EF4-FFF2-40B4-BE49-F238E27FC236}">
                <a16:creationId xmlns:a16="http://schemas.microsoft.com/office/drawing/2014/main" id="{6D138028-ECF1-E2F5-9937-97190C646CBB}"/>
              </a:ext>
            </a:extLst>
          </p:cNvPr>
          <p:cNvPicPr>
            <a:picLocks noChangeAspect="1"/>
          </p:cNvPicPr>
          <p:nvPr/>
        </p:nvPicPr>
        <p:blipFill>
          <a:blip r:embed="rId2"/>
          <a:stretch>
            <a:fillRect/>
          </a:stretch>
        </p:blipFill>
        <p:spPr>
          <a:xfrm>
            <a:off x="255376" y="1749922"/>
            <a:ext cx="4415775" cy="3184649"/>
          </a:xfrm>
          <a:prstGeom prst="rect">
            <a:avLst/>
          </a:prstGeom>
        </p:spPr>
      </p:pic>
      <p:pic>
        <p:nvPicPr>
          <p:cNvPr id="4" name="Picture 3">
            <a:extLst>
              <a:ext uri="{FF2B5EF4-FFF2-40B4-BE49-F238E27FC236}">
                <a16:creationId xmlns:a16="http://schemas.microsoft.com/office/drawing/2014/main" id="{416E8E17-4E82-4DAA-136A-0AF4D6F6558D}"/>
              </a:ext>
            </a:extLst>
          </p:cNvPr>
          <p:cNvPicPr>
            <a:picLocks noChangeAspect="1"/>
          </p:cNvPicPr>
          <p:nvPr/>
        </p:nvPicPr>
        <p:blipFill>
          <a:blip r:embed="rId3"/>
          <a:stretch>
            <a:fillRect/>
          </a:stretch>
        </p:blipFill>
        <p:spPr>
          <a:xfrm>
            <a:off x="4749328" y="1749922"/>
            <a:ext cx="3517508" cy="3184649"/>
          </a:xfrm>
          <a:prstGeom prst="rect">
            <a:avLst/>
          </a:prstGeom>
        </p:spPr>
      </p:pic>
      <p:pic>
        <p:nvPicPr>
          <p:cNvPr id="5" name="Picture 4">
            <a:extLst>
              <a:ext uri="{FF2B5EF4-FFF2-40B4-BE49-F238E27FC236}">
                <a16:creationId xmlns:a16="http://schemas.microsoft.com/office/drawing/2014/main" id="{C6D93F5B-B412-B4A0-A746-D8DAA9995B19}"/>
              </a:ext>
            </a:extLst>
          </p:cNvPr>
          <p:cNvPicPr>
            <a:picLocks noChangeAspect="1"/>
          </p:cNvPicPr>
          <p:nvPr/>
        </p:nvPicPr>
        <p:blipFill>
          <a:blip r:embed="rId4"/>
          <a:stretch>
            <a:fillRect/>
          </a:stretch>
        </p:blipFill>
        <p:spPr>
          <a:xfrm>
            <a:off x="8266836" y="1366092"/>
            <a:ext cx="3841577" cy="3568479"/>
          </a:xfrm>
          <a:prstGeom prst="rect">
            <a:avLst/>
          </a:prstGeom>
        </p:spPr>
      </p:pic>
      <p:sp>
        <p:nvSpPr>
          <p:cNvPr id="6" name="TextBox 5">
            <a:extLst>
              <a:ext uri="{FF2B5EF4-FFF2-40B4-BE49-F238E27FC236}">
                <a16:creationId xmlns:a16="http://schemas.microsoft.com/office/drawing/2014/main" id="{46DF1018-6B59-D830-4B8D-6A09792B4565}"/>
              </a:ext>
            </a:extLst>
          </p:cNvPr>
          <p:cNvSpPr txBox="1"/>
          <p:nvPr/>
        </p:nvSpPr>
        <p:spPr>
          <a:xfrm>
            <a:off x="453679" y="546112"/>
            <a:ext cx="4415775" cy="923330"/>
          </a:xfrm>
          <a:prstGeom prst="rect">
            <a:avLst/>
          </a:prstGeom>
          <a:noFill/>
        </p:spPr>
        <p:txBody>
          <a:bodyPr wrap="square" rtlCol="0">
            <a:spAutoFit/>
          </a:bodyPr>
          <a:lstStyle/>
          <a:p>
            <a:r>
              <a:rPr lang="en-US" dirty="0"/>
              <a:t>DESeq2 was very sensitive to the number of replicates. </a:t>
            </a:r>
            <a:r>
              <a:rPr lang="en-US" dirty="0" err="1"/>
              <a:t>edgeR</a:t>
            </a:r>
            <a:r>
              <a:rPr lang="en-US" dirty="0"/>
              <a:t> and </a:t>
            </a:r>
            <a:r>
              <a:rPr lang="en-US" dirty="0" err="1"/>
              <a:t>limma</a:t>
            </a:r>
            <a:r>
              <a:rPr lang="en-US" dirty="0"/>
              <a:t> had a relatively higher false positive rate.</a:t>
            </a:r>
          </a:p>
        </p:txBody>
      </p:sp>
      <p:sp>
        <p:nvSpPr>
          <p:cNvPr id="7" name="TextBox 6">
            <a:extLst>
              <a:ext uri="{FF2B5EF4-FFF2-40B4-BE49-F238E27FC236}">
                <a16:creationId xmlns:a16="http://schemas.microsoft.com/office/drawing/2014/main" id="{32E6446B-0A44-0B7C-5A34-0CDB833DA40C}"/>
              </a:ext>
            </a:extLst>
          </p:cNvPr>
          <p:cNvSpPr txBox="1"/>
          <p:nvPr/>
        </p:nvSpPr>
        <p:spPr>
          <a:xfrm>
            <a:off x="4989732" y="996760"/>
            <a:ext cx="3156826" cy="369332"/>
          </a:xfrm>
          <a:prstGeom prst="rect">
            <a:avLst/>
          </a:prstGeom>
          <a:noFill/>
        </p:spPr>
        <p:txBody>
          <a:bodyPr wrap="none" rtlCol="0">
            <a:spAutoFit/>
          </a:bodyPr>
          <a:lstStyle/>
          <a:p>
            <a:r>
              <a:rPr lang="en-US" dirty="0"/>
              <a:t>How to choose a good cutoff?</a:t>
            </a:r>
          </a:p>
        </p:txBody>
      </p:sp>
      <p:sp>
        <p:nvSpPr>
          <p:cNvPr id="8" name="TextBox 7">
            <a:extLst>
              <a:ext uri="{FF2B5EF4-FFF2-40B4-BE49-F238E27FC236}">
                <a16:creationId xmlns:a16="http://schemas.microsoft.com/office/drawing/2014/main" id="{E57C1F1B-5ACD-AF70-14C4-90E659328108}"/>
              </a:ext>
            </a:extLst>
          </p:cNvPr>
          <p:cNvSpPr txBox="1"/>
          <p:nvPr/>
        </p:nvSpPr>
        <p:spPr>
          <a:xfrm>
            <a:off x="8604207" y="442762"/>
            <a:ext cx="3624484" cy="923330"/>
          </a:xfrm>
          <a:prstGeom prst="rect">
            <a:avLst/>
          </a:prstGeom>
          <a:noFill/>
        </p:spPr>
        <p:txBody>
          <a:bodyPr wrap="square" rtlCol="0">
            <a:spAutoFit/>
          </a:bodyPr>
          <a:lstStyle/>
          <a:p>
            <a:r>
              <a:rPr lang="en-US" dirty="0"/>
              <a:t># of DARs were linear in the 50%~100% range at 2 different </a:t>
            </a:r>
            <a:r>
              <a:rPr lang="en-US" dirty="0" err="1"/>
              <a:t>padj</a:t>
            </a:r>
            <a:r>
              <a:rPr lang="en-US" dirty="0"/>
              <a:t>/FDR cutoffs.</a:t>
            </a:r>
          </a:p>
        </p:txBody>
      </p:sp>
      <p:cxnSp>
        <p:nvCxnSpPr>
          <p:cNvPr id="10" name="Straight Arrow Connector 9">
            <a:extLst>
              <a:ext uri="{FF2B5EF4-FFF2-40B4-BE49-F238E27FC236}">
                <a16:creationId xmlns:a16="http://schemas.microsoft.com/office/drawing/2014/main" id="{9623A8E4-1AFB-AD73-BC39-CE06266E639D}"/>
              </a:ext>
            </a:extLst>
          </p:cNvPr>
          <p:cNvCxnSpPr>
            <a:cxnSpLocks/>
          </p:cNvCxnSpPr>
          <p:nvPr/>
        </p:nvCxnSpPr>
        <p:spPr>
          <a:xfrm flipV="1">
            <a:off x="8934680" y="3356018"/>
            <a:ext cx="1003452" cy="2178717"/>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C36045D7-2AE9-9D0A-CD6D-A6CD05A183D3}"/>
              </a:ext>
            </a:extLst>
          </p:cNvPr>
          <p:cNvSpPr txBox="1"/>
          <p:nvPr/>
        </p:nvSpPr>
        <p:spPr>
          <a:xfrm>
            <a:off x="5277997" y="5534735"/>
            <a:ext cx="6665205" cy="646331"/>
          </a:xfrm>
          <a:prstGeom prst="rect">
            <a:avLst/>
          </a:prstGeom>
          <a:noFill/>
        </p:spPr>
        <p:txBody>
          <a:bodyPr wrap="square" rtlCol="0">
            <a:spAutoFit/>
          </a:bodyPr>
          <a:lstStyle/>
          <a:p>
            <a:r>
              <a:rPr lang="en-US" b="1" dirty="0" err="1"/>
              <a:t>edgeR</a:t>
            </a:r>
            <a:r>
              <a:rPr lang="en-US" b="1" dirty="0"/>
              <a:t> is recommended in ATAC-seq analysis with 50% signal difference at FDR 0.001.</a:t>
            </a:r>
          </a:p>
        </p:txBody>
      </p:sp>
      <p:sp>
        <p:nvSpPr>
          <p:cNvPr id="15" name="TextBox 14">
            <a:extLst>
              <a:ext uri="{FF2B5EF4-FFF2-40B4-BE49-F238E27FC236}">
                <a16:creationId xmlns:a16="http://schemas.microsoft.com/office/drawing/2014/main" id="{0FD302C8-D5A5-DEA2-2300-3F8D7A51FFF8}"/>
              </a:ext>
            </a:extLst>
          </p:cNvPr>
          <p:cNvSpPr txBox="1"/>
          <p:nvPr/>
        </p:nvSpPr>
        <p:spPr>
          <a:xfrm>
            <a:off x="165253" y="6488668"/>
            <a:ext cx="3918060" cy="369332"/>
          </a:xfrm>
          <a:prstGeom prst="rect">
            <a:avLst/>
          </a:prstGeom>
          <a:noFill/>
        </p:spPr>
        <p:txBody>
          <a:bodyPr wrap="none" rtlCol="0">
            <a:spAutoFit/>
          </a:bodyPr>
          <a:lstStyle/>
          <a:p>
            <a:r>
              <a:rPr lang="en-US" dirty="0" err="1"/>
              <a:t>Gontarz</a:t>
            </a:r>
            <a:r>
              <a:rPr lang="en-US" dirty="0"/>
              <a:t> et al. Scientific Reports. 2020</a:t>
            </a:r>
          </a:p>
        </p:txBody>
      </p:sp>
    </p:spTree>
    <p:extLst>
      <p:ext uri="{BB962C8B-B14F-4D97-AF65-F5344CB8AC3E}">
        <p14:creationId xmlns:p14="http://schemas.microsoft.com/office/powerpoint/2010/main" val="26422011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hromatin accessibility is the degree to which nuclear macromolecules are able to physically contact chromatinized DNA and is determined by the occupancy and topological organization of nucleosomes as well as other chromatin-binding factors that occlude access to DNA."/>
          <p:cNvSpPr txBox="1"/>
          <p:nvPr/>
        </p:nvSpPr>
        <p:spPr>
          <a:xfrm>
            <a:off x="1574312" y="913122"/>
            <a:ext cx="8930073" cy="1284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defTabSz="457200">
              <a:defRPr sz="3200">
                <a:solidFill>
                  <a:srgbClr val="666666"/>
                </a:solidFill>
              </a:defRPr>
            </a:lvl1pPr>
          </a:lstStyle>
          <a:p>
            <a:r>
              <a:rPr sz="1969" dirty="0">
                <a:solidFill>
                  <a:schemeClr val="tx2"/>
                </a:solidFill>
              </a:rPr>
              <a:t>Chromatin accessibility is the degree to which </a:t>
            </a:r>
            <a:r>
              <a:rPr lang="en-US" sz="1969" dirty="0">
                <a:solidFill>
                  <a:schemeClr val="tx2"/>
                </a:solidFill>
              </a:rPr>
              <a:t>transcription factors</a:t>
            </a:r>
            <a:r>
              <a:rPr sz="1969" dirty="0">
                <a:solidFill>
                  <a:schemeClr val="tx2"/>
                </a:solidFill>
              </a:rPr>
              <a:t> are able to </a:t>
            </a:r>
            <a:r>
              <a:rPr lang="en-US" sz="1969" dirty="0">
                <a:solidFill>
                  <a:schemeClr val="tx2"/>
                </a:solidFill>
              </a:rPr>
              <a:t>contact </a:t>
            </a:r>
            <a:r>
              <a:rPr lang="en-US" sz="1969" dirty="0" err="1">
                <a:solidFill>
                  <a:schemeClr val="tx2"/>
                </a:solidFill>
              </a:rPr>
              <a:t>chromatinized</a:t>
            </a:r>
            <a:r>
              <a:rPr lang="en-US" sz="1969" dirty="0">
                <a:solidFill>
                  <a:schemeClr val="tx2"/>
                </a:solidFill>
              </a:rPr>
              <a:t> DNA physically.</a:t>
            </a:r>
            <a:r>
              <a:rPr sz="1969" dirty="0">
                <a:solidFill>
                  <a:schemeClr val="tx2"/>
                </a:solidFill>
              </a:rPr>
              <a:t> </a:t>
            </a:r>
            <a:r>
              <a:rPr lang="en-US" sz="1969" dirty="0">
                <a:solidFill>
                  <a:schemeClr val="tx2"/>
                </a:solidFill>
              </a:rPr>
              <a:t>It</a:t>
            </a:r>
            <a:r>
              <a:rPr sz="1969" dirty="0">
                <a:solidFill>
                  <a:schemeClr val="tx2"/>
                </a:solidFill>
              </a:rPr>
              <a:t> is determined by the topological organization of nucleosomes </a:t>
            </a:r>
            <a:r>
              <a:rPr lang="en-US" sz="1969" dirty="0">
                <a:solidFill>
                  <a:schemeClr val="tx2"/>
                </a:solidFill>
              </a:rPr>
              <a:t>and </a:t>
            </a:r>
            <a:r>
              <a:rPr sz="1969" dirty="0">
                <a:solidFill>
                  <a:schemeClr val="tx2"/>
                </a:solidFill>
              </a:rPr>
              <a:t>other chromatin-binding factors that occlude access to DNA. </a:t>
            </a:r>
          </a:p>
        </p:txBody>
      </p:sp>
      <p:sp>
        <p:nvSpPr>
          <p:cNvPr id="160" name="Open chromatin: chromatin accessibility"/>
          <p:cNvSpPr txBox="1"/>
          <p:nvPr/>
        </p:nvSpPr>
        <p:spPr>
          <a:xfrm>
            <a:off x="2951384" y="292270"/>
            <a:ext cx="5902706"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sz="2812" dirty="0">
                <a:solidFill>
                  <a:schemeClr val="tx2"/>
                </a:solidFill>
              </a:rPr>
              <a:t>Open chromatin: chromatin accessibility</a:t>
            </a:r>
          </a:p>
        </p:txBody>
      </p:sp>
      <p:pic>
        <p:nvPicPr>
          <p:cNvPr id="3" name="Picture 2">
            <a:extLst>
              <a:ext uri="{FF2B5EF4-FFF2-40B4-BE49-F238E27FC236}">
                <a16:creationId xmlns:a16="http://schemas.microsoft.com/office/drawing/2014/main" id="{6136CFEB-3C2A-DDA4-EBEC-CCCB09C57544}"/>
              </a:ext>
            </a:extLst>
          </p:cNvPr>
          <p:cNvPicPr>
            <a:picLocks noChangeAspect="1"/>
          </p:cNvPicPr>
          <p:nvPr/>
        </p:nvPicPr>
        <p:blipFill>
          <a:blip r:embed="rId3"/>
          <a:stretch>
            <a:fillRect/>
          </a:stretch>
        </p:blipFill>
        <p:spPr>
          <a:xfrm>
            <a:off x="1685867" y="2269659"/>
            <a:ext cx="4809760" cy="1270589"/>
          </a:xfrm>
          <a:prstGeom prst="rect">
            <a:avLst/>
          </a:prstGeom>
        </p:spPr>
      </p:pic>
      <p:pic>
        <p:nvPicPr>
          <p:cNvPr id="4" name="Picture 3">
            <a:extLst>
              <a:ext uri="{FF2B5EF4-FFF2-40B4-BE49-F238E27FC236}">
                <a16:creationId xmlns:a16="http://schemas.microsoft.com/office/drawing/2014/main" id="{6E53B715-6C1D-4EE8-7048-B30F1083B748}"/>
              </a:ext>
            </a:extLst>
          </p:cNvPr>
          <p:cNvPicPr>
            <a:picLocks noChangeAspect="1"/>
          </p:cNvPicPr>
          <p:nvPr/>
        </p:nvPicPr>
        <p:blipFill>
          <a:blip r:embed="rId4"/>
          <a:stretch>
            <a:fillRect/>
          </a:stretch>
        </p:blipFill>
        <p:spPr>
          <a:xfrm>
            <a:off x="6572014" y="2269659"/>
            <a:ext cx="4047528" cy="4356273"/>
          </a:xfrm>
          <a:prstGeom prst="rect">
            <a:avLst/>
          </a:prstGeom>
        </p:spPr>
      </p:pic>
      <p:sp>
        <p:nvSpPr>
          <p:cNvPr id="5" name="Technology evolving: DNase-seq -&gt; ATAC-seq">
            <a:extLst>
              <a:ext uri="{FF2B5EF4-FFF2-40B4-BE49-F238E27FC236}">
                <a16:creationId xmlns:a16="http://schemas.microsoft.com/office/drawing/2014/main" id="{7C57C5FF-C963-65B1-8D8C-5FD6F79051CA}"/>
              </a:ext>
            </a:extLst>
          </p:cNvPr>
          <p:cNvSpPr txBox="1"/>
          <p:nvPr/>
        </p:nvSpPr>
        <p:spPr>
          <a:xfrm>
            <a:off x="1732837" y="4579810"/>
            <a:ext cx="4622743" cy="1370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sz="1687" dirty="0">
                <a:solidFill>
                  <a:schemeClr val="tx2"/>
                </a:solidFill>
                <a:latin typeface="+mn-lt"/>
              </a:rPr>
              <a:t>ATAC-seq</a:t>
            </a:r>
            <a:r>
              <a:rPr lang="en-US" sz="1687" dirty="0">
                <a:solidFill>
                  <a:schemeClr val="tx2"/>
                </a:solidFill>
                <a:latin typeface="+mn-lt"/>
              </a:rPr>
              <a:t> is based on Tn5 transposase, which is now widely applied to genetics (single molecular amplification, long-fragment seq), 3D genome structure, spatial transcriptome, and epigenetics ( </a:t>
            </a:r>
            <a:r>
              <a:rPr lang="en-US" sz="1687" dirty="0" err="1">
                <a:solidFill>
                  <a:schemeClr val="tx2"/>
                </a:solidFill>
                <a:latin typeface="+mn-lt"/>
              </a:rPr>
              <a:t>CUT&amp;Tag</a:t>
            </a:r>
            <a:r>
              <a:rPr lang="en-US" sz="1687" dirty="0">
                <a:solidFill>
                  <a:schemeClr val="tx2"/>
                </a:solidFill>
                <a:latin typeface="+mn-lt"/>
              </a:rPr>
              <a:t>, Tn5mC-sesq, </a:t>
            </a:r>
            <a:r>
              <a:rPr lang="en-US" sz="1687" dirty="0" err="1">
                <a:solidFill>
                  <a:schemeClr val="tx2"/>
                </a:solidFill>
                <a:latin typeface="+mn-lt"/>
              </a:rPr>
              <a:t>CoBATCH</a:t>
            </a:r>
            <a:r>
              <a:rPr lang="en-US" sz="1687" dirty="0">
                <a:solidFill>
                  <a:schemeClr val="tx2"/>
                </a:solidFill>
                <a:latin typeface="+mn-lt"/>
              </a:rPr>
              <a:t>, </a:t>
            </a:r>
            <a:r>
              <a:rPr lang="en-US" sz="1687" dirty="0" err="1">
                <a:solidFill>
                  <a:schemeClr val="tx2"/>
                </a:solidFill>
                <a:latin typeface="+mn-lt"/>
              </a:rPr>
              <a:t>etc</a:t>
            </a:r>
            <a:r>
              <a:rPr lang="en-US" sz="1687" dirty="0">
                <a:solidFill>
                  <a:schemeClr val="tx2"/>
                </a:solidFill>
                <a:latin typeface="+mn-lt"/>
              </a:rPr>
              <a:t>).</a:t>
            </a:r>
            <a:endParaRPr sz="1687" dirty="0">
              <a:solidFill>
                <a:schemeClr val="tx2"/>
              </a:solidFill>
              <a:latin typeface="+mn-lt"/>
            </a:endParaRPr>
          </a:p>
        </p:txBody>
      </p:sp>
      <p:pic>
        <p:nvPicPr>
          <p:cNvPr id="2" name="Picture 1">
            <a:extLst>
              <a:ext uri="{FF2B5EF4-FFF2-40B4-BE49-F238E27FC236}">
                <a16:creationId xmlns:a16="http://schemas.microsoft.com/office/drawing/2014/main" id="{F6DECC06-DF46-2C50-D2D2-F2A3AC2C0984}"/>
              </a:ext>
            </a:extLst>
          </p:cNvPr>
          <p:cNvPicPr>
            <a:picLocks noChangeAspect="1"/>
          </p:cNvPicPr>
          <p:nvPr/>
        </p:nvPicPr>
        <p:blipFill>
          <a:blip r:embed="rId5"/>
          <a:stretch>
            <a:fillRect/>
          </a:stretch>
        </p:blipFill>
        <p:spPr>
          <a:xfrm>
            <a:off x="11411774" y="6140573"/>
            <a:ext cx="760347" cy="728444"/>
          </a:xfrm>
          <a:prstGeom prst="rect">
            <a:avLst/>
          </a:prstGeom>
        </p:spPr>
      </p:pic>
    </p:spTree>
    <p:extLst>
      <p:ext uri="{BB962C8B-B14F-4D97-AF65-F5344CB8AC3E}">
        <p14:creationId xmlns:p14="http://schemas.microsoft.com/office/powerpoint/2010/main" val="40919572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30</a:t>
            </a:fld>
            <a:endParaRPr lang="en-US"/>
          </a:p>
        </p:txBody>
      </p:sp>
      <p:sp>
        <p:nvSpPr>
          <p:cNvPr id="3" name="TextBox 2">
            <a:extLst>
              <a:ext uri="{FF2B5EF4-FFF2-40B4-BE49-F238E27FC236}">
                <a16:creationId xmlns:a16="http://schemas.microsoft.com/office/drawing/2014/main" id="{1369BF35-D06B-7D82-5A37-0B3F362DC7EC}"/>
              </a:ext>
            </a:extLst>
          </p:cNvPr>
          <p:cNvSpPr txBox="1"/>
          <p:nvPr/>
        </p:nvSpPr>
        <p:spPr>
          <a:xfrm>
            <a:off x="165253" y="6488668"/>
            <a:ext cx="3918060" cy="369332"/>
          </a:xfrm>
          <a:prstGeom prst="rect">
            <a:avLst/>
          </a:prstGeom>
          <a:noFill/>
        </p:spPr>
        <p:txBody>
          <a:bodyPr wrap="none" rtlCol="0">
            <a:spAutoFit/>
          </a:bodyPr>
          <a:lstStyle/>
          <a:p>
            <a:r>
              <a:rPr lang="en-US" dirty="0" err="1"/>
              <a:t>Gontarz</a:t>
            </a:r>
            <a:r>
              <a:rPr lang="en-US" dirty="0"/>
              <a:t> et al. Scientific Reports. 2020</a:t>
            </a:r>
          </a:p>
        </p:txBody>
      </p:sp>
      <p:grpSp>
        <p:nvGrpSpPr>
          <p:cNvPr id="13" name="Group 12">
            <a:extLst>
              <a:ext uri="{FF2B5EF4-FFF2-40B4-BE49-F238E27FC236}">
                <a16:creationId xmlns:a16="http://schemas.microsoft.com/office/drawing/2014/main" id="{F0516694-4EAC-1A16-B919-BC67E9A4FC52}"/>
              </a:ext>
            </a:extLst>
          </p:cNvPr>
          <p:cNvGrpSpPr/>
          <p:nvPr/>
        </p:nvGrpSpPr>
        <p:grpSpPr>
          <a:xfrm>
            <a:off x="691125" y="896816"/>
            <a:ext cx="2396660" cy="5064367"/>
            <a:chOff x="5883926" y="749121"/>
            <a:chExt cx="2875445" cy="6076084"/>
          </a:xfrm>
        </p:grpSpPr>
        <p:pic>
          <p:nvPicPr>
            <p:cNvPr id="4" name="Picture 3">
              <a:extLst>
                <a:ext uri="{FF2B5EF4-FFF2-40B4-BE49-F238E27FC236}">
                  <a16:creationId xmlns:a16="http://schemas.microsoft.com/office/drawing/2014/main" id="{A8BBF3DB-6C17-D69A-2914-AEA81D455B3D}"/>
                </a:ext>
              </a:extLst>
            </p:cNvPr>
            <p:cNvPicPr>
              <a:picLocks noChangeAspect="1"/>
            </p:cNvPicPr>
            <p:nvPr/>
          </p:nvPicPr>
          <p:blipFill rotWithShape="1">
            <a:blip r:embed="rId3"/>
            <a:srcRect r="52319"/>
            <a:stretch/>
          </p:blipFill>
          <p:spPr>
            <a:xfrm>
              <a:off x="5954262" y="749121"/>
              <a:ext cx="2764619" cy="2932503"/>
            </a:xfrm>
            <a:prstGeom prst="rect">
              <a:avLst/>
            </a:prstGeom>
          </p:spPr>
        </p:pic>
        <p:pic>
          <p:nvPicPr>
            <p:cNvPr id="5" name="Picture 4">
              <a:extLst>
                <a:ext uri="{FF2B5EF4-FFF2-40B4-BE49-F238E27FC236}">
                  <a16:creationId xmlns:a16="http://schemas.microsoft.com/office/drawing/2014/main" id="{DBAC9C8F-1431-B4F6-EDDB-B626D4524B1E}"/>
                </a:ext>
              </a:extLst>
            </p:cNvPr>
            <p:cNvPicPr>
              <a:picLocks noChangeAspect="1"/>
            </p:cNvPicPr>
            <p:nvPr/>
          </p:nvPicPr>
          <p:blipFill rotWithShape="1">
            <a:blip r:embed="rId4"/>
            <a:srcRect r="51298"/>
            <a:stretch/>
          </p:blipFill>
          <p:spPr>
            <a:xfrm>
              <a:off x="5883926" y="3681625"/>
              <a:ext cx="2875445" cy="3143580"/>
            </a:xfrm>
            <a:prstGeom prst="rect">
              <a:avLst/>
            </a:prstGeom>
          </p:spPr>
        </p:pic>
      </p:grpSp>
      <p:sp>
        <p:nvSpPr>
          <p:cNvPr id="6" name="TextBox 5">
            <a:extLst>
              <a:ext uri="{FF2B5EF4-FFF2-40B4-BE49-F238E27FC236}">
                <a16:creationId xmlns:a16="http://schemas.microsoft.com/office/drawing/2014/main" id="{23206E75-60DF-5DA4-7F39-806D96AACFDD}"/>
              </a:ext>
            </a:extLst>
          </p:cNvPr>
          <p:cNvSpPr txBox="1"/>
          <p:nvPr/>
        </p:nvSpPr>
        <p:spPr>
          <a:xfrm>
            <a:off x="489833" y="156140"/>
            <a:ext cx="9988981" cy="369332"/>
          </a:xfrm>
          <a:prstGeom prst="rect">
            <a:avLst/>
          </a:prstGeom>
          <a:noFill/>
        </p:spPr>
        <p:txBody>
          <a:bodyPr wrap="square" rtlCol="0">
            <a:spAutoFit/>
          </a:bodyPr>
          <a:lstStyle/>
          <a:p>
            <a:r>
              <a:rPr lang="en-US" b="1" dirty="0"/>
              <a:t>PCA can help better understand the data, to determine outliers* or data corrections.</a:t>
            </a:r>
          </a:p>
        </p:txBody>
      </p:sp>
      <p:sp>
        <p:nvSpPr>
          <p:cNvPr id="7" name="TextBox 6">
            <a:extLst>
              <a:ext uri="{FF2B5EF4-FFF2-40B4-BE49-F238E27FC236}">
                <a16:creationId xmlns:a16="http://schemas.microsoft.com/office/drawing/2014/main" id="{691224CA-7577-FF5A-C7C1-E81E0EA2854C}"/>
              </a:ext>
            </a:extLst>
          </p:cNvPr>
          <p:cNvSpPr txBox="1"/>
          <p:nvPr/>
        </p:nvSpPr>
        <p:spPr>
          <a:xfrm>
            <a:off x="7018327" y="5817341"/>
            <a:ext cx="5277079" cy="923330"/>
          </a:xfrm>
          <a:prstGeom prst="rect">
            <a:avLst/>
          </a:prstGeom>
          <a:noFill/>
        </p:spPr>
        <p:txBody>
          <a:bodyPr wrap="square" rtlCol="0">
            <a:spAutoFit/>
          </a:bodyPr>
          <a:lstStyle/>
          <a:p>
            <a:r>
              <a:rPr lang="en-US" dirty="0"/>
              <a:t>*: outliers can be estimated by using robust principal component analysis in </a:t>
            </a:r>
            <a:r>
              <a:rPr lang="en-US" dirty="0" err="1"/>
              <a:t>PcaGrid</a:t>
            </a:r>
            <a:r>
              <a:rPr lang="en-US" dirty="0"/>
              <a:t>.</a:t>
            </a:r>
          </a:p>
          <a:p>
            <a:r>
              <a:rPr lang="en-US" dirty="0"/>
              <a:t> Chen et al. BMC Bioinformatics. 2020.</a:t>
            </a:r>
          </a:p>
        </p:txBody>
      </p:sp>
      <p:pic>
        <p:nvPicPr>
          <p:cNvPr id="8" name="Picture 7">
            <a:extLst>
              <a:ext uri="{FF2B5EF4-FFF2-40B4-BE49-F238E27FC236}">
                <a16:creationId xmlns:a16="http://schemas.microsoft.com/office/drawing/2014/main" id="{FE3E0A11-192C-997E-7EC2-A538D25913DA}"/>
              </a:ext>
            </a:extLst>
          </p:cNvPr>
          <p:cNvPicPr>
            <a:picLocks noChangeAspect="1"/>
          </p:cNvPicPr>
          <p:nvPr/>
        </p:nvPicPr>
        <p:blipFill>
          <a:blip r:embed="rId5"/>
          <a:stretch>
            <a:fillRect/>
          </a:stretch>
        </p:blipFill>
        <p:spPr>
          <a:xfrm>
            <a:off x="6357422" y="1339133"/>
            <a:ext cx="5574718" cy="3664547"/>
          </a:xfrm>
          <a:prstGeom prst="rect">
            <a:avLst/>
          </a:prstGeom>
        </p:spPr>
      </p:pic>
      <p:sp>
        <p:nvSpPr>
          <p:cNvPr id="10" name="TextBox 9">
            <a:extLst>
              <a:ext uri="{FF2B5EF4-FFF2-40B4-BE49-F238E27FC236}">
                <a16:creationId xmlns:a16="http://schemas.microsoft.com/office/drawing/2014/main" id="{5BAA8874-CD0C-7F03-9087-6F26934EA57D}"/>
              </a:ext>
            </a:extLst>
          </p:cNvPr>
          <p:cNvSpPr txBox="1"/>
          <p:nvPr/>
        </p:nvSpPr>
        <p:spPr>
          <a:xfrm>
            <a:off x="302242" y="602651"/>
            <a:ext cx="7811744" cy="369332"/>
          </a:xfrm>
          <a:prstGeom prst="rect">
            <a:avLst/>
          </a:prstGeom>
          <a:noFill/>
        </p:spPr>
        <p:txBody>
          <a:bodyPr wrap="square">
            <a:spAutoFit/>
          </a:bodyPr>
          <a:lstStyle/>
          <a:p>
            <a:pPr algn="ctr"/>
            <a:r>
              <a:rPr lang="en-US" sz="1800" dirty="0">
                <a:effectLst/>
                <a:latin typeface="MinionPro"/>
              </a:rPr>
              <a:t>Analysis of human healthy cartilage (</a:t>
            </a:r>
            <a:r>
              <a:rPr lang="en-US" sz="1800" dirty="0" err="1">
                <a:effectLst/>
                <a:latin typeface="MinionPro"/>
              </a:rPr>
              <a:t>oLT</a:t>
            </a:r>
            <a:r>
              <a:rPr lang="en-US" sz="1800" dirty="0">
                <a:effectLst/>
                <a:latin typeface="MinionPro"/>
              </a:rPr>
              <a:t>) and osteoarthritis cartilage (</a:t>
            </a:r>
            <a:r>
              <a:rPr lang="en-US" sz="1800" dirty="0" err="1">
                <a:effectLst/>
                <a:latin typeface="MinionPro"/>
              </a:rPr>
              <a:t>iMT</a:t>
            </a:r>
            <a:r>
              <a:rPr lang="en-US" sz="1800" dirty="0">
                <a:effectLst/>
                <a:latin typeface="MinionPro"/>
              </a:rPr>
              <a:t>)</a:t>
            </a:r>
            <a:endParaRPr lang="en-US" dirty="0"/>
          </a:p>
        </p:txBody>
      </p:sp>
      <p:grpSp>
        <p:nvGrpSpPr>
          <p:cNvPr id="14" name="Group 13">
            <a:extLst>
              <a:ext uri="{FF2B5EF4-FFF2-40B4-BE49-F238E27FC236}">
                <a16:creationId xmlns:a16="http://schemas.microsoft.com/office/drawing/2014/main" id="{170F8C7E-70A7-291C-10D3-83E6B69E22B5}"/>
              </a:ext>
            </a:extLst>
          </p:cNvPr>
          <p:cNvGrpSpPr/>
          <p:nvPr/>
        </p:nvGrpSpPr>
        <p:grpSpPr>
          <a:xfrm>
            <a:off x="3391769" y="896816"/>
            <a:ext cx="2455949" cy="5036248"/>
            <a:chOff x="8936214" y="782856"/>
            <a:chExt cx="2946578" cy="6042348"/>
          </a:xfrm>
        </p:grpSpPr>
        <p:pic>
          <p:nvPicPr>
            <p:cNvPr id="11" name="Picture 10">
              <a:extLst>
                <a:ext uri="{FF2B5EF4-FFF2-40B4-BE49-F238E27FC236}">
                  <a16:creationId xmlns:a16="http://schemas.microsoft.com/office/drawing/2014/main" id="{7F4898B2-3A09-1517-6454-701BC30BF639}"/>
                </a:ext>
              </a:extLst>
            </p:cNvPr>
            <p:cNvPicPr>
              <a:picLocks noChangeAspect="1"/>
            </p:cNvPicPr>
            <p:nvPr/>
          </p:nvPicPr>
          <p:blipFill rotWithShape="1">
            <a:blip r:embed="rId3"/>
            <a:srcRect l="48984" t="-618" r="197" b="618"/>
            <a:stretch/>
          </p:blipFill>
          <p:spPr>
            <a:xfrm>
              <a:off x="8936214" y="782856"/>
              <a:ext cx="2946578" cy="2932503"/>
            </a:xfrm>
            <a:prstGeom prst="rect">
              <a:avLst/>
            </a:prstGeom>
          </p:spPr>
        </p:pic>
        <p:pic>
          <p:nvPicPr>
            <p:cNvPr id="12" name="Picture 11">
              <a:extLst>
                <a:ext uri="{FF2B5EF4-FFF2-40B4-BE49-F238E27FC236}">
                  <a16:creationId xmlns:a16="http://schemas.microsoft.com/office/drawing/2014/main" id="{C0CC5F7E-BCF7-32F1-E541-B90214B22DEE}"/>
                </a:ext>
              </a:extLst>
            </p:cNvPr>
            <p:cNvPicPr>
              <a:picLocks noChangeAspect="1"/>
            </p:cNvPicPr>
            <p:nvPr/>
          </p:nvPicPr>
          <p:blipFill rotWithShape="1">
            <a:blip r:embed="rId4"/>
            <a:srcRect l="49421" t="-1073" r="1877" b="1073"/>
            <a:stretch/>
          </p:blipFill>
          <p:spPr>
            <a:xfrm>
              <a:off x="9007347" y="3681624"/>
              <a:ext cx="2875445" cy="3143580"/>
            </a:xfrm>
            <a:prstGeom prst="rect">
              <a:avLst/>
            </a:prstGeom>
          </p:spPr>
        </p:pic>
      </p:grpSp>
    </p:spTree>
    <p:extLst>
      <p:ext uri="{BB962C8B-B14F-4D97-AF65-F5344CB8AC3E}">
        <p14:creationId xmlns:p14="http://schemas.microsoft.com/office/powerpoint/2010/main" val="42617296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31</a:t>
            </a:fld>
            <a:endParaRPr lang="en-US"/>
          </a:p>
        </p:txBody>
      </p:sp>
      <p:pic>
        <p:nvPicPr>
          <p:cNvPr id="3" name="Picture 2">
            <a:extLst>
              <a:ext uri="{FF2B5EF4-FFF2-40B4-BE49-F238E27FC236}">
                <a16:creationId xmlns:a16="http://schemas.microsoft.com/office/drawing/2014/main" id="{4FAB4860-FB1A-CC9B-8B74-F46A1DE28E81}"/>
              </a:ext>
            </a:extLst>
          </p:cNvPr>
          <p:cNvPicPr>
            <a:picLocks noChangeAspect="1"/>
          </p:cNvPicPr>
          <p:nvPr/>
        </p:nvPicPr>
        <p:blipFill>
          <a:blip r:embed="rId2"/>
          <a:stretch>
            <a:fillRect/>
          </a:stretch>
        </p:blipFill>
        <p:spPr>
          <a:xfrm>
            <a:off x="286319" y="1233230"/>
            <a:ext cx="6369458" cy="1257863"/>
          </a:xfrm>
          <a:prstGeom prst="rect">
            <a:avLst/>
          </a:prstGeom>
        </p:spPr>
      </p:pic>
      <p:pic>
        <p:nvPicPr>
          <p:cNvPr id="4" name="Picture 3">
            <a:extLst>
              <a:ext uri="{FF2B5EF4-FFF2-40B4-BE49-F238E27FC236}">
                <a16:creationId xmlns:a16="http://schemas.microsoft.com/office/drawing/2014/main" id="{F1F4F144-524B-7967-B96B-0A8E767E2E7C}"/>
              </a:ext>
            </a:extLst>
          </p:cNvPr>
          <p:cNvPicPr>
            <a:picLocks noChangeAspect="1"/>
          </p:cNvPicPr>
          <p:nvPr/>
        </p:nvPicPr>
        <p:blipFill>
          <a:blip r:embed="rId3"/>
          <a:stretch>
            <a:fillRect/>
          </a:stretch>
        </p:blipFill>
        <p:spPr>
          <a:xfrm>
            <a:off x="6821690" y="1143000"/>
            <a:ext cx="5203255" cy="5143500"/>
          </a:xfrm>
          <a:prstGeom prst="rect">
            <a:avLst/>
          </a:prstGeom>
        </p:spPr>
      </p:pic>
      <p:sp>
        <p:nvSpPr>
          <p:cNvPr id="8" name="Data analysis: ATAC-seq">
            <a:extLst>
              <a:ext uri="{FF2B5EF4-FFF2-40B4-BE49-F238E27FC236}">
                <a16:creationId xmlns:a16="http://schemas.microsoft.com/office/drawing/2014/main" id="{A4B2C11E-89AD-DD21-8F57-8EA60CC80FA9}"/>
              </a:ext>
            </a:extLst>
          </p:cNvPr>
          <p:cNvSpPr txBox="1"/>
          <p:nvPr/>
        </p:nvSpPr>
        <p:spPr>
          <a:xfrm>
            <a:off x="444990" y="414574"/>
            <a:ext cx="7967759"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Match the corrected data analysis to visualization</a:t>
            </a:r>
          </a:p>
        </p:txBody>
      </p:sp>
      <p:sp>
        <p:nvSpPr>
          <p:cNvPr id="9" name="TextBox 8">
            <a:extLst>
              <a:ext uri="{FF2B5EF4-FFF2-40B4-BE49-F238E27FC236}">
                <a16:creationId xmlns:a16="http://schemas.microsoft.com/office/drawing/2014/main" id="{D9915461-AB88-B6C5-B2D9-98158EBE589A}"/>
              </a:ext>
            </a:extLst>
          </p:cNvPr>
          <p:cNvSpPr txBox="1"/>
          <p:nvPr/>
        </p:nvSpPr>
        <p:spPr>
          <a:xfrm>
            <a:off x="165253" y="6488668"/>
            <a:ext cx="3918060" cy="369332"/>
          </a:xfrm>
          <a:prstGeom prst="rect">
            <a:avLst/>
          </a:prstGeom>
          <a:noFill/>
        </p:spPr>
        <p:txBody>
          <a:bodyPr wrap="none" rtlCol="0">
            <a:spAutoFit/>
          </a:bodyPr>
          <a:lstStyle/>
          <a:p>
            <a:r>
              <a:rPr lang="en-US" dirty="0" err="1"/>
              <a:t>Gontarz</a:t>
            </a:r>
            <a:r>
              <a:rPr lang="en-US" dirty="0"/>
              <a:t> et al. Scientific Reports. 2020</a:t>
            </a:r>
          </a:p>
        </p:txBody>
      </p:sp>
      <p:sp>
        <p:nvSpPr>
          <p:cNvPr id="11" name="TextBox 10">
            <a:extLst>
              <a:ext uri="{FF2B5EF4-FFF2-40B4-BE49-F238E27FC236}">
                <a16:creationId xmlns:a16="http://schemas.microsoft.com/office/drawing/2014/main" id="{3B051294-36C4-E2FD-D28E-862B015F94D7}"/>
              </a:ext>
            </a:extLst>
          </p:cNvPr>
          <p:cNvSpPr txBox="1"/>
          <p:nvPr/>
        </p:nvSpPr>
        <p:spPr>
          <a:xfrm>
            <a:off x="165253" y="5987018"/>
            <a:ext cx="6097464" cy="369332"/>
          </a:xfrm>
          <a:prstGeom prst="rect">
            <a:avLst/>
          </a:prstGeom>
          <a:noFill/>
        </p:spPr>
        <p:txBody>
          <a:bodyPr wrap="square">
            <a:spAutoFit/>
          </a:bodyPr>
          <a:lstStyle/>
          <a:p>
            <a:r>
              <a:rPr lang="en-US" dirty="0"/>
              <a:t>https://</a:t>
            </a:r>
            <a:r>
              <a:rPr lang="en-US" dirty="0" err="1"/>
              <a:t>github.com</a:t>
            </a:r>
            <a:r>
              <a:rPr lang="en-US" dirty="0"/>
              <a:t>/Zhang-lab/</a:t>
            </a:r>
            <a:r>
              <a:rPr lang="en-US" dirty="0" err="1"/>
              <a:t>BeCorrect</a:t>
            </a:r>
            <a:endParaRPr lang="en-US" dirty="0"/>
          </a:p>
        </p:txBody>
      </p:sp>
      <p:sp>
        <p:nvSpPr>
          <p:cNvPr id="13" name="TextBox 12">
            <a:extLst>
              <a:ext uri="{FF2B5EF4-FFF2-40B4-BE49-F238E27FC236}">
                <a16:creationId xmlns:a16="http://schemas.microsoft.com/office/drawing/2014/main" id="{85C4E569-725F-4866-4DA0-6C98376437FB}"/>
              </a:ext>
            </a:extLst>
          </p:cNvPr>
          <p:cNvSpPr txBox="1"/>
          <p:nvPr/>
        </p:nvSpPr>
        <p:spPr>
          <a:xfrm>
            <a:off x="405821" y="3196987"/>
            <a:ext cx="6097464" cy="1415772"/>
          </a:xfrm>
          <a:prstGeom prst="rect">
            <a:avLst/>
          </a:prstGeom>
          <a:noFill/>
        </p:spPr>
        <p:txBody>
          <a:bodyPr wrap="square">
            <a:spAutoFit/>
          </a:bodyPr>
          <a:lstStyle/>
          <a:p>
            <a:pPr algn="l"/>
            <a:r>
              <a:rPr lang="en-US" b="0" i="0" dirty="0" err="1">
                <a:solidFill>
                  <a:srgbClr val="1F2328"/>
                </a:solidFill>
                <a:effectLst/>
                <a:highlight>
                  <a:srgbClr val="FFFFFF"/>
                </a:highlight>
                <a:latin typeface="-apple-system"/>
              </a:rPr>
              <a:t>BeCorrect</a:t>
            </a:r>
            <a:r>
              <a:rPr lang="en-US" b="0" i="0" dirty="0">
                <a:solidFill>
                  <a:srgbClr val="1F2328"/>
                </a:solidFill>
                <a:effectLst/>
                <a:highlight>
                  <a:srgbClr val="FFFFFF"/>
                </a:highlight>
                <a:latin typeface="-apple-system"/>
              </a:rPr>
              <a:t> (v1.1.0): A program to rescale </a:t>
            </a:r>
            <a:r>
              <a:rPr lang="en-US" b="0" i="0" dirty="0" err="1">
                <a:solidFill>
                  <a:srgbClr val="1F2328"/>
                </a:solidFill>
                <a:effectLst/>
                <a:highlight>
                  <a:srgbClr val="FFFFFF"/>
                </a:highlight>
                <a:latin typeface="-apple-system"/>
              </a:rPr>
              <a:t>bedgraph</a:t>
            </a:r>
            <a:r>
              <a:rPr lang="en-US" b="0" i="0" dirty="0">
                <a:solidFill>
                  <a:srgbClr val="1F2328"/>
                </a:solidFill>
                <a:effectLst/>
                <a:highlight>
                  <a:srgbClr val="FFFFFF"/>
                </a:highlight>
                <a:latin typeface="-apple-system"/>
              </a:rPr>
              <a:t> files to visually match batch correction using </a:t>
            </a:r>
            <a:r>
              <a:rPr lang="en-US" b="0" i="0" dirty="0" err="1">
                <a:solidFill>
                  <a:srgbClr val="1F2328"/>
                </a:solidFill>
                <a:effectLst/>
                <a:highlight>
                  <a:srgbClr val="FFFFFF"/>
                </a:highlight>
                <a:latin typeface="-apple-system"/>
              </a:rPr>
              <a:t>RUVSeq</a:t>
            </a:r>
            <a:r>
              <a:rPr lang="en-US" b="0" i="0" dirty="0">
                <a:solidFill>
                  <a:srgbClr val="1F2328"/>
                </a:solidFill>
                <a:effectLst/>
                <a:highlight>
                  <a:srgbClr val="FFFFFF"/>
                </a:highlight>
                <a:latin typeface="-apple-system"/>
              </a:rPr>
              <a:t>.</a:t>
            </a:r>
          </a:p>
          <a:p>
            <a:pPr algn="l"/>
            <a:endParaRPr lang="en-US" dirty="0">
              <a:solidFill>
                <a:srgbClr val="1F2328"/>
              </a:solidFill>
              <a:highlight>
                <a:srgbClr val="FFFFFF"/>
              </a:highlight>
              <a:latin typeface="-apple-system"/>
            </a:endParaRPr>
          </a:p>
          <a:p>
            <a:pPr algn="l"/>
            <a:endParaRPr lang="en-US" b="0" i="0" dirty="0">
              <a:solidFill>
                <a:srgbClr val="1F2328"/>
              </a:solidFill>
              <a:effectLst/>
              <a:highlight>
                <a:srgbClr val="FFFFFF"/>
              </a:highlight>
              <a:latin typeface="-apple-system"/>
            </a:endParaRPr>
          </a:p>
          <a:p>
            <a:pPr algn="l"/>
            <a:r>
              <a:rPr lang="en-US" sz="1400" b="0" i="0" dirty="0">
                <a:solidFill>
                  <a:srgbClr val="1F2328"/>
                </a:solidFill>
                <a:effectLst/>
                <a:highlight>
                  <a:srgbClr val="FFFFFF"/>
                </a:highlight>
                <a:latin typeface="-apple-system"/>
              </a:rPr>
              <a:t>Usage: </a:t>
            </a:r>
            <a:r>
              <a:rPr lang="en-US" sz="1400" b="0" i="0" dirty="0" err="1">
                <a:solidFill>
                  <a:srgbClr val="1F2328"/>
                </a:solidFill>
                <a:effectLst/>
                <a:highlight>
                  <a:srgbClr val="FFFFFF"/>
                </a:highlight>
                <a:latin typeface="-apple-system"/>
              </a:rPr>
              <a:t>BeCorrect</a:t>
            </a:r>
            <a:r>
              <a:rPr lang="en-US" sz="1400" b="0" i="0" dirty="0">
                <a:solidFill>
                  <a:srgbClr val="1F2328"/>
                </a:solidFill>
                <a:effectLst/>
                <a:highlight>
                  <a:srgbClr val="FFFFFF"/>
                </a:highlight>
                <a:latin typeface="-apple-system"/>
              </a:rPr>
              <a:t> &lt;</a:t>
            </a:r>
            <a:r>
              <a:rPr lang="en-US" sz="1400" b="0" i="0" dirty="0" err="1">
                <a:solidFill>
                  <a:srgbClr val="1F2328"/>
                </a:solidFill>
                <a:effectLst/>
                <a:highlight>
                  <a:srgbClr val="FFFFFF"/>
                </a:highlight>
                <a:latin typeface="-apple-system"/>
              </a:rPr>
              <a:t>raw_counts</a:t>
            </a:r>
            <a:r>
              <a:rPr lang="en-US" sz="1400" b="0" i="0" dirty="0">
                <a:solidFill>
                  <a:srgbClr val="1F2328"/>
                </a:solidFill>
                <a:effectLst/>
                <a:highlight>
                  <a:srgbClr val="FFFFFF"/>
                </a:highlight>
                <a:latin typeface="-apple-system"/>
              </a:rPr>
              <a:t>&gt; &lt;</a:t>
            </a:r>
            <a:r>
              <a:rPr lang="en-US" sz="1400" b="0" i="0" dirty="0" err="1">
                <a:solidFill>
                  <a:srgbClr val="1F2328"/>
                </a:solidFill>
                <a:effectLst/>
                <a:highlight>
                  <a:srgbClr val="FFFFFF"/>
                </a:highlight>
                <a:latin typeface="-apple-system"/>
              </a:rPr>
              <a:t>ruv_adjusted_counts</a:t>
            </a:r>
            <a:r>
              <a:rPr lang="en-US" sz="1400" b="0" i="0" dirty="0">
                <a:solidFill>
                  <a:srgbClr val="1F2328"/>
                </a:solidFill>
                <a:effectLst/>
                <a:highlight>
                  <a:srgbClr val="FFFFFF"/>
                </a:highlight>
                <a:latin typeface="-apple-system"/>
              </a:rPr>
              <a:t>&gt; &lt;</a:t>
            </a:r>
            <a:r>
              <a:rPr lang="en-US" sz="1400" b="0" i="0" dirty="0" err="1">
                <a:solidFill>
                  <a:srgbClr val="1F2328"/>
                </a:solidFill>
                <a:effectLst/>
                <a:highlight>
                  <a:srgbClr val="FFFFFF"/>
                </a:highlight>
                <a:latin typeface="-apple-system"/>
              </a:rPr>
              <a:t>chr.names</a:t>
            </a:r>
            <a:r>
              <a:rPr lang="en-US" sz="1400" b="0" i="0" dirty="0">
                <a:solidFill>
                  <a:srgbClr val="1F2328"/>
                </a:solidFill>
                <a:effectLst/>
                <a:highlight>
                  <a:srgbClr val="FFFFFF"/>
                </a:highlight>
                <a:latin typeface="-apple-system"/>
              </a:rPr>
              <a:t>&gt; 1.bg ... </a:t>
            </a:r>
            <a:r>
              <a:rPr lang="en-US" sz="1400" b="0" i="0" dirty="0" err="1">
                <a:solidFill>
                  <a:srgbClr val="1F2328"/>
                </a:solidFill>
                <a:effectLst/>
                <a:highlight>
                  <a:srgbClr val="FFFFFF"/>
                </a:highlight>
                <a:latin typeface="-apple-system"/>
              </a:rPr>
              <a:t>n.bg</a:t>
            </a:r>
            <a:endParaRPr lang="en-US" sz="1400" b="0" i="0" dirty="0">
              <a:solidFill>
                <a:srgbClr val="1F2328"/>
              </a:solidFill>
              <a:effectLst/>
              <a:highlight>
                <a:srgbClr val="FFFFFF"/>
              </a:highlight>
              <a:latin typeface="-apple-system"/>
            </a:endParaRPr>
          </a:p>
        </p:txBody>
      </p:sp>
    </p:spTree>
    <p:extLst>
      <p:ext uri="{BB962C8B-B14F-4D97-AF65-F5344CB8AC3E}">
        <p14:creationId xmlns:p14="http://schemas.microsoft.com/office/powerpoint/2010/main" val="11823046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32</a:t>
            </a:fld>
            <a:endParaRPr lang="en-US"/>
          </a:p>
        </p:txBody>
      </p:sp>
      <p:sp>
        <p:nvSpPr>
          <p:cNvPr id="3" name="Data analysis: ATAC-seq">
            <a:extLst>
              <a:ext uri="{FF2B5EF4-FFF2-40B4-BE49-F238E27FC236}">
                <a16:creationId xmlns:a16="http://schemas.microsoft.com/office/drawing/2014/main" id="{5675607B-F0A7-DD2A-3F49-10CEE8494860}"/>
              </a:ext>
            </a:extLst>
          </p:cNvPr>
          <p:cNvSpPr txBox="1"/>
          <p:nvPr/>
        </p:nvSpPr>
        <p:spPr>
          <a:xfrm>
            <a:off x="444990" y="414574"/>
            <a:ext cx="5801204"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Back to mouse heart ATAC-seq data</a:t>
            </a:r>
          </a:p>
        </p:txBody>
      </p:sp>
      <p:sp>
        <p:nvSpPr>
          <p:cNvPr id="4" name="TextBox 3">
            <a:extLst>
              <a:ext uri="{FF2B5EF4-FFF2-40B4-BE49-F238E27FC236}">
                <a16:creationId xmlns:a16="http://schemas.microsoft.com/office/drawing/2014/main" id="{54BF8DB4-4E58-A065-CC6C-545AA97C52BB}"/>
              </a:ext>
            </a:extLst>
          </p:cNvPr>
          <p:cNvSpPr txBox="1"/>
          <p:nvPr/>
        </p:nvSpPr>
        <p:spPr>
          <a:xfrm>
            <a:off x="569403" y="1090670"/>
            <a:ext cx="11353582" cy="923330"/>
          </a:xfrm>
          <a:prstGeom prst="rect">
            <a:avLst/>
          </a:prstGeom>
          <a:noFill/>
        </p:spPr>
        <p:txBody>
          <a:bodyPr wrap="square">
            <a:spAutoFit/>
          </a:bodyPr>
          <a:lstStyle/>
          <a:p>
            <a:r>
              <a:rPr lang="en-US" dirty="0"/>
              <a:t>1. Make a new folder and move the necessary files.</a:t>
            </a:r>
          </a:p>
          <a:p>
            <a:endParaRPr lang="en-US" b="0" i="0" dirty="0">
              <a:solidFill>
                <a:srgbClr val="C00000"/>
              </a:solidFill>
              <a:effectLst/>
              <a:highlight>
                <a:srgbClr val="FFFFFF"/>
              </a:highlight>
              <a:latin typeface="-apple-system"/>
            </a:endParaRPr>
          </a:p>
          <a:p>
            <a:endParaRPr lang="en-US" b="0" i="0" dirty="0">
              <a:solidFill>
                <a:srgbClr val="C00000"/>
              </a:solidFill>
              <a:effectLst/>
              <a:highlight>
                <a:srgbClr val="FFFFFF"/>
              </a:highlight>
              <a:latin typeface="-apple-system"/>
            </a:endParaRPr>
          </a:p>
        </p:txBody>
      </p:sp>
      <p:grpSp>
        <p:nvGrpSpPr>
          <p:cNvPr id="8" name="Group 7">
            <a:extLst>
              <a:ext uri="{FF2B5EF4-FFF2-40B4-BE49-F238E27FC236}">
                <a16:creationId xmlns:a16="http://schemas.microsoft.com/office/drawing/2014/main" id="{58291AFE-7157-EC89-4593-9F646291FC74}"/>
              </a:ext>
            </a:extLst>
          </p:cNvPr>
          <p:cNvGrpSpPr/>
          <p:nvPr/>
        </p:nvGrpSpPr>
        <p:grpSpPr>
          <a:xfrm>
            <a:off x="959370" y="1522241"/>
            <a:ext cx="8441738" cy="2543011"/>
            <a:chOff x="-14991" y="2013999"/>
            <a:chExt cx="8441738" cy="2543011"/>
          </a:xfrm>
        </p:grpSpPr>
        <p:pic>
          <p:nvPicPr>
            <p:cNvPr id="5" name="Picture 4">
              <a:extLst>
                <a:ext uri="{FF2B5EF4-FFF2-40B4-BE49-F238E27FC236}">
                  <a16:creationId xmlns:a16="http://schemas.microsoft.com/office/drawing/2014/main" id="{37219943-9DAD-A657-E944-2B38080602BF}"/>
                </a:ext>
              </a:extLst>
            </p:cNvPr>
            <p:cNvPicPr>
              <a:picLocks noChangeAspect="1"/>
            </p:cNvPicPr>
            <p:nvPr/>
          </p:nvPicPr>
          <p:blipFill rotWithShape="1">
            <a:blip r:embed="rId2"/>
            <a:srcRect r="43539"/>
            <a:stretch/>
          </p:blipFill>
          <p:spPr>
            <a:xfrm>
              <a:off x="-14990" y="2013999"/>
              <a:ext cx="8441737" cy="797859"/>
            </a:xfrm>
            <a:prstGeom prst="rect">
              <a:avLst/>
            </a:prstGeom>
          </p:spPr>
        </p:pic>
        <p:pic>
          <p:nvPicPr>
            <p:cNvPr id="7" name="Picture 6">
              <a:extLst>
                <a:ext uri="{FF2B5EF4-FFF2-40B4-BE49-F238E27FC236}">
                  <a16:creationId xmlns:a16="http://schemas.microsoft.com/office/drawing/2014/main" id="{5C35460B-C2DF-5C6F-0671-D129B60B062B}"/>
                </a:ext>
              </a:extLst>
            </p:cNvPr>
            <p:cNvPicPr>
              <a:picLocks noChangeAspect="1"/>
            </p:cNvPicPr>
            <p:nvPr/>
          </p:nvPicPr>
          <p:blipFill>
            <a:blip r:embed="rId3"/>
            <a:stretch>
              <a:fillRect/>
            </a:stretch>
          </p:blipFill>
          <p:spPr>
            <a:xfrm>
              <a:off x="-14991" y="2796868"/>
              <a:ext cx="8441737" cy="1760142"/>
            </a:xfrm>
            <a:prstGeom prst="rect">
              <a:avLst/>
            </a:prstGeom>
          </p:spPr>
        </p:pic>
      </p:grpSp>
      <p:pic>
        <p:nvPicPr>
          <p:cNvPr id="9" name="Picture 8">
            <a:extLst>
              <a:ext uri="{FF2B5EF4-FFF2-40B4-BE49-F238E27FC236}">
                <a16:creationId xmlns:a16="http://schemas.microsoft.com/office/drawing/2014/main" id="{CC825327-3CBD-8030-C8A6-0A7191DE7D28}"/>
              </a:ext>
            </a:extLst>
          </p:cNvPr>
          <p:cNvPicPr>
            <a:picLocks noChangeAspect="1"/>
          </p:cNvPicPr>
          <p:nvPr/>
        </p:nvPicPr>
        <p:blipFill>
          <a:blip r:embed="rId4"/>
          <a:stretch>
            <a:fillRect/>
          </a:stretch>
        </p:blipFill>
        <p:spPr>
          <a:xfrm>
            <a:off x="959370" y="4704695"/>
            <a:ext cx="8328090" cy="2125269"/>
          </a:xfrm>
          <a:prstGeom prst="rect">
            <a:avLst/>
          </a:prstGeom>
        </p:spPr>
      </p:pic>
      <p:sp>
        <p:nvSpPr>
          <p:cNvPr id="10" name="TextBox 9">
            <a:extLst>
              <a:ext uri="{FF2B5EF4-FFF2-40B4-BE49-F238E27FC236}">
                <a16:creationId xmlns:a16="http://schemas.microsoft.com/office/drawing/2014/main" id="{211ABDFB-AA63-F031-0F47-6681F1A48DA1}"/>
              </a:ext>
            </a:extLst>
          </p:cNvPr>
          <p:cNvSpPr txBox="1"/>
          <p:nvPr/>
        </p:nvSpPr>
        <p:spPr>
          <a:xfrm>
            <a:off x="569403" y="4243030"/>
            <a:ext cx="11353582" cy="646331"/>
          </a:xfrm>
          <a:prstGeom prst="rect">
            <a:avLst/>
          </a:prstGeom>
          <a:noFill/>
        </p:spPr>
        <p:txBody>
          <a:bodyPr wrap="square">
            <a:spAutoFit/>
          </a:bodyPr>
          <a:lstStyle/>
          <a:p>
            <a:r>
              <a:rPr lang="en-US" dirty="0"/>
              <a:t>2. Merge peak and generate non-redundant peaks. </a:t>
            </a:r>
            <a:endParaRPr lang="en-US" b="0" i="0" dirty="0">
              <a:solidFill>
                <a:srgbClr val="C00000"/>
              </a:solidFill>
              <a:effectLst/>
              <a:highlight>
                <a:srgbClr val="FFFFFF"/>
              </a:highlight>
              <a:latin typeface="-apple-system"/>
            </a:endParaRPr>
          </a:p>
          <a:p>
            <a:endParaRPr lang="en-US" b="0" i="0" dirty="0">
              <a:solidFill>
                <a:srgbClr val="C00000"/>
              </a:solidFill>
              <a:effectLst/>
              <a:highlight>
                <a:srgbClr val="FFFFFF"/>
              </a:highlight>
              <a:latin typeface="-apple-system"/>
            </a:endParaRPr>
          </a:p>
        </p:txBody>
      </p:sp>
    </p:spTree>
    <p:extLst>
      <p:ext uri="{BB962C8B-B14F-4D97-AF65-F5344CB8AC3E}">
        <p14:creationId xmlns:p14="http://schemas.microsoft.com/office/powerpoint/2010/main" val="2000139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33</a:t>
            </a:fld>
            <a:endParaRPr lang="en-US"/>
          </a:p>
        </p:txBody>
      </p:sp>
      <p:pic>
        <p:nvPicPr>
          <p:cNvPr id="3" name="Picture 2">
            <a:extLst>
              <a:ext uri="{FF2B5EF4-FFF2-40B4-BE49-F238E27FC236}">
                <a16:creationId xmlns:a16="http://schemas.microsoft.com/office/drawing/2014/main" id="{05121E17-37CD-59CD-F70D-61DE17A1D537}"/>
              </a:ext>
            </a:extLst>
          </p:cNvPr>
          <p:cNvPicPr>
            <a:picLocks noChangeAspect="1"/>
          </p:cNvPicPr>
          <p:nvPr/>
        </p:nvPicPr>
        <p:blipFill>
          <a:blip r:embed="rId2"/>
          <a:stretch>
            <a:fillRect/>
          </a:stretch>
        </p:blipFill>
        <p:spPr>
          <a:xfrm>
            <a:off x="130266" y="1073354"/>
            <a:ext cx="11931467" cy="1106932"/>
          </a:xfrm>
          <a:prstGeom prst="rect">
            <a:avLst/>
          </a:prstGeom>
        </p:spPr>
      </p:pic>
      <p:sp>
        <p:nvSpPr>
          <p:cNvPr id="4" name="TextBox 3">
            <a:extLst>
              <a:ext uri="{FF2B5EF4-FFF2-40B4-BE49-F238E27FC236}">
                <a16:creationId xmlns:a16="http://schemas.microsoft.com/office/drawing/2014/main" id="{32BF0DC9-DFBB-9AE5-29E3-7EE02DA76574}"/>
              </a:ext>
            </a:extLst>
          </p:cNvPr>
          <p:cNvSpPr txBox="1"/>
          <p:nvPr/>
        </p:nvSpPr>
        <p:spPr>
          <a:xfrm>
            <a:off x="249914" y="611689"/>
            <a:ext cx="11353582" cy="923330"/>
          </a:xfrm>
          <a:prstGeom prst="rect">
            <a:avLst/>
          </a:prstGeom>
          <a:noFill/>
        </p:spPr>
        <p:txBody>
          <a:bodyPr wrap="square">
            <a:spAutoFit/>
          </a:bodyPr>
          <a:lstStyle/>
          <a:p>
            <a:r>
              <a:rPr lang="en-US" dirty="0"/>
              <a:t>3. Count read under each peak in all samples.</a:t>
            </a:r>
          </a:p>
          <a:p>
            <a:endParaRPr lang="en-US" b="0" i="0" dirty="0">
              <a:solidFill>
                <a:srgbClr val="C00000"/>
              </a:solidFill>
              <a:effectLst/>
              <a:highlight>
                <a:srgbClr val="FFFFFF"/>
              </a:highlight>
              <a:latin typeface="-apple-system"/>
            </a:endParaRPr>
          </a:p>
          <a:p>
            <a:endParaRPr lang="en-US" b="0" i="0" dirty="0">
              <a:solidFill>
                <a:srgbClr val="C00000"/>
              </a:solidFill>
              <a:effectLst/>
              <a:highlight>
                <a:srgbClr val="FFFFFF"/>
              </a:highlight>
              <a:latin typeface="-apple-system"/>
            </a:endParaRPr>
          </a:p>
        </p:txBody>
      </p:sp>
      <p:sp>
        <p:nvSpPr>
          <p:cNvPr id="5" name="TextBox 4">
            <a:extLst>
              <a:ext uri="{FF2B5EF4-FFF2-40B4-BE49-F238E27FC236}">
                <a16:creationId xmlns:a16="http://schemas.microsoft.com/office/drawing/2014/main" id="{0B738A9B-1382-2B5A-9617-92543B6BF1DA}"/>
              </a:ext>
            </a:extLst>
          </p:cNvPr>
          <p:cNvSpPr txBox="1"/>
          <p:nvPr/>
        </p:nvSpPr>
        <p:spPr>
          <a:xfrm>
            <a:off x="249914" y="2373436"/>
            <a:ext cx="11353582" cy="923330"/>
          </a:xfrm>
          <a:prstGeom prst="rect">
            <a:avLst/>
          </a:prstGeom>
          <a:noFill/>
        </p:spPr>
        <p:txBody>
          <a:bodyPr wrap="square">
            <a:spAutoFit/>
          </a:bodyPr>
          <a:lstStyle/>
          <a:p>
            <a:r>
              <a:rPr lang="en-US" dirty="0"/>
              <a:t>4. Copy back Counts files to your personal computer. High-computing operations are done!</a:t>
            </a:r>
          </a:p>
          <a:p>
            <a:r>
              <a:rPr lang="en-US" b="0" i="0" dirty="0">
                <a:solidFill>
                  <a:srgbClr val="C00000"/>
                </a:solidFill>
                <a:effectLst/>
                <a:highlight>
                  <a:srgbClr val="FFFFFF"/>
                </a:highlight>
                <a:latin typeface="-apple-system"/>
              </a:rPr>
              <a:t> </a:t>
            </a:r>
          </a:p>
          <a:p>
            <a:endParaRPr lang="en-US" b="0" i="0" dirty="0">
              <a:solidFill>
                <a:srgbClr val="C00000"/>
              </a:solidFill>
              <a:effectLst/>
              <a:highlight>
                <a:srgbClr val="FFFFFF"/>
              </a:highlight>
              <a:latin typeface="-apple-system"/>
            </a:endParaRPr>
          </a:p>
        </p:txBody>
      </p:sp>
      <p:pic>
        <p:nvPicPr>
          <p:cNvPr id="6" name="Picture 5">
            <a:extLst>
              <a:ext uri="{FF2B5EF4-FFF2-40B4-BE49-F238E27FC236}">
                <a16:creationId xmlns:a16="http://schemas.microsoft.com/office/drawing/2014/main" id="{5761665D-F45C-BA9D-10E1-7B20651BC933}"/>
              </a:ext>
            </a:extLst>
          </p:cNvPr>
          <p:cNvPicPr>
            <a:picLocks noChangeAspect="1"/>
          </p:cNvPicPr>
          <p:nvPr/>
        </p:nvPicPr>
        <p:blipFill>
          <a:blip r:embed="rId3"/>
          <a:stretch>
            <a:fillRect/>
          </a:stretch>
        </p:blipFill>
        <p:spPr>
          <a:xfrm>
            <a:off x="588504" y="4941991"/>
            <a:ext cx="6705600" cy="1816100"/>
          </a:xfrm>
          <a:prstGeom prst="rect">
            <a:avLst/>
          </a:prstGeom>
        </p:spPr>
      </p:pic>
      <p:pic>
        <p:nvPicPr>
          <p:cNvPr id="7" name="Picture 6">
            <a:extLst>
              <a:ext uri="{FF2B5EF4-FFF2-40B4-BE49-F238E27FC236}">
                <a16:creationId xmlns:a16="http://schemas.microsoft.com/office/drawing/2014/main" id="{D4942612-E625-2719-B592-BB88A9757323}"/>
              </a:ext>
            </a:extLst>
          </p:cNvPr>
          <p:cNvPicPr>
            <a:picLocks noChangeAspect="1"/>
          </p:cNvPicPr>
          <p:nvPr/>
        </p:nvPicPr>
        <p:blipFill>
          <a:blip r:embed="rId4"/>
          <a:stretch>
            <a:fillRect/>
          </a:stretch>
        </p:blipFill>
        <p:spPr>
          <a:xfrm>
            <a:off x="336999" y="2888699"/>
            <a:ext cx="4720995" cy="1250955"/>
          </a:xfrm>
          <a:prstGeom prst="rect">
            <a:avLst/>
          </a:prstGeom>
        </p:spPr>
      </p:pic>
      <p:sp>
        <p:nvSpPr>
          <p:cNvPr id="8" name="TextBox 7">
            <a:extLst>
              <a:ext uri="{FF2B5EF4-FFF2-40B4-BE49-F238E27FC236}">
                <a16:creationId xmlns:a16="http://schemas.microsoft.com/office/drawing/2014/main" id="{5C1F33FA-009E-04A0-DBD8-9427733B3612}"/>
              </a:ext>
            </a:extLst>
          </p:cNvPr>
          <p:cNvSpPr txBox="1"/>
          <p:nvPr/>
        </p:nvSpPr>
        <p:spPr>
          <a:xfrm>
            <a:off x="249914" y="4419950"/>
            <a:ext cx="11353582" cy="923330"/>
          </a:xfrm>
          <a:prstGeom prst="rect">
            <a:avLst/>
          </a:prstGeom>
          <a:noFill/>
        </p:spPr>
        <p:txBody>
          <a:bodyPr wrap="square">
            <a:spAutoFit/>
          </a:bodyPr>
          <a:lstStyle/>
          <a:p>
            <a:r>
              <a:rPr lang="en-US" dirty="0"/>
              <a:t>5. Open R/</a:t>
            </a:r>
            <a:r>
              <a:rPr lang="en-US" dirty="0" err="1"/>
              <a:t>Rstudio</a:t>
            </a:r>
            <a:r>
              <a:rPr lang="en-US" dirty="0"/>
              <a:t>, perform DAR analysis.</a:t>
            </a:r>
          </a:p>
          <a:p>
            <a:r>
              <a:rPr lang="en-US" b="0" i="0" dirty="0">
                <a:solidFill>
                  <a:srgbClr val="C00000"/>
                </a:solidFill>
                <a:effectLst/>
                <a:highlight>
                  <a:srgbClr val="FFFFFF"/>
                </a:highlight>
                <a:latin typeface="-apple-system"/>
              </a:rPr>
              <a:t> </a:t>
            </a:r>
          </a:p>
          <a:p>
            <a:endParaRPr lang="en-US" b="0" i="0" dirty="0">
              <a:solidFill>
                <a:srgbClr val="C00000"/>
              </a:solidFill>
              <a:effectLst/>
              <a:highlight>
                <a:srgbClr val="FFFFFF"/>
              </a:highlight>
              <a:latin typeface="-apple-system"/>
            </a:endParaRPr>
          </a:p>
        </p:txBody>
      </p:sp>
      <p:pic>
        <p:nvPicPr>
          <p:cNvPr id="9" name="Picture 8">
            <a:extLst>
              <a:ext uri="{FF2B5EF4-FFF2-40B4-BE49-F238E27FC236}">
                <a16:creationId xmlns:a16="http://schemas.microsoft.com/office/drawing/2014/main" id="{BB7F9254-F8D2-7D88-CFCB-A2996E876C6F}"/>
              </a:ext>
            </a:extLst>
          </p:cNvPr>
          <p:cNvPicPr>
            <a:picLocks noChangeAspect="1"/>
          </p:cNvPicPr>
          <p:nvPr/>
        </p:nvPicPr>
        <p:blipFill>
          <a:blip r:embed="rId5"/>
          <a:stretch>
            <a:fillRect/>
          </a:stretch>
        </p:blipFill>
        <p:spPr>
          <a:xfrm>
            <a:off x="7318830" y="4848529"/>
            <a:ext cx="3545114" cy="1798624"/>
          </a:xfrm>
          <a:prstGeom prst="rect">
            <a:avLst/>
          </a:prstGeom>
        </p:spPr>
      </p:pic>
      <p:sp>
        <p:nvSpPr>
          <p:cNvPr id="10" name="TextBox 9">
            <a:extLst>
              <a:ext uri="{FF2B5EF4-FFF2-40B4-BE49-F238E27FC236}">
                <a16:creationId xmlns:a16="http://schemas.microsoft.com/office/drawing/2014/main" id="{45BFA63B-3597-CFFE-EE30-C8687C6D6947}"/>
              </a:ext>
            </a:extLst>
          </p:cNvPr>
          <p:cNvSpPr txBox="1"/>
          <p:nvPr/>
        </p:nvSpPr>
        <p:spPr>
          <a:xfrm>
            <a:off x="8244114" y="4572659"/>
            <a:ext cx="1385700" cy="369332"/>
          </a:xfrm>
          <a:prstGeom prst="rect">
            <a:avLst/>
          </a:prstGeom>
          <a:noFill/>
        </p:spPr>
        <p:txBody>
          <a:bodyPr wrap="none" rtlCol="0">
            <a:spAutoFit/>
          </a:bodyPr>
          <a:lstStyle/>
          <a:p>
            <a:r>
              <a:rPr lang="en-US" dirty="0" err="1"/>
              <a:t>Count_table</a:t>
            </a:r>
            <a:endParaRPr lang="en-US" dirty="0"/>
          </a:p>
        </p:txBody>
      </p:sp>
    </p:spTree>
    <p:extLst>
      <p:ext uri="{BB962C8B-B14F-4D97-AF65-F5344CB8AC3E}">
        <p14:creationId xmlns:p14="http://schemas.microsoft.com/office/powerpoint/2010/main" val="21312166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34</a:t>
            </a:fld>
            <a:endParaRPr lang="en-US"/>
          </a:p>
        </p:txBody>
      </p:sp>
      <p:pic>
        <p:nvPicPr>
          <p:cNvPr id="5" name="Picture 4">
            <a:extLst>
              <a:ext uri="{FF2B5EF4-FFF2-40B4-BE49-F238E27FC236}">
                <a16:creationId xmlns:a16="http://schemas.microsoft.com/office/drawing/2014/main" id="{A938EECD-5D8A-B3D5-3E9B-B9B5E8F8056A}"/>
              </a:ext>
            </a:extLst>
          </p:cNvPr>
          <p:cNvPicPr>
            <a:picLocks noChangeAspect="1"/>
          </p:cNvPicPr>
          <p:nvPr/>
        </p:nvPicPr>
        <p:blipFill>
          <a:blip r:embed="rId2"/>
          <a:stretch>
            <a:fillRect/>
          </a:stretch>
        </p:blipFill>
        <p:spPr>
          <a:xfrm>
            <a:off x="7682479" y="1239491"/>
            <a:ext cx="4331720" cy="3716565"/>
          </a:xfrm>
          <a:prstGeom prst="rect">
            <a:avLst/>
          </a:prstGeom>
        </p:spPr>
      </p:pic>
      <p:pic>
        <p:nvPicPr>
          <p:cNvPr id="7" name="Picture 6">
            <a:extLst>
              <a:ext uri="{FF2B5EF4-FFF2-40B4-BE49-F238E27FC236}">
                <a16:creationId xmlns:a16="http://schemas.microsoft.com/office/drawing/2014/main" id="{6B324D22-9950-E50D-6BF0-78FE4BB61E88}"/>
              </a:ext>
            </a:extLst>
          </p:cNvPr>
          <p:cNvPicPr>
            <a:picLocks noChangeAspect="1"/>
          </p:cNvPicPr>
          <p:nvPr/>
        </p:nvPicPr>
        <p:blipFill>
          <a:blip r:embed="rId3"/>
          <a:stretch>
            <a:fillRect/>
          </a:stretch>
        </p:blipFill>
        <p:spPr>
          <a:xfrm>
            <a:off x="587828" y="1239491"/>
            <a:ext cx="5943601" cy="4999560"/>
          </a:xfrm>
          <a:prstGeom prst="rect">
            <a:avLst/>
          </a:prstGeom>
        </p:spPr>
      </p:pic>
      <p:sp>
        <p:nvSpPr>
          <p:cNvPr id="8" name="TextBox 7">
            <a:extLst>
              <a:ext uri="{FF2B5EF4-FFF2-40B4-BE49-F238E27FC236}">
                <a16:creationId xmlns:a16="http://schemas.microsoft.com/office/drawing/2014/main" id="{561123C5-2E35-5AD3-584A-ADB9FCF209F0}"/>
              </a:ext>
            </a:extLst>
          </p:cNvPr>
          <p:cNvSpPr txBox="1"/>
          <p:nvPr/>
        </p:nvSpPr>
        <p:spPr>
          <a:xfrm>
            <a:off x="7024914" y="689429"/>
            <a:ext cx="4859215" cy="369332"/>
          </a:xfrm>
          <a:prstGeom prst="rect">
            <a:avLst/>
          </a:prstGeom>
          <a:noFill/>
        </p:spPr>
        <p:txBody>
          <a:bodyPr wrap="none" rtlCol="0">
            <a:spAutoFit/>
          </a:bodyPr>
          <a:lstStyle/>
          <a:p>
            <a:r>
              <a:rPr lang="en-US" dirty="0"/>
              <a:t>Generate PCA and check samples distributions </a:t>
            </a:r>
          </a:p>
        </p:txBody>
      </p:sp>
    </p:spTree>
    <p:extLst>
      <p:ext uri="{BB962C8B-B14F-4D97-AF65-F5344CB8AC3E}">
        <p14:creationId xmlns:p14="http://schemas.microsoft.com/office/powerpoint/2010/main" val="103200166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A06D81-7DD5-F5A4-162C-0614F4EE73C3}"/>
              </a:ext>
            </a:extLst>
          </p:cNvPr>
          <p:cNvSpPr>
            <a:spLocks noGrp="1"/>
          </p:cNvSpPr>
          <p:nvPr>
            <p:ph type="sldNum" sz="quarter" idx="2"/>
          </p:nvPr>
        </p:nvSpPr>
        <p:spPr/>
        <p:txBody>
          <a:bodyPr/>
          <a:lstStyle/>
          <a:p>
            <a:fld id="{86CB4B4D-7CA3-9044-876B-883B54F8677D}" type="slidenum">
              <a:rPr lang="en-US" smtClean="0"/>
              <a:t>35</a:t>
            </a:fld>
            <a:endParaRPr lang="en-US"/>
          </a:p>
        </p:txBody>
      </p:sp>
      <p:pic>
        <p:nvPicPr>
          <p:cNvPr id="7" name="Picture 6">
            <a:extLst>
              <a:ext uri="{FF2B5EF4-FFF2-40B4-BE49-F238E27FC236}">
                <a16:creationId xmlns:a16="http://schemas.microsoft.com/office/drawing/2014/main" id="{BDD9FB84-E60C-68D6-6215-86EE1F24D66A}"/>
              </a:ext>
            </a:extLst>
          </p:cNvPr>
          <p:cNvPicPr>
            <a:picLocks noChangeAspect="1"/>
          </p:cNvPicPr>
          <p:nvPr/>
        </p:nvPicPr>
        <p:blipFill>
          <a:blip r:embed="rId2"/>
          <a:stretch>
            <a:fillRect/>
          </a:stretch>
        </p:blipFill>
        <p:spPr>
          <a:xfrm>
            <a:off x="61686" y="1652041"/>
            <a:ext cx="7435379" cy="3899674"/>
          </a:xfrm>
          <a:prstGeom prst="rect">
            <a:avLst/>
          </a:prstGeom>
        </p:spPr>
      </p:pic>
      <p:pic>
        <p:nvPicPr>
          <p:cNvPr id="8" name="Picture 7">
            <a:extLst>
              <a:ext uri="{FF2B5EF4-FFF2-40B4-BE49-F238E27FC236}">
                <a16:creationId xmlns:a16="http://schemas.microsoft.com/office/drawing/2014/main" id="{1ABC608E-49D3-4875-B625-84DFA1BE006F}"/>
              </a:ext>
            </a:extLst>
          </p:cNvPr>
          <p:cNvPicPr>
            <a:picLocks noChangeAspect="1"/>
          </p:cNvPicPr>
          <p:nvPr/>
        </p:nvPicPr>
        <p:blipFill>
          <a:blip r:embed="rId3"/>
          <a:stretch>
            <a:fillRect/>
          </a:stretch>
        </p:blipFill>
        <p:spPr>
          <a:xfrm>
            <a:off x="7714486" y="1973944"/>
            <a:ext cx="4043300" cy="3577771"/>
          </a:xfrm>
          <a:prstGeom prst="rect">
            <a:avLst/>
          </a:prstGeom>
        </p:spPr>
      </p:pic>
    </p:spTree>
    <p:extLst>
      <p:ext uri="{BB962C8B-B14F-4D97-AF65-F5344CB8AC3E}">
        <p14:creationId xmlns:p14="http://schemas.microsoft.com/office/powerpoint/2010/main" val="322501102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36</a:t>
            </a:fld>
            <a:endParaRPr lang="en-US"/>
          </a:p>
        </p:txBody>
      </p:sp>
      <p:pic>
        <p:nvPicPr>
          <p:cNvPr id="3" name="Picture 2">
            <a:extLst>
              <a:ext uri="{FF2B5EF4-FFF2-40B4-BE49-F238E27FC236}">
                <a16:creationId xmlns:a16="http://schemas.microsoft.com/office/drawing/2014/main" id="{77AEA1A3-283B-77E6-65EB-E6BC865C22C5}"/>
              </a:ext>
            </a:extLst>
          </p:cNvPr>
          <p:cNvPicPr>
            <a:picLocks noChangeAspect="1"/>
          </p:cNvPicPr>
          <p:nvPr/>
        </p:nvPicPr>
        <p:blipFill>
          <a:blip r:embed="rId2"/>
          <a:stretch>
            <a:fillRect/>
          </a:stretch>
        </p:blipFill>
        <p:spPr>
          <a:xfrm>
            <a:off x="919958" y="714379"/>
            <a:ext cx="8388299" cy="1353297"/>
          </a:xfrm>
          <a:prstGeom prst="rect">
            <a:avLst/>
          </a:prstGeom>
        </p:spPr>
      </p:pic>
      <p:pic>
        <p:nvPicPr>
          <p:cNvPr id="5" name="Picture 4">
            <a:extLst>
              <a:ext uri="{FF2B5EF4-FFF2-40B4-BE49-F238E27FC236}">
                <a16:creationId xmlns:a16="http://schemas.microsoft.com/office/drawing/2014/main" id="{5273CE91-914C-5BF8-28D8-0E7DD29DD44D}"/>
              </a:ext>
            </a:extLst>
          </p:cNvPr>
          <p:cNvPicPr>
            <a:picLocks noChangeAspect="1"/>
          </p:cNvPicPr>
          <p:nvPr/>
        </p:nvPicPr>
        <p:blipFill>
          <a:blip r:embed="rId3"/>
          <a:stretch>
            <a:fillRect/>
          </a:stretch>
        </p:blipFill>
        <p:spPr>
          <a:xfrm>
            <a:off x="899283" y="2100494"/>
            <a:ext cx="8408974" cy="1408555"/>
          </a:xfrm>
          <a:prstGeom prst="rect">
            <a:avLst/>
          </a:prstGeom>
        </p:spPr>
      </p:pic>
      <p:pic>
        <p:nvPicPr>
          <p:cNvPr id="6" name="Picture 5">
            <a:extLst>
              <a:ext uri="{FF2B5EF4-FFF2-40B4-BE49-F238E27FC236}">
                <a16:creationId xmlns:a16="http://schemas.microsoft.com/office/drawing/2014/main" id="{93DE9C76-807C-63DB-DE3E-5F90C9E169C0}"/>
              </a:ext>
            </a:extLst>
          </p:cNvPr>
          <p:cNvPicPr>
            <a:picLocks noChangeAspect="1"/>
          </p:cNvPicPr>
          <p:nvPr/>
        </p:nvPicPr>
        <p:blipFill>
          <a:blip r:embed="rId4"/>
          <a:stretch>
            <a:fillRect/>
          </a:stretch>
        </p:blipFill>
        <p:spPr>
          <a:xfrm>
            <a:off x="838200" y="3665151"/>
            <a:ext cx="8687430" cy="2873761"/>
          </a:xfrm>
          <a:prstGeom prst="rect">
            <a:avLst/>
          </a:prstGeom>
        </p:spPr>
      </p:pic>
    </p:spTree>
    <p:extLst>
      <p:ext uri="{BB962C8B-B14F-4D97-AF65-F5344CB8AC3E}">
        <p14:creationId xmlns:p14="http://schemas.microsoft.com/office/powerpoint/2010/main" val="279238549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37</a:t>
            </a:fld>
            <a:endParaRPr lang="en-US"/>
          </a:p>
        </p:txBody>
      </p:sp>
      <p:sp>
        <p:nvSpPr>
          <p:cNvPr id="4" name="Data analysis: ATAC-seq">
            <a:extLst>
              <a:ext uri="{FF2B5EF4-FFF2-40B4-BE49-F238E27FC236}">
                <a16:creationId xmlns:a16="http://schemas.microsoft.com/office/drawing/2014/main" id="{FD3939CD-B5F4-B1FF-4857-2A57F920DA5E}"/>
              </a:ext>
            </a:extLst>
          </p:cNvPr>
          <p:cNvSpPr txBox="1"/>
          <p:nvPr/>
        </p:nvSpPr>
        <p:spPr>
          <a:xfrm>
            <a:off x="444990" y="414574"/>
            <a:ext cx="6514220"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Down-stream analysis of ATAC-seq data</a:t>
            </a:r>
          </a:p>
        </p:txBody>
      </p:sp>
      <p:sp>
        <p:nvSpPr>
          <p:cNvPr id="5" name="TextBox 4">
            <a:extLst>
              <a:ext uri="{FF2B5EF4-FFF2-40B4-BE49-F238E27FC236}">
                <a16:creationId xmlns:a16="http://schemas.microsoft.com/office/drawing/2014/main" id="{C219DB20-937E-E8D5-69C6-D2BD800BA39D}"/>
              </a:ext>
            </a:extLst>
          </p:cNvPr>
          <p:cNvSpPr txBox="1"/>
          <p:nvPr/>
        </p:nvSpPr>
        <p:spPr>
          <a:xfrm>
            <a:off x="804232" y="1366092"/>
            <a:ext cx="9144298" cy="2246769"/>
          </a:xfrm>
          <a:prstGeom prst="rect">
            <a:avLst/>
          </a:prstGeom>
          <a:noFill/>
        </p:spPr>
        <p:txBody>
          <a:bodyPr wrap="none" rtlCol="0">
            <a:spAutoFit/>
          </a:bodyPr>
          <a:lstStyle/>
          <a:p>
            <a:pPr marL="514350" indent="-514350">
              <a:buAutoNum type="arabicPeriod"/>
            </a:pPr>
            <a:r>
              <a:rPr lang="en-US" sz="2800" dirty="0">
                <a:solidFill>
                  <a:schemeClr val="tx2"/>
                </a:solidFill>
              </a:rPr>
              <a:t>Genomic distribution</a:t>
            </a:r>
          </a:p>
          <a:p>
            <a:pPr marL="514350" indent="-514350">
              <a:buAutoNum type="arabicPeriod"/>
            </a:pPr>
            <a:r>
              <a:rPr lang="en-US" sz="2800" dirty="0">
                <a:solidFill>
                  <a:schemeClr val="tx2"/>
                </a:solidFill>
              </a:rPr>
              <a:t>GO enrichment analysis</a:t>
            </a:r>
          </a:p>
          <a:p>
            <a:pPr marL="514350" indent="-514350">
              <a:buAutoNum type="arabicPeriod"/>
            </a:pPr>
            <a:r>
              <a:rPr lang="en-US" sz="2800" dirty="0">
                <a:solidFill>
                  <a:schemeClr val="tx2"/>
                </a:solidFill>
              </a:rPr>
              <a:t>Motif analysis and footprinting analysis</a:t>
            </a:r>
          </a:p>
          <a:p>
            <a:pPr marL="514350" indent="-514350">
              <a:buAutoNum type="arabicPeriod"/>
            </a:pPr>
            <a:r>
              <a:rPr lang="en-US" sz="2800" dirty="0">
                <a:solidFill>
                  <a:schemeClr val="tx2"/>
                </a:solidFill>
              </a:rPr>
              <a:t>Integration to RNA-seq and build a regulatory network</a:t>
            </a:r>
          </a:p>
          <a:p>
            <a:pPr marL="514350" indent="-514350">
              <a:buAutoNum type="arabicPeriod"/>
            </a:pPr>
            <a:r>
              <a:rPr lang="en-US" sz="2800" dirty="0">
                <a:solidFill>
                  <a:schemeClr val="tx2"/>
                </a:solidFill>
              </a:rPr>
              <a:t>More and to be continued….</a:t>
            </a:r>
          </a:p>
        </p:txBody>
      </p:sp>
    </p:spTree>
    <p:extLst>
      <p:ext uri="{BB962C8B-B14F-4D97-AF65-F5344CB8AC3E}">
        <p14:creationId xmlns:p14="http://schemas.microsoft.com/office/powerpoint/2010/main" val="427872744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A7A41FA-B35A-91EE-913E-BB5D3CAD1BFA}"/>
              </a:ext>
            </a:extLst>
          </p:cNvPr>
          <p:cNvGrpSpPr/>
          <p:nvPr/>
        </p:nvGrpSpPr>
        <p:grpSpPr>
          <a:xfrm>
            <a:off x="-206829" y="-134903"/>
            <a:ext cx="12398829" cy="6992903"/>
            <a:chOff x="-206829" y="-134903"/>
            <a:chExt cx="12398829" cy="6992903"/>
          </a:xfrm>
        </p:grpSpPr>
        <p:pic>
          <p:nvPicPr>
            <p:cNvPr id="1026" name="Picture 2" descr="Fishing Vectors | Free Vector Graphics | Everypixel">
              <a:extLst>
                <a:ext uri="{FF2B5EF4-FFF2-40B4-BE49-F238E27FC236}">
                  <a16:creationId xmlns:a16="http://schemas.microsoft.com/office/drawing/2014/main" id="{5148407A-71E6-0740-4850-EE94DAC8D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29" y="-15550"/>
              <a:ext cx="9622972" cy="6873550"/>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Sail Boat (Like Pirate) with solid fill">
              <a:extLst>
                <a:ext uri="{FF2B5EF4-FFF2-40B4-BE49-F238E27FC236}">
                  <a16:creationId xmlns:a16="http://schemas.microsoft.com/office/drawing/2014/main" id="{32C99E22-680D-1BBC-20CB-DF00611E22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07371" y="-134903"/>
              <a:ext cx="3304846" cy="2751545"/>
            </a:xfrm>
            <a:prstGeom prst="rect">
              <a:avLst/>
            </a:prstGeom>
          </p:spPr>
        </p:pic>
        <p:sp>
          <p:nvSpPr>
            <p:cNvPr id="8" name="TextBox 7">
              <a:extLst>
                <a:ext uri="{FF2B5EF4-FFF2-40B4-BE49-F238E27FC236}">
                  <a16:creationId xmlns:a16="http://schemas.microsoft.com/office/drawing/2014/main" id="{176E6BC7-B8BE-138F-C853-210CE3FB958E}"/>
                </a:ext>
              </a:extLst>
            </p:cNvPr>
            <p:cNvSpPr txBox="1"/>
            <p:nvPr/>
          </p:nvSpPr>
          <p:spPr>
            <a:xfrm>
              <a:off x="3870880" y="1790565"/>
              <a:ext cx="2094741" cy="461664"/>
            </a:xfrm>
            <a:prstGeom prst="rect">
              <a:avLst/>
            </a:prstGeom>
            <a:noFill/>
          </p:spPr>
          <p:txBody>
            <a:bodyPr wrap="none" rtlCol="0">
              <a:spAutoFit/>
            </a:bodyPr>
            <a:lstStyle/>
            <a:p>
              <a:r>
                <a:rPr lang="en-US" sz="2400" dirty="0">
                  <a:solidFill>
                    <a:schemeClr val="bg1">
                      <a:lumMod val="95000"/>
                    </a:schemeClr>
                  </a:solidFill>
                </a:rPr>
                <a:t>Bioinformatics</a:t>
              </a:r>
              <a:endParaRPr lang="en-US" sz="1600" dirty="0">
                <a:solidFill>
                  <a:schemeClr val="bg1">
                    <a:lumMod val="95000"/>
                  </a:schemeClr>
                </a:solidFill>
              </a:endParaRPr>
            </a:p>
          </p:txBody>
        </p:sp>
        <p:pic>
          <p:nvPicPr>
            <p:cNvPr id="10" name="Picture 2" descr="Fishing Vectors | Free Vector Graphics | Everypixel">
              <a:extLst>
                <a:ext uri="{FF2B5EF4-FFF2-40B4-BE49-F238E27FC236}">
                  <a16:creationId xmlns:a16="http://schemas.microsoft.com/office/drawing/2014/main" id="{A6482318-7B12-0041-3239-515B116ADB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519"/>
            <a:stretch/>
          </p:blipFill>
          <p:spPr bwMode="auto">
            <a:xfrm flipH="1">
              <a:off x="9416142" y="-15550"/>
              <a:ext cx="2775858" cy="68735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F4D98C4-6DBF-7CDA-68F4-11F3E708E551}"/>
                </a:ext>
              </a:extLst>
            </p:cNvPr>
            <p:cNvSpPr txBox="1"/>
            <p:nvPr/>
          </p:nvSpPr>
          <p:spPr>
            <a:xfrm>
              <a:off x="6446331" y="222890"/>
              <a:ext cx="5462457" cy="769441"/>
            </a:xfrm>
            <a:prstGeom prst="rect">
              <a:avLst/>
            </a:prstGeom>
            <a:noFill/>
          </p:spPr>
          <p:txBody>
            <a:bodyPr wrap="none" rtlCol="0">
              <a:spAutoFit/>
            </a:bodyPr>
            <a:lstStyle/>
            <a:p>
              <a:r>
                <a:rPr lang="en-US" sz="4400" dirty="0"/>
                <a:t>Question &amp; discussion</a:t>
              </a:r>
            </a:p>
          </p:txBody>
        </p:sp>
        <p:sp>
          <p:nvSpPr>
            <p:cNvPr id="5" name="TextBox 4">
              <a:extLst>
                <a:ext uri="{FF2B5EF4-FFF2-40B4-BE49-F238E27FC236}">
                  <a16:creationId xmlns:a16="http://schemas.microsoft.com/office/drawing/2014/main" id="{09729AF9-5913-042B-967D-E34522C11CB7}"/>
                </a:ext>
              </a:extLst>
            </p:cNvPr>
            <p:cNvSpPr txBox="1"/>
            <p:nvPr/>
          </p:nvSpPr>
          <p:spPr>
            <a:xfrm>
              <a:off x="1793289" y="2649300"/>
              <a:ext cx="9119548" cy="769441"/>
            </a:xfrm>
            <a:prstGeom prst="rect">
              <a:avLst/>
            </a:prstGeom>
            <a:noFill/>
          </p:spPr>
          <p:txBody>
            <a:bodyPr wrap="none" rtlCol="0">
              <a:spAutoFit/>
            </a:bodyPr>
            <a:lstStyle/>
            <a:p>
              <a:r>
                <a:rPr lang="en-US" sz="4400" dirty="0">
                  <a:solidFill>
                    <a:schemeClr val="bg1">
                      <a:lumMod val="95000"/>
                    </a:schemeClr>
                  </a:solidFill>
                </a:rPr>
                <a:t>Welcome to the deep see of big data</a:t>
              </a:r>
            </a:p>
          </p:txBody>
        </p:sp>
      </p:grpSp>
    </p:spTree>
    <p:extLst>
      <p:ext uri="{BB962C8B-B14F-4D97-AF65-F5344CB8AC3E}">
        <p14:creationId xmlns:p14="http://schemas.microsoft.com/office/powerpoint/2010/main" val="74001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076C06-D9EB-63EA-B5FC-8BF1B5C3E67D}"/>
              </a:ext>
            </a:extLst>
          </p:cNvPr>
          <p:cNvSpPr>
            <a:spLocks noGrp="1"/>
          </p:cNvSpPr>
          <p:nvPr>
            <p:ph type="sldNum" sz="quarter" idx="2"/>
          </p:nvPr>
        </p:nvSpPr>
        <p:spPr/>
        <p:txBody>
          <a:bodyPr/>
          <a:lstStyle/>
          <a:p>
            <a:fld id="{86CB4B4D-7CA3-9044-876B-883B54F8677D}" type="slidenum">
              <a:rPr lang="en-US" smtClean="0"/>
              <a:t>39</a:t>
            </a:fld>
            <a:endParaRPr lang="en-US"/>
          </a:p>
        </p:txBody>
      </p:sp>
    </p:spTree>
    <p:extLst>
      <p:ext uri="{BB962C8B-B14F-4D97-AF65-F5344CB8AC3E}">
        <p14:creationId xmlns:p14="http://schemas.microsoft.com/office/powerpoint/2010/main" val="347899550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076C06-D9EB-63EA-B5FC-8BF1B5C3E67D}"/>
              </a:ext>
            </a:extLst>
          </p:cNvPr>
          <p:cNvSpPr>
            <a:spLocks noGrp="1"/>
          </p:cNvSpPr>
          <p:nvPr>
            <p:ph type="sldNum" sz="quarter" idx="2"/>
          </p:nvPr>
        </p:nvSpPr>
        <p:spPr/>
        <p:txBody>
          <a:bodyPr/>
          <a:lstStyle/>
          <a:p>
            <a:fld id="{86CB4B4D-7CA3-9044-876B-883B54F8677D}" type="slidenum">
              <a:rPr lang="en-US" smtClean="0"/>
              <a:t>4</a:t>
            </a:fld>
            <a:endParaRPr lang="en-US"/>
          </a:p>
        </p:txBody>
      </p:sp>
      <p:pic>
        <p:nvPicPr>
          <p:cNvPr id="3" name="Picture 2">
            <a:extLst>
              <a:ext uri="{FF2B5EF4-FFF2-40B4-BE49-F238E27FC236}">
                <a16:creationId xmlns:a16="http://schemas.microsoft.com/office/drawing/2014/main" id="{8FDDABC0-2BB2-E728-29B5-0A36E9AE1E3B}"/>
              </a:ext>
            </a:extLst>
          </p:cNvPr>
          <p:cNvPicPr>
            <a:picLocks noChangeAspect="1"/>
          </p:cNvPicPr>
          <p:nvPr/>
        </p:nvPicPr>
        <p:blipFill>
          <a:blip r:embed="rId2"/>
          <a:stretch>
            <a:fillRect/>
          </a:stretch>
        </p:blipFill>
        <p:spPr>
          <a:xfrm>
            <a:off x="347951" y="239782"/>
            <a:ext cx="4984213" cy="1804181"/>
          </a:xfrm>
          <a:prstGeom prst="rect">
            <a:avLst/>
          </a:prstGeom>
        </p:spPr>
      </p:pic>
      <p:pic>
        <p:nvPicPr>
          <p:cNvPr id="4" name="Picture 3">
            <a:extLst>
              <a:ext uri="{FF2B5EF4-FFF2-40B4-BE49-F238E27FC236}">
                <a16:creationId xmlns:a16="http://schemas.microsoft.com/office/drawing/2014/main" id="{7BAE9820-3581-4EED-EDFB-0B2C6DDAA7B8}"/>
              </a:ext>
            </a:extLst>
          </p:cNvPr>
          <p:cNvPicPr>
            <a:picLocks noChangeAspect="1"/>
          </p:cNvPicPr>
          <p:nvPr/>
        </p:nvPicPr>
        <p:blipFill>
          <a:blip r:embed="rId3"/>
          <a:stretch>
            <a:fillRect/>
          </a:stretch>
        </p:blipFill>
        <p:spPr>
          <a:xfrm>
            <a:off x="6096000" y="239782"/>
            <a:ext cx="5193993" cy="2397227"/>
          </a:xfrm>
          <a:prstGeom prst="rect">
            <a:avLst/>
          </a:prstGeom>
        </p:spPr>
      </p:pic>
      <p:sp>
        <p:nvSpPr>
          <p:cNvPr id="6" name="TextBox 5">
            <a:extLst>
              <a:ext uri="{FF2B5EF4-FFF2-40B4-BE49-F238E27FC236}">
                <a16:creationId xmlns:a16="http://schemas.microsoft.com/office/drawing/2014/main" id="{ADE451F5-3009-0B47-24C2-8D47F1151216}"/>
              </a:ext>
            </a:extLst>
          </p:cNvPr>
          <p:cNvSpPr txBox="1"/>
          <p:nvPr/>
        </p:nvSpPr>
        <p:spPr>
          <a:xfrm>
            <a:off x="6096000" y="2843241"/>
            <a:ext cx="3274763" cy="400110"/>
          </a:xfrm>
          <a:prstGeom prst="rect">
            <a:avLst/>
          </a:prstGeom>
          <a:noFill/>
        </p:spPr>
        <p:txBody>
          <a:bodyPr wrap="square">
            <a:spAutoFit/>
          </a:bodyPr>
          <a:lstStyle/>
          <a:p>
            <a:r>
              <a:rPr lang="en-US" sz="2000" b="0" i="0" dirty="0">
                <a:solidFill>
                  <a:srgbClr val="222222"/>
                </a:solidFill>
                <a:effectLst/>
                <a:highlight>
                  <a:srgbClr val="FFFFFF"/>
                </a:highlight>
                <a:latin typeface="Harding"/>
              </a:rPr>
              <a:t>50,000 cells -&gt;500 cells</a:t>
            </a:r>
          </a:p>
        </p:txBody>
      </p:sp>
      <p:sp>
        <p:nvSpPr>
          <p:cNvPr id="11" name="TextBox 10">
            <a:extLst>
              <a:ext uri="{FF2B5EF4-FFF2-40B4-BE49-F238E27FC236}">
                <a16:creationId xmlns:a16="http://schemas.microsoft.com/office/drawing/2014/main" id="{7DDDB4A9-D046-05A2-1C6A-E72E15794AA1}"/>
              </a:ext>
            </a:extLst>
          </p:cNvPr>
          <p:cNvSpPr txBox="1"/>
          <p:nvPr/>
        </p:nvSpPr>
        <p:spPr>
          <a:xfrm>
            <a:off x="347951" y="2874480"/>
            <a:ext cx="4774064" cy="707886"/>
          </a:xfrm>
          <a:prstGeom prst="rect">
            <a:avLst/>
          </a:prstGeom>
          <a:noFill/>
        </p:spPr>
        <p:txBody>
          <a:bodyPr wrap="none" rtlCol="0">
            <a:spAutoFit/>
          </a:bodyPr>
          <a:lstStyle/>
          <a:p>
            <a:r>
              <a:rPr lang="en-US" sz="2000" dirty="0"/>
              <a:t>Reduced mitochondrial contamination</a:t>
            </a:r>
          </a:p>
          <a:p>
            <a:r>
              <a:rPr lang="en-US" sz="2000" dirty="0"/>
              <a:t>Better enrichment and  library complexity</a:t>
            </a:r>
          </a:p>
        </p:txBody>
      </p:sp>
      <p:pic>
        <p:nvPicPr>
          <p:cNvPr id="5" name="Picture 4">
            <a:extLst>
              <a:ext uri="{FF2B5EF4-FFF2-40B4-BE49-F238E27FC236}">
                <a16:creationId xmlns:a16="http://schemas.microsoft.com/office/drawing/2014/main" id="{35C06718-E31B-5C7D-BD15-BA70532A36DA}"/>
              </a:ext>
            </a:extLst>
          </p:cNvPr>
          <p:cNvPicPr>
            <a:picLocks noChangeAspect="1"/>
          </p:cNvPicPr>
          <p:nvPr/>
        </p:nvPicPr>
        <p:blipFill>
          <a:blip r:embed="rId4"/>
          <a:stretch>
            <a:fillRect/>
          </a:stretch>
        </p:blipFill>
        <p:spPr>
          <a:xfrm>
            <a:off x="1186947" y="3608978"/>
            <a:ext cx="2722970" cy="2889682"/>
          </a:xfrm>
          <a:prstGeom prst="rect">
            <a:avLst/>
          </a:prstGeom>
        </p:spPr>
      </p:pic>
      <p:pic>
        <p:nvPicPr>
          <p:cNvPr id="7" name="Picture 6">
            <a:extLst>
              <a:ext uri="{FF2B5EF4-FFF2-40B4-BE49-F238E27FC236}">
                <a16:creationId xmlns:a16="http://schemas.microsoft.com/office/drawing/2014/main" id="{AD83B3E2-E539-8C0C-A922-37E94FCDC51C}"/>
              </a:ext>
            </a:extLst>
          </p:cNvPr>
          <p:cNvPicPr>
            <a:picLocks noChangeAspect="1"/>
          </p:cNvPicPr>
          <p:nvPr/>
        </p:nvPicPr>
        <p:blipFill>
          <a:blip r:embed="rId5"/>
          <a:stretch>
            <a:fillRect/>
          </a:stretch>
        </p:blipFill>
        <p:spPr>
          <a:xfrm>
            <a:off x="6368618" y="3300085"/>
            <a:ext cx="4483963" cy="3318133"/>
          </a:xfrm>
          <a:prstGeom prst="rect">
            <a:avLst/>
          </a:prstGeom>
        </p:spPr>
      </p:pic>
    </p:spTree>
    <p:extLst>
      <p:ext uri="{BB962C8B-B14F-4D97-AF65-F5344CB8AC3E}">
        <p14:creationId xmlns:p14="http://schemas.microsoft.com/office/powerpoint/2010/main" val="19410445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076C06-D9EB-63EA-B5FC-8BF1B5C3E67D}"/>
              </a:ext>
            </a:extLst>
          </p:cNvPr>
          <p:cNvSpPr>
            <a:spLocks noGrp="1"/>
          </p:cNvSpPr>
          <p:nvPr>
            <p:ph type="sldNum" sz="quarter" idx="2"/>
          </p:nvPr>
        </p:nvSpPr>
        <p:spPr/>
        <p:txBody>
          <a:bodyPr/>
          <a:lstStyle/>
          <a:p>
            <a:fld id="{86CB4B4D-7CA3-9044-876B-883B54F8677D}" type="slidenum">
              <a:rPr lang="en-US" smtClean="0"/>
              <a:t>5</a:t>
            </a:fld>
            <a:endParaRPr lang="en-US"/>
          </a:p>
        </p:txBody>
      </p:sp>
      <p:pic>
        <p:nvPicPr>
          <p:cNvPr id="3" name="Picture 2">
            <a:extLst>
              <a:ext uri="{FF2B5EF4-FFF2-40B4-BE49-F238E27FC236}">
                <a16:creationId xmlns:a16="http://schemas.microsoft.com/office/drawing/2014/main" id="{9063030F-A62A-07AE-1D21-FAF5C76E0E95}"/>
              </a:ext>
            </a:extLst>
          </p:cNvPr>
          <p:cNvPicPr>
            <a:picLocks noChangeAspect="1"/>
          </p:cNvPicPr>
          <p:nvPr/>
        </p:nvPicPr>
        <p:blipFill>
          <a:blip r:embed="rId2"/>
          <a:stretch>
            <a:fillRect/>
          </a:stretch>
        </p:blipFill>
        <p:spPr>
          <a:xfrm>
            <a:off x="717846" y="1117836"/>
            <a:ext cx="9487555" cy="4966875"/>
          </a:xfrm>
          <a:prstGeom prst="rect">
            <a:avLst/>
          </a:prstGeom>
        </p:spPr>
      </p:pic>
      <p:sp>
        <p:nvSpPr>
          <p:cNvPr id="5" name="Data analysis: ATAC-seq">
            <a:extLst>
              <a:ext uri="{FF2B5EF4-FFF2-40B4-BE49-F238E27FC236}">
                <a16:creationId xmlns:a16="http://schemas.microsoft.com/office/drawing/2014/main" id="{3A99C822-B976-4E95-0694-0C81D0FFFD9A}"/>
              </a:ext>
            </a:extLst>
          </p:cNvPr>
          <p:cNvSpPr txBox="1"/>
          <p:nvPr/>
        </p:nvSpPr>
        <p:spPr>
          <a:xfrm>
            <a:off x="693721" y="336395"/>
            <a:ext cx="2389758"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latin typeface="+mj-lt"/>
              </a:rPr>
              <a:t>Quality control</a:t>
            </a:r>
            <a:endParaRPr sz="2812" b="1" dirty="0">
              <a:latin typeface="+mj-lt"/>
            </a:endParaRPr>
          </a:p>
        </p:txBody>
      </p:sp>
    </p:spTree>
    <p:extLst>
      <p:ext uri="{BB962C8B-B14F-4D97-AF65-F5344CB8AC3E}">
        <p14:creationId xmlns:p14="http://schemas.microsoft.com/office/powerpoint/2010/main" val="152047124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solidFill>
                  <a:schemeClr val="tx2"/>
                </a:solidFill>
              </a:rPr>
              <a:t>6</a:t>
            </a:fld>
            <a:endParaRPr lang="en-US">
              <a:solidFill>
                <a:schemeClr val="tx2"/>
              </a:solidFill>
            </a:endParaRPr>
          </a:p>
        </p:txBody>
      </p:sp>
      <p:sp>
        <p:nvSpPr>
          <p:cNvPr id="6" name="Data analysis: ATAC-seq">
            <a:extLst>
              <a:ext uri="{FF2B5EF4-FFF2-40B4-BE49-F238E27FC236}">
                <a16:creationId xmlns:a16="http://schemas.microsoft.com/office/drawing/2014/main" id="{C7652E93-3380-AD80-670F-236DC4CBBC1A}"/>
              </a:ext>
            </a:extLst>
          </p:cNvPr>
          <p:cNvSpPr txBox="1"/>
          <p:nvPr/>
        </p:nvSpPr>
        <p:spPr>
          <a:xfrm>
            <a:off x="693721" y="336395"/>
            <a:ext cx="7003713"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Multi-level quality control in ATAC-seq data</a:t>
            </a:r>
            <a:endParaRPr sz="2812" b="1" dirty="0">
              <a:solidFill>
                <a:schemeClr val="tx2"/>
              </a:solidFill>
              <a:latin typeface="+mj-lt"/>
            </a:endParaRPr>
          </a:p>
        </p:txBody>
      </p:sp>
      <p:pic>
        <p:nvPicPr>
          <p:cNvPr id="7" name="Picture 6">
            <a:extLst>
              <a:ext uri="{FF2B5EF4-FFF2-40B4-BE49-F238E27FC236}">
                <a16:creationId xmlns:a16="http://schemas.microsoft.com/office/drawing/2014/main" id="{6F5B8575-728D-12E3-0469-F6000245F99B}"/>
              </a:ext>
            </a:extLst>
          </p:cNvPr>
          <p:cNvPicPr>
            <a:picLocks noChangeAspect="1"/>
          </p:cNvPicPr>
          <p:nvPr/>
        </p:nvPicPr>
        <p:blipFill>
          <a:blip r:embed="rId2"/>
          <a:stretch>
            <a:fillRect/>
          </a:stretch>
        </p:blipFill>
        <p:spPr>
          <a:xfrm>
            <a:off x="2119491" y="930878"/>
            <a:ext cx="7772400" cy="1812804"/>
          </a:xfrm>
          <a:prstGeom prst="rect">
            <a:avLst/>
          </a:prstGeom>
        </p:spPr>
      </p:pic>
      <p:grpSp>
        <p:nvGrpSpPr>
          <p:cNvPr id="25" name="Group 24">
            <a:extLst>
              <a:ext uri="{FF2B5EF4-FFF2-40B4-BE49-F238E27FC236}">
                <a16:creationId xmlns:a16="http://schemas.microsoft.com/office/drawing/2014/main" id="{430F845C-0316-EE88-4F4D-54D906E94D5D}"/>
              </a:ext>
            </a:extLst>
          </p:cNvPr>
          <p:cNvGrpSpPr/>
          <p:nvPr/>
        </p:nvGrpSpPr>
        <p:grpSpPr>
          <a:xfrm>
            <a:off x="0" y="2997597"/>
            <a:ext cx="12192000" cy="3910647"/>
            <a:chOff x="0" y="2997597"/>
            <a:chExt cx="12192000" cy="3910647"/>
          </a:xfrm>
        </p:grpSpPr>
        <p:sp>
          <p:nvSpPr>
            <p:cNvPr id="8" name="TextBox 7">
              <a:extLst>
                <a:ext uri="{FF2B5EF4-FFF2-40B4-BE49-F238E27FC236}">
                  <a16:creationId xmlns:a16="http://schemas.microsoft.com/office/drawing/2014/main" id="{8071B438-C181-4C71-F4B3-36151E9EFF54}"/>
                </a:ext>
              </a:extLst>
            </p:cNvPr>
            <p:cNvSpPr txBox="1"/>
            <p:nvPr/>
          </p:nvSpPr>
          <p:spPr>
            <a:xfrm>
              <a:off x="0" y="6538912"/>
              <a:ext cx="5597751" cy="369332"/>
            </a:xfrm>
            <a:prstGeom prst="rect">
              <a:avLst/>
            </a:prstGeom>
            <a:noFill/>
          </p:spPr>
          <p:txBody>
            <a:bodyPr wrap="none" rtlCol="0">
              <a:spAutoFit/>
            </a:bodyPr>
            <a:lstStyle/>
            <a:p>
              <a:r>
                <a:rPr lang="en-US" dirty="0">
                  <a:solidFill>
                    <a:schemeClr val="tx2"/>
                  </a:solidFill>
                </a:rPr>
                <a:t>Liu et al. Genomics, Proteomics &amp; Bioinformatics. 2021</a:t>
              </a:r>
            </a:p>
          </p:txBody>
        </p:sp>
        <p:sp>
          <p:nvSpPr>
            <p:cNvPr id="10" name="TextBox 9">
              <a:extLst>
                <a:ext uri="{FF2B5EF4-FFF2-40B4-BE49-F238E27FC236}">
                  <a16:creationId xmlns:a16="http://schemas.microsoft.com/office/drawing/2014/main" id="{1A7A409C-CC01-B97F-5F1A-5EDB9B42D7B8}"/>
                </a:ext>
              </a:extLst>
            </p:cNvPr>
            <p:cNvSpPr txBox="1"/>
            <p:nvPr/>
          </p:nvSpPr>
          <p:spPr>
            <a:xfrm>
              <a:off x="61510" y="3136097"/>
              <a:ext cx="3511168" cy="369332"/>
            </a:xfrm>
            <a:prstGeom prst="rect">
              <a:avLst/>
            </a:prstGeom>
            <a:noFill/>
          </p:spPr>
          <p:txBody>
            <a:bodyPr wrap="square">
              <a:spAutoFit/>
            </a:bodyPr>
            <a:lstStyle/>
            <a:p>
              <a:r>
                <a:rPr lang="en-US" b="1" dirty="0">
                  <a:solidFill>
                    <a:schemeClr val="tx2"/>
                  </a:solidFill>
                </a:rPr>
                <a:t> Reads Under Peak ratio (</a:t>
              </a:r>
              <a:r>
                <a:rPr lang="en-US" b="1" dirty="0" err="1">
                  <a:solidFill>
                    <a:schemeClr val="tx2"/>
                  </a:solidFill>
                </a:rPr>
                <a:t>RUPr</a:t>
              </a:r>
              <a:r>
                <a:rPr lang="en-US" b="1" dirty="0">
                  <a:solidFill>
                    <a:schemeClr val="tx2"/>
                  </a:solidFill>
                </a:rPr>
                <a:t>)</a:t>
              </a:r>
            </a:p>
          </p:txBody>
        </p:sp>
        <p:sp>
          <p:nvSpPr>
            <p:cNvPr id="12" name="TextBox 11">
              <a:extLst>
                <a:ext uri="{FF2B5EF4-FFF2-40B4-BE49-F238E27FC236}">
                  <a16:creationId xmlns:a16="http://schemas.microsoft.com/office/drawing/2014/main" id="{A4872BC7-3995-F547-421F-AE443148F13D}"/>
                </a:ext>
              </a:extLst>
            </p:cNvPr>
            <p:cNvSpPr txBox="1"/>
            <p:nvPr/>
          </p:nvSpPr>
          <p:spPr>
            <a:xfrm>
              <a:off x="136455" y="3874761"/>
              <a:ext cx="1983036" cy="369332"/>
            </a:xfrm>
            <a:prstGeom prst="rect">
              <a:avLst/>
            </a:prstGeom>
            <a:noFill/>
          </p:spPr>
          <p:txBody>
            <a:bodyPr wrap="square">
              <a:spAutoFit/>
            </a:bodyPr>
            <a:lstStyle/>
            <a:p>
              <a:r>
                <a:rPr lang="en-US" b="1" dirty="0">
                  <a:solidFill>
                    <a:schemeClr val="tx2"/>
                  </a:solidFill>
                </a:rPr>
                <a:t>Background (BG)</a:t>
              </a:r>
            </a:p>
          </p:txBody>
        </p:sp>
        <p:sp>
          <p:nvSpPr>
            <p:cNvPr id="14" name="TextBox 13">
              <a:extLst>
                <a:ext uri="{FF2B5EF4-FFF2-40B4-BE49-F238E27FC236}">
                  <a16:creationId xmlns:a16="http://schemas.microsoft.com/office/drawing/2014/main" id="{2B51EE5A-FDC0-D038-9CAE-54D713C70803}"/>
                </a:ext>
              </a:extLst>
            </p:cNvPr>
            <p:cNvSpPr txBox="1"/>
            <p:nvPr/>
          </p:nvSpPr>
          <p:spPr>
            <a:xfrm>
              <a:off x="147809" y="4630966"/>
              <a:ext cx="3088395" cy="369332"/>
            </a:xfrm>
            <a:prstGeom prst="rect">
              <a:avLst/>
            </a:prstGeom>
            <a:noFill/>
          </p:spPr>
          <p:txBody>
            <a:bodyPr wrap="square">
              <a:spAutoFit/>
            </a:bodyPr>
            <a:lstStyle/>
            <a:p>
              <a:r>
                <a:rPr lang="en-US" b="1" dirty="0">
                  <a:solidFill>
                    <a:schemeClr val="tx2"/>
                  </a:solidFill>
                </a:rPr>
                <a:t>Promoter enrichment (</a:t>
              </a:r>
              <a:r>
                <a:rPr lang="en-US" b="1" dirty="0" err="1">
                  <a:solidFill>
                    <a:schemeClr val="tx2"/>
                  </a:solidFill>
                </a:rPr>
                <a:t>ProEn</a:t>
              </a:r>
              <a:r>
                <a:rPr lang="en-US" b="1" dirty="0">
                  <a:solidFill>
                    <a:schemeClr val="tx2"/>
                  </a:solidFill>
                </a:rPr>
                <a:t>)</a:t>
              </a:r>
            </a:p>
          </p:txBody>
        </p:sp>
        <p:sp>
          <p:nvSpPr>
            <p:cNvPr id="16" name="TextBox 15">
              <a:extLst>
                <a:ext uri="{FF2B5EF4-FFF2-40B4-BE49-F238E27FC236}">
                  <a16:creationId xmlns:a16="http://schemas.microsoft.com/office/drawing/2014/main" id="{912EF9F3-0403-1D65-A3C9-18134807183C}"/>
                </a:ext>
              </a:extLst>
            </p:cNvPr>
            <p:cNvSpPr txBox="1"/>
            <p:nvPr/>
          </p:nvSpPr>
          <p:spPr>
            <a:xfrm>
              <a:off x="147809" y="5508129"/>
              <a:ext cx="3613533" cy="369332"/>
            </a:xfrm>
            <a:prstGeom prst="rect">
              <a:avLst/>
            </a:prstGeom>
            <a:noFill/>
          </p:spPr>
          <p:txBody>
            <a:bodyPr wrap="square">
              <a:spAutoFit/>
            </a:bodyPr>
            <a:lstStyle/>
            <a:p>
              <a:r>
                <a:rPr lang="en-US" b="1" dirty="0">
                  <a:solidFill>
                    <a:schemeClr val="tx2"/>
                  </a:solidFill>
                </a:rPr>
                <a:t>Subsampling enrichment (</a:t>
              </a:r>
              <a:r>
                <a:rPr lang="en-US" b="1" dirty="0" err="1">
                  <a:solidFill>
                    <a:schemeClr val="tx2"/>
                  </a:solidFill>
                </a:rPr>
                <a:t>SubEn</a:t>
              </a:r>
              <a:r>
                <a:rPr lang="en-US" b="1" dirty="0">
                  <a:solidFill>
                    <a:schemeClr val="tx2"/>
                  </a:solidFill>
                </a:rPr>
                <a:t>)</a:t>
              </a:r>
            </a:p>
          </p:txBody>
        </p:sp>
        <p:sp>
          <p:nvSpPr>
            <p:cNvPr id="18" name="TextBox 17">
              <a:extLst>
                <a:ext uri="{FF2B5EF4-FFF2-40B4-BE49-F238E27FC236}">
                  <a16:creationId xmlns:a16="http://schemas.microsoft.com/office/drawing/2014/main" id="{25F3DE64-1B10-4063-C07D-36AD3756F1D6}"/>
                </a:ext>
              </a:extLst>
            </p:cNvPr>
            <p:cNvSpPr txBox="1"/>
            <p:nvPr/>
          </p:nvSpPr>
          <p:spPr>
            <a:xfrm>
              <a:off x="3839377" y="2997597"/>
              <a:ext cx="8352623" cy="646331"/>
            </a:xfrm>
            <a:prstGeom prst="rect">
              <a:avLst/>
            </a:prstGeom>
            <a:noFill/>
          </p:spPr>
          <p:txBody>
            <a:bodyPr wrap="square">
              <a:spAutoFit/>
            </a:bodyPr>
            <a:lstStyle/>
            <a:p>
              <a:r>
                <a:rPr lang="en-US" dirty="0">
                  <a:solidFill>
                    <a:schemeClr val="tx2"/>
                  </a:solidFill>
                </a:rPr>
                <a:t>Percentage of all useful reads that fall into the called peak regions with at least 50% overlap</a:t>
              </a:r>
            </a:p>
          </p:txBody>
        </p:sp>
        <p:sp>
          <p:nvSpPr>
            <p:cNvPr id="20" name="TextBox 19">
              <a:extLst>
                <a:ext uri="{FF2B5EF4-FFF2-40B4-BE49-F238E27FC236}">
                  <a16:creationId xmlns:a16="http://schemas.microsoft.com/office/drawing/2014/main" id="{D7EC1D66-2888-9559-AD83-FE808814F1AE}"/>
                </a:ext>
              </a:extLst>
            </p:cNvPr>
            <p:cNvSpPr txBox="1"/>
            <p:nvPr/>
          </p:nvSpPr>
          <p:spPr>
            <a:xfrm>
              <a:off x="3856821" y="3736261"/>
              <a:ext cx="8041395" cy="646331"/>
            </a:xfrm>
            <a:prstGeom prst="rect">
              <a:avLst/>
            </a:prstGeom>
            <a:noFill/>
          </p:spPr>
          <p:txBody>
            <a:bodyPr wrap="square">
              <a:spAutoFit/>
            </a:bodyPr>
            <a:lstStyle/>
            <a:p>
              <a:r>
                <a:rPr lang="en-US" dirty="0">
                  <a:solidFill>
                    <a:schemeClr val="tx2"/>
                  </a:solidFill>
                </a:rPr>
                <a:t>Percentage of 50,000 randomly selected genomic regions (500 bp each) with the ATAC-seq signal over the theoretical threshold</a:t>
              </a:r>
            </a:p>
          </p:txBody>
        </p:sp>
        <p:sp>
          <p:nvSpPr>
            <p:cNvPr id="22" name="TextBox 21">
              <a:extLst>
                <a:ext uri="{FF2B5EF4-FFF2-40B4-BE49-F238E27FC236}">
                  <a16:creationId xmlns:a16="http://schemas.microsoft.com/office/drawing/2014/main" id="{B7B32FED-41B3-8709-E07E-F039A31EEB6A}"/>
                </a:ext>
              </a:extLst>
            </p:cNvPr>
            <p:cNvSpPr txBox="1"/>
            <p:nvPr/>
          </p:nvSpPr>
          <p:spPr>
            <a:xfrm>
              <a:off x="3839377" y="4676815"/>
              <a:ext cx="8204814" cy="646331"/>
            </a:xfrm>
            <a:prstGeom prst="rect">
              <a:avLst/>
            </a:prstGeom>
            <a:noFill/>
          </p:spPr>
          <p:txBody>
            <a:bodyPr wrap="square">
              <a:spAutoFit/>
            </a:bodyPr>
            <a:lstStyle/>
            <a:p>
              <a:r>
                <a:rPr lang="en-US" dirty="0">
                  <a:solidFill>
                    <a:schemeClr val="tx2"/>
                  </a:solidFill>
                </a:rPr>
                <a:t>ATAC-seq useful ends enriched on detected promoters (+/− 1 kb around transcription start sites )   </a:t>
              </a:r>
            </a:p>
          </p:txBody>
        </p:sp>
        <p:sp>
          <p:nvSpPr>
            <p:cNvPr id="24" name="TextBox 23">
              <a:extLst>
                <a:ext uri="{FF2B5EF4-FFF2-40B4-BE49-F238E27FC236}">
                  <a16:creationId xmlns:a16="http://schemas.microsoft.com/office/drawing/2014/main" id="{BE78A900-52E3-15FD-F6C9-94A4C1977EBB}"/>
                </a:ext>
              </a:extLst>
            </p:cNvPr>
            <p:cNvSpPr txBox="1"/>
            <p:nvPr/>
          </p:nvSpPr>
          <p:spPr>
            <a:xfrm>
              <a:off x="3839376" y="5459915"/>
              <a:ext cx="8058839" cy="646331"/>
            </a:xfrm>
            <a:prstGeom prst="rect">
              <a:avLst/>
            </a:prstGeom>
            <a:noFill/>
          </p:spPr>
          <p:txBody>
            <a:bodyPr wrap="square">
              <a:spAutoFit/>
            </a:bodyPr>
            <a:lstStyle/>
            <a:p>
              <a:r>
                <a:rPr lang="en-US" dirty="0">
                  <a:solidFill>
                    <a:schemeClr val="tx2"/>
                  </a:solidFill>
                </a:rPr>
                <a:t>10 million down-sampled useful reads from the complete dataset to perform peak calling and calculate genome-wide enrichment</a:t>
              </a:r>
            </a:p>
          </p:txBody>
        </p:sp>
      </p:grpSp>
    </p:spTree>
    <p:extLst>
      <p:ext uri="{BB962C8B-B14F-4D97-AF65-F5344CB8AC3E}">
        <p14:creationId xmlns:p14="http://schemas.microsoft.com/office/powerpoint/2010/main" val="8950954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7</a:t>
            </a:fld>
            <a:endParaRPr lang="en-US"/>
          </a:p>
        </p:txBody>
      </p:sp>
      <p:pic>
        <p:nvPicPr>
          <p:cNvPr id="4" name="Picture 3">
            <a:extLst>
              <a:ext uri="{FF2B5EF4-FFF2-40B4-BE49-F238E27FC236}">
                <a16:creationId xmlns:a16="http://schemas.microsoft.com/office/drawing/2014/main" id="{A475073F-37DD-A926-2401-9DBA175C1C22}"/>
              </a:ext>
            </a:extLst>
          </p:cNvPr>
          <p:cNvPicPr>
            <a:picLocks noChangeAspect="1"/>
          </p:cNvPicPr>
          <p:nvPr/>
        </p:nvPicPr>
        <p:blipFill>
          <a:blip r:embed="rId3"/>
          <a:stretch>
            <a:fillRect/>
          </a:stretch>
        </p:blipFill>
        <p:spPr>
          <a:xfrm>
            <a:off x="628684" y="372722"/>
            <a:ext cx="7772400" cy="5249270"/>
          </a:xfrm>
          <a:prstGeom prst="rect">
            <a:avLst/>
          </a:prstGeom>
        </p:spPr>
      </p:pic>
      <p:sp>
        <p:nvSpPr>
          <p:cNvPr id="6" name="TextBox 5">
            <a:extLst>
              <a:ext uri="{FF2B5EF4-FFF2-40B4-BE49-F238E27FC236}">
                <a16:creationId xmlns:a16="http://schemas.microsoft.com/office/drawing/2014/main" id="{16A06BB2-2630-E2D2-D558-748781AEC609}"/>
              </a:ext>
            </a:extLst>
          </p:cNvPr>
          <p:cNvSpPr txBox="1"/>
          <p:nvPr/>
        </p:nvSpPr>
        <p:spPr>
          <a:xfrm>
            <a:off x="628684" y="5892581"/>
            <a:ext cx="8665923" cy="646331"/>
          </a:xfrm>
          <a:prstGeom prst="rect">
            <a:avLst/>
          </a:prstGeom>
          <a:noFill/>
        </p:spPr>
        <p:txBody>
          <a:bodyPr wrap="square">
            <a:spAutoFit/>
          </a:bodyPr>
          <a:lstStyle/>
          <a:p>
            <a:r>
              <a:rPr lang="en-US" dirty="0"/>
              <a:t>Forebrain ATAC-seq datasets (sequencing depth normalized to 10 million reads) with distinct </a:t>
            </a:r>
            <a:r>
              <a:rPr lang="en-US" dirty="0" err="1"/>
              <a:t>RUPr</a:t>
            </a:r>
            <a:r>
              <a:rPr lang="en-US" dirty="0"/>
              <a:t>, </a:t>
            </a:r>
            <a:r>
              <a:rPr lang="en-US" dirty="0" err="1"/>
              <a:t>ProEn</a:t>
            </a:r>
            <a:r>
              <a:rPr lang="en-US" dirty="0"/>
              <a:t>, and background.</a:t>
            </a:r>
          </a:p>
        </p:txBody>
      </p:sp>
      <p:sp>
        <p:nvSpPr>
          <p:cNvPr id="7" name="TextBox 6">
            <a:extLst>
              <a:ext uri="{FF2B5EF4-FFF2-40B4-BE49-F238E27FC236}">
                <a16:creationId xmlns:a16="http://schemas.microsoft.com/office/drawing/2014/main" id="{359DB49B-884C-CD0B-26BD-BAD7E734E00D}"/>
              </a:ext>
            </a:extLst>
          </p:cNvPr>
          <p:cNvSpPr txBox="1"/>
          <p:nvPr/>
        </p:nvSpPr>
        <p:spPr>
          <a:xfrm>
            <a:off x="8546054" y="903642"/>
            <a:ext cx="3513268" cy="646331"/>
          </a:xfrm>
          <a:prstGeom prst="rect">
            <a:avLst/>
          </a:prstGeom>
          <a:noFill/>
        </p:spPr>
        <p:txBody>
          <a:bodyPr wrap="square" rtlCol="0">
            <a:spAutoFit/>
          </a:bodyPr>
          <a:lstStyle/>
          <a:p>
            <a:r>
              <a:rPr lang="en-US" dirty="0"/>
              <a:t>Higher </a:t>
            </a:r>
            <a:r>
              <a:rPr lang="en-US" dirty="0" err="1"/>
              <a:t>RUPr</a:t>
            </a:r>
            <a:r>
              <a:rPr lang="en-US" dirty="0"/>
              <a:t> &amp; </a:t>
            </a:r>
            <a:r>
              <a:rPr lang="en-US" dirty="0" err="1"/>
              <a:t>ProEn</a:t>
            </a:r>
            <a:r>
              <a:rPr lang="en-US" dirty="0"/>
              <a:t> indicated better signal enrichment.</a:t>
            </a:r>
          </a:p>
        </p:txBody>
      </p:sp>
      <p:sp>
        <p:nvSpPr>
          <p:cNvPr id="8" name="TextBox 7">
            <a:extLst>
              <a:ext uri="{FF2B5EF4-FFF2-40B4-BE49-F238E27FC236}">
                <a16:creationId xmlns:a16="http://schemas.microsoft.com/office/drawing/2014/main" id="{FDA567DF-C8D0-3BF9-DA98-19D624F8A9F9}"/>
              </a:ext>
            </a:extLst>
          </p:cNvPr>
          <p:cNvSpPr txBox="1"/>
          <p:nvPr/>
        </p:nvSpPr>
        <p:spPr>
          <a:xfrm>
            <a:off x="8610600" y="3306830"/>
            <a:ext cx="3513268" cy="646331"/>
          </a:xfrm>
          <a:prstGeom prst="rect">
            <a:avLst/>
          </a:prstGeom>
          <a:noFill/>
        </p:spPr>
        <p:txBody>
          <a:bodyPr wrap="square" rtlCol="0">
            <a:spAutoFit/>
          </a:bodyPr>
          <a:lstStyle/>
          <a:p>
            <a:r>
              <a:rPr lang="en-US" dirty="0"/>
              <a:t>Lower background indicated lower false signals.</a:t>
            </a:r>
          </a:p>
        </p:txBody>
      </p:sp>
    </p:spTree>
    <p:extLst>
      <p:ext uri="{BB962C8B-B14F-4D97-AF65-F5344CB8AC3E}">
        <p14:creationId xmlns:p14="http://schemas.microsoft.com/office/powerpoint/2010/main" val="413260757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8</a:t>
            </a:fld>
            <a:endParaRPr lang="en-US"/>
          </a:p>
        </p:txBody>
      </p:sp>
      <p:pic>
        <p:nvPicPr>
          <p:cNvPr id="3" name="Picture 2">
            <a:extLst>
              <a:ext uri="{FF2B5EF4-FFF2-40B4-BE49-F238E27FC236}">
                <a16:creationId xmlns:a16="http://schemas.microsoft.com/office/drawing/2014/main" id="{C2AE9FE7-7F56-299E-C7F0-2BE98AC5396B}"/>
              </a:ext>
            </a:extLst>
          </p:cNvPr>
          <p:cNvPicPr>
            <a:picLocks noChangeAspect="1"/>
          </p:cNvPicPr>
          <p:nvPr/>
        </p:nvPicPr>
        <p:blipFill>
          <a:blip r:embed="rId2"/>
          <a:stretch>
            <a:fillRect/>
          </a:stretch>
        </p:blipFill>
        <p:spPr>
          <a:xfrm>
            <a:off x="852560" y="796066"/>
            <a:ext cx="2244213" cy="4910866"/>
          </a:xfrm>
          <a:prstGeom prst="rect">
            <a:avLst/>
          </a:prstGeom>
        </p:spPr>
      </p:pic>
      <p:sp>
        <p:nvSpPr>
          <p:cNvPr id="4" name="TextBox 3">
            <a:extLst>
              <a:ext uri="{FF2B5EF4-FFF2-40B4-BE49-F238E27FC236}">
                <a16:creationId xmlns:a16="http://schemas.microsoft.com/office/drawing/2014/main" id="{CA27099E-6EF6-BB16-C5A4-0387CC9F0AE9}"/>
              </a:ext>
            </a:extLst>
          </p:cNvPr>
          <p:cNvSpPr txBox="1"/>
          <p:nvPr/>
        </p:nvSpPr>
        <p:spPr>
          <a:xfrm rot="18900000">
            <a:off x="1167953" y="5761043"/>
            <a:ext cx="792140" cy="369332"/>
          </a:xfrm>
          <a:prstGeom prst="rect">
            <a:avLst/>
          </a:prstGeom>
          <a:noFill/>
        </p:spPr>
        <p:txBody>
          <a:bodyPr wrap="none" rtlCol="0">
            <a:spAutoFit/>
          </a:bodyPr>
          <a:lstStyle/>
          <a:p>
            <a:r>
              <a:rPr lang="en-US" dirty="0" err="1"/>
              <a:t>SubEn</a:t>
            </a:r>
            <a:endParaRPr lang="en-US" dirty="0"/>
          </a:p>
        </p:txBody>
      </p:sp>
      <p:sp>
        <p:nvSpPr>
          <p:cNvPr id="5" name="TextBox 4">
            <a:extLst>
              <a:ext uri="{FF2B5EF4-FFF2-40B4-BE49-F238E27FC236}">
                <a16:creationId xmlns:a16="http://schemas.microsoft.com/office/drawing/2014/main" id="{04BC37A8-D19F-D8C4-499C-5FBF0CB51CF3}"/>
              </a:ext>
            </a:extLst>
          </p:cNvPr>
          <p:cNvSpPr txBox="1"/>
          <p:nvPr/>
        </p:nvSpPr>
        <p:spPr>
          <a:xfrm rot="18900000">
            <a:off x="2010848" y="5761043"/>
            <a:ext cx="748923" cy="369332"/>
          </a:xfrm>
          <a:prstGeom prst="rect">
            <a:avLst/>
          </a:prstGeom>
          <a:noFill/>
        </p:spPr>
        <p:txBody>
          <a:bodyPr wrap="none" rtlCol="0">
            <a:spAutoFit/>
          </a:bodyPr>
          <a:lstStyle/>
          <a:p>
            <a:r>
              <a:rPr lang="en-US" dirty="0" err="1"/>
              <a:t>ProEn</a:t>
            </a:r>
            <a:endParaRPr lang="en-US" dirty="0"/>
          </a:p>
        </p:txBody>
      </p:sp>
      <p:pic>
        <p:nvPicPr>
          <p:cNvPr id="6" name="Picture 5">
            <a:extLst>
              <a:ext uri="{FF2B5EF4-FFF2-40B4-BE49-F238E27FC236}">
                <a16:creationId xmlns:a16="http://schemas.microsoft.com/office/drawing/2014/main" id="{0F507B07-9B61-CE56-C5C0-1D9426950E37}"/>
              </a:ext>
            </a:extLst>
          </p:cNvPr>
          <p:cNvPicPr>
            <a:picLocks noChangeAspect="1"/>
          </p:cNvPicPr>
          <p:nvPr/>
        </p:nvPicPr>
        <p:blipFill>
          <a:blip r:embed="rId3"/>
          <a:stretch>
            <a:fillRect/>
          </a:stretch>
        </p:blipFill>
        <p:spPr>
          <a:xfrm>
            <a:off x="3682040" y="882126"/>
            <a:ext cx="2200788" cy="4824805"/>
          </a:xfrm>
          <a:prstGeom prst="rect">
            <a:avLst/>
          </a:prstGeom>
        </p:spPr>
      </p:pic>
      <p:sp>
        <p:nvSpPr>
          <p:cNvPr id="7" name="TextBox 6">
            <a:extLst>
              <a:ext uri="{FF2B5EF4-FFF2-40B4-BE49-F238E27FC236}">
                <a16:creationId xmlns:a16="http://schemas.microsoft.com/office/drawing/2014/main" id="{F8442A1D-39DC-345D-31E0-C42ECEAD95EC}"/>
              </a:ext>
            </a:extLst>
          </p:cNvPr>
          <p:cNvSpPr txBox="1"/>
          <p:nvPr/>
        </p:nvSpPr>
        <p:spPr>
          <a:xfrm rot="18900000">
            <a:off x="4131314" y="5729627"/>
            <a:ext cx="678391" cy="369332"/>
          </a:xfrm>
          <a:prstGeom prst="rect">
            <a:avLst/>
          </a:prstGeom>
          <a:noFill/>
        </p:spPr>
        <p:txBody>
          <a:bodyPr wrap="none" rtlCol="0">
            <a:spAutoFit/>
          </a:bodyPr>
          <a:lstStyle/>
          <a:p>
            <a:r>
              <a:rPr lang="en-US" dirty="0" err="1"/>
              <a:t>RUPr</a:t>
            </a:r>
            <a:endParaRPr lang="en-US" dirty="0"/>
          </a:p>
        </p:txBody>
      </p:sp>
      <p:sp>
        <p:nvSpPr>
          <p:cNvPr id="8" name="TextBox 7">
            <a:extLst>
              <a:ext uri="{FF2B5EF4-FFF2-40B4-BE49-F238E27FC236}">
                <a16:creationId xmlns:a16="http://schemas.microsoft.com/office/drawing/2014/main" id="{866C026D-0EEB-80D4-2715-5BD196C8B4ED}"/>
              </a:ext>
            </a:extLst>
          </p:cNvPr>
          <p:cNvSpPr txBox="1"/>
          <p:nvPr/>
        </p:nvSpPr>
        <p:spPr>
          <a:xfrm rot="18900000">
            <a:off x="4315756" y="5925153"/>
            <a:ext cx="1360694" cy="369332"/>
          </a:xfrm>
          <a:prstGeom prst="rect">
            <a:avLst/>
          </a:prstGeom>
          <a:noFill/>
        </p:spPr>
        <p:txBody>
          <a:bodyPr wrap="none" rtlCol="0">
            <a:spAutoFit/>
          </a:bodyPr>
          <a:lstStyle/>
          <a:p>
            <a:r>
              <a:rPr lang="en-US" dirty="0"/>
              <a:t>Background</a:t>
            </a:r>
          </a:p>
        </p:txBody>
      </p:sp>
      <p:sp>
        <p:nvSpPr>
          <p:cNvPr id="10" name="Data analysis: ATAC-seq">
            <a:extLst>
              <a:ext uri="{FF2B5EF4-FFF2-40B4-BE49-F238E27FC236}">
                <a16:creationId xmlns:a16="http://schemas.microsoft.com/office/drawing/2014/main" id="{B1D8C62E-2779-70CA-4439-99A1FBADD421}"/>
              </a:ext>
            </a:extLst>
          </p:cNvPr>
          <p:cNvSpPr txBox="1"/>
          <p:nvPr/>
        </p:nvSpPr>
        <p:spPr>
          <a:xfrm>
            <a:off x="693721" y="336395"/>
            <a:ext cx="6530763"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QC metrics of 70 ENCODE ATAC-seq data</a:t>
            </a:r>
            <a:endParaRPr sz="2812" b="1" dirty="0">
              <a:solidFill>
                <a:schemeClr val="tx2"/>
              </a:solidFill>
              <a:latin typeface="+mj-lt"/>
            </a:endParaRPr>
          </a:p>
        </p:txBody>
      </p:sp>
      <p:sp>
        <p:nvSpPr>
          <p:cNvPr id="11" name="TextBox 10">
            <a:extLst>
              <a:ext uri="{FF2B5EF4-FFF2-40B4-BE49-F238E27FC236}">
                <a16:creationId xmlns:a16="http://schemas.microsoft.com/office/drawing/2014/main" id="{A794F4E5-6AD5-C0A4-D6F0-00F9AA036C07}"/>
              </a:ext>
            </a:extLst>
          </p:cNvPr>
          <p:cNvSpPr txBox="1"/>
          <p:nvPr/>
        </p:nvSpPr>
        <p:spPr>
          <a:xfrm>
            <a:off x="6755802" y="1258645"/>
            <a:ext cx="4812856" cy="2031325"/>
          </a:xfrm>
          <a:prstGeom prst="rect">
            <a:avLst/>
          </a:prstGeom>
          <a:noFill/>
        </p:spPr>
        <p:txBody>
          <a:bodyPr wrap="none" rtlCol="0">
            <a:spAutoFit/>
          </a:bodyPr>
          <a:lstStyle/>
          <a:p>
            <a:r>
              <a:rPr lang="en-US" dirty="0"/>
              <a:t>Recommended QC metrics (mean of ENCODE):</a:t>
            </a:r>
          </a:p>
          <a:p>
            <a:endParaRPr lang="en-US" dirty="0"/>
          </a:p>
          <a:p>
            <a:r>
              <a:rPr lang="en-US" dirty="0" err="1"/>
              <a:t>Non_redundant_uniq_mapped_reads</a:t>
            </a:r>
            <a:r>
              <a:rPr lang="en-US" dirty="0"/>
              <a:t>: 30M</a:t>
            </a:r>
          </a:p>
          <a:p>
            <a:r>
              <a:rPr lang="en-US" dirty="0" err="1"/>
              <a:t>SubEn</a:t>
            </a:r>
            <a:r>
              <a:rPr lang="en-US" dirty="0"/>
              <a:t>=  18</a:t>
            </a:r>
          </a:p>
          <a:p>
            <a:r>
              <a:rPr lang="en-US" dirty="0" err="1"/>
              <a:t>ProEn</a:t>
            </a:r>
            <a:r>
              <a:rPr lang="en-US" dirty="0"/>
              <a:t>= 11</a:t>
            </a:r>
          </a:p>
          <a:p>
            <a:r>
              <a:rPr lang="en-US" dirty="0" err="1"/>
              <a:t>RUPr</a:t>
            </a:r>
            <a:r>
              <a:rPr lang="en-US" dirty="0"/>
              <a:t> =  18%</a:t>
            </a:r>
          </a:p>
          <a:p>
            <a:r>
              <a:rPr lang="en-US" dirty="0"/>
              <a:t>Background = 12%</a:t>
            </a:r>
          </a:p>
        </p:txBody>
      </p:sp>
    </p:spTree>
    <p:extLst>
      <p:ext uri="{BB962C8B-B14F-4D97-AF65-F5344CB8AC3E}">
        <p14:creationId xmlns:p14="http://schemas.microsoft.com/office/powerpoint/2010/main" val="3713035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14D2-382E-FB9F-7C9B-C5FDB661D101}"/>
              </a:ext>
            </a:extLst>
          </p:cNvPr>
          <p:cNvSpPr>
            <a:spLocks noGrp="1"/>
          </p:cNvSpPr>
          <p:nvPr>
            <p:ph type="sldNum" sz="quarter" idx="2"/>
          </p:nvPr>
        </p:nvSpPr>
        <p:spPr/>
        <p:txBody>
          <a:bodyPr/>
          <a:lstStyle/>
          <a:p>
            <a:fld id="{86CB4B4D-7CA3-9044-876B-883B54F8677D}" type="slidenum">
              <a:rPr lang="en-US" smtClean="0"/>
              <a:t>9</a:t>
            </a:fld>
            <a:endParaRPr lang="en-US"/>
          </a:p>
        </p:txBody>
      </p:sp>
      <p:pic>
        <p:nvPicPr>
          <p:cNvPr id="3" name="Picture 2">
            <a:extLst>
              <a:ext uri="{FF2B5EF4-FFF2-40B4-BE49-F238E27FC236}">
                <a16:creationId xmlns:a16="http://schemas.microsoft.com/office/drawing/2014/main" id="{EDBC785E-C4C1-219C-319A-9442132F12A1}"/>
              </a:ext>
            </a:extLst>
          </p:cNvPr>
          <p:cNvPicPr>
            <a:picLocks noChangeAspect="1"/>
          </p:cNvPicPr>
          <p:nvPr/>
        </p:nvPicPr>
        <p:blipFill>
          <a:blip r:embed="rId2"/>
          <a:stretch>
            <a:fillRect/>
          </a:stretch>
        </p:blipFill>
        <p:spPr>
          <a:xfrm>
            <a:off x="689931" y="1013434"/>
            <a:ext cx="10812138" cy="2797168"/>
          </a:xfrm>
          <a:prstGeom prst="rect">
            <a:avLst/>
          </a:prstGeom>
        </p:spPr>
      </p:pic>
      <p:pic>
        <p:nvPicPr>
          <p:cNvPr id="4" name="Picture 3">
            <a:extLst>
              <a:ext uri="{FF2B5EF4-FFF2-40B4-BE49-F238E27FC236}">
                <a16:creationId xmlns:a16="http://schemas.microsoft.com/office/drawing/2014/main" id="{4CC94F2D-A048-69C3-B768-18FF6A8F778C}"/>
              </a:ext>
            </a:extLst>
          </p:cNvPr>
          <p:cNvPicPr>
            <a:picLocks noChangeAspect="1"/>
          </p:cNvPicPr>
          <p:nvPr/>
        </p:nvPicPr>
        <p:blipFill>
          <a:blip r:embed="rId3"/>
          <a:stretch>
            <a:fillRect/>
          </a:stretch>
        </p:blipFill>
        <p:spPr>
          <a:xfrm>
            <a:off x="1328910" y="4306569"/>
            <a:ext cx="9534180" cy="2049781"/>
          </a:xfrm>
          <a:prstGeom prst="rect">
            <a:avLst/>
          </a:prstGeom>
        </p:spPr>
      </p:pic>
      <p:sp>
        <p:nvSpPr>
          <p:cNvPr id="5" name="Data analysis: ATAC-seq">
            <a:extLst>
              <a:ext uri="{FF2B5EF4-FFF2-40B4-BE49-F238E27FC236}">
                <a16:creationId xmlns:a16="http://schemas.microsoft.com/office/drawing/2014/main" id="{84E1D200-C891-08EF-8387-3590C7E2C561}"/>
              </a:ext>
            </a:extLst>
          </p:cNvPr>
          <p:cNvSpPr txBox="1"/>
          <p:nvPr/>
        </p:nvSpPr>
        <p:spPr>
          <a:xfrm>
            <a:off x="693721" y="336395"/>
            <a:ext cx="6178551"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defRPr sz="4000">
                <a:solidFill>
                  <a:srgbClr val="666666"/>
                </a:solidFill>
                <a:latin typeface="Gill Sans"/>
                <a:ea typeface="Gill Sans"/>
                <a:cs typeface="Gill Sans"/>
                <a:sym typeface="Gill Sans"/>
              </a:defRPr>
            </a:lvl1pPr>
          </a:lstStyle>
          <a:p>
            <a:r>
              <a:rPr lang="en-US" sz="2812" b="1" dirty="0">
                <a:solidFill>
                  <a:schemeClr val="tx2"/>
                </a:solidFill>
                <a:latin typeface="+mj-lt"/>
              </a:rPr>
              <a:t>General ATAC-seq data analysis steps:</a:t>
            </a:r>
            <a:endParaRPr sz="2812" b="1" dirty="0">
              <a:solidFill>
                <a:schemeClr val="tx2"/>
              </a:solidFill>
              <a:latin typeface="+mj-lt"/>
            </a:endParaRPr>
          </a:p>
        </p:txBody>
      </p:sp>
    </p:spTree>
    <p:extLst>
      <p:ext uri="{BB962C8B-B14F-4D97-AF65-F5344CB8AC3E}">
        <p14:creationId xmlns:p14="http://schemas.microsoft.com/office/powerpoint/2010/main" val="13219655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C6F004-8F9D-4F40-8394-6C4C67F709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C7F809-A434-4A8D-A127-1C50C2DB3890}">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BD5826B4-4DD2-4A9B-8D6D-E91CF9C2316C}">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Gallery</Template>
  <TotalTime>0</TotalTime>
  <Words>1645</Words>
  <Application>Microsoft Macintosh PowerPoint</Application>
  <PresentationFormat>Widescreen</PresentationFormat>
  <Paragraphs>216</Paragraphs>
  <Slides>39</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-apple-system</vt:lpstr>
      <vt:lpstr>Harding</vt:lpstr>
      <vt:lpstr>MinionPro</vt:lpstr>
      <vt:lpstr>Arial</vt:lpstr>
      <vt:lpstr>Calibri</vt:lpstr>
      <vt:lpstr>Gill Sans Light</vt:lpstr>
      <vt:lpstr>Tenorite</vt:lpstr>
      <vt:lpstr>Office Theme</vt:lpstr>
      <vt:lpstr> Bioinformatics how-to series:  Introduction to ATAC-seq data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2021-05-30T14:07:31Z</dcterms:created>
  <dcterms:modified xsi:type="dcterms:W3CDTF">2024-06-05T17:57:11Z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